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2" r:id="rId3"/>
  </p:sldMasterIdLst>
  <p:notesMasterIdLst>
    <p:notesMasterId r:id="rId99"/>
  </p:notesMasterIdLst>
  <p:sldIdLst>
    <p:sldId id="256" r:id="rId4"/>
    <p:sldId id="289" r:id="rId5"/>
    <p:sldId id="259" r:id="rId6"/>
    <p:sldId id="1299" r:id="rId7"/>
    <p:sldId id="1302" r:id="rId8"/>
    <p:sldId id="260" r:id="rId9"/>
    <p:sldId id="261" r:id="rId10"/>
    <p:sldId id="262" r:id="rId11"/>
    <p:sldId id="1292" r:id="rId12"/>
    <p:sldId id="1300" r:id="rId13"/>
    <p:sldId id="1296" r:id="rId14"/>
    <p:sldId id="1301" r:id="rId15"/>
    <p:sldId id="263" r:id="rId16"/>
    <p:sldId id="264" r:id="rId17"/>
    <p:sldId id="266" r:id="rId18"/>
    <p:sldId id="936" r:id="rId19"/>
    <p:sldId id="938" r:id="rId20"/>
    <p:sldId id="267" r:id="rId21"/>
    <p:sldId id="268" r:id="rId22"/>
    <p:sldId id="265" r:id="rId23"/>
    <p:sldId id="295" r:id="rId24"/>
    <p:sldId id="1304" r:id="rId25"/>
    <p:sldId id="269" r:id="rId26"/>
    <p:sldId id="1123" r:id="rId27"/>
    <p:sldId id="1125" r:id="rId28"/>
    <p:sldId id="1174" r:id="rId29"/>
    <p:sldId id="949" r:id="rId30"/>
    <p:sldId id="1129" r:id="rId31"/>
    <p:sldId id="270" r:id="rId32"/>
    <p:sldId id="271" r:id="rId33"/>
    <p:sldId id="297" r:id="rId34"/>
    <p:sldId id="1289" r:id="rId35"/>
    <p:sldId id="296" r:id="rId36"/>
    <p:sldId id="1288" r:id="rId37"/>
    <p:sldId id="1332" r:id="rId38"/>
    <p:sldId id="1303" r:id="rId39"/>
    <p:sldId id="1334" r:id="rId40"/>
    <p:sldId id="272" r:id="rId41"/>
    <p:sldId id="1305" r:id="rId42"/>
    <p:sldId id="1333" r:id="rId43"/>
    <p:sldId id="1335" r:id="rId44"/>
    <p:sldId id="1175" r:id="rId45"/>
    <p:sldId id="1176" r:id="rId46"/>
    <p:sldId id="1177" r:id="rId47"/>
    <p:sldId id="1178" r:id="rId48"/>
    <p:sldId id="1065" r:id="rId49"/>
    <p:sldId id="1068" r:id="rId50"/>
    <p:sldId id="1331" r:id="rId51"/>
    <p:sldId id="274" r:id="rId52"/>
    <p:sldId id="1282" r:id="rId53"/>
    <p:sldId id="1285" r:id="rId54"/>
    <p:sldId id="1275" r:id="rId55"/>
    <p:sldId id="1276" r:id="rId56"/>
    <p:sldId id="1284" r:id="rId57"/>
    <p:sldId id="1283" r:id="rId58"/>
    <p:sldId id="1326" r:id="rId59"/>
    <p:sldId id="1277" r:id="rId60"/>
    <p:sldId id="1291" r:id="rId61"/>
    <p:sldId id="284" r:id="rId62"/>
    <p:sldId id="285" r:id="rId63"/>
    <p:sldId id="286" r:id="rId64"/>
    <p:sldId id="1090" r:id="rId65"/>
    <p:sldId id="1072" r:id="rId66"/>
    <p:sldId id="858" r:id="rId67"/>
    <p:sldId id="859" r:id="rId68"/>
    <p:sldId id="860" r:id="rId69"/>
    <p:sldId id="861" r:id="rId70"/>
    <p:sldId id="862" r:id="rId71"/>
    <p:sldId id="863" r:id="rId72"/>
    <p:sldId id="864" r:id="rId73"/>
    <p:sldId id="865" r:id="rId74"/>
    <p:sldId id="866" r:id="rId75"/>
    <p:sldId id="867" r:id="rId76"/>
    <p:sldId id="868" r:id="rId77"/>
    <p:sldId id="983" r:id="rId78"/>
    <p:sldId id="1006" r:id="rId79"/>
    <p:sldId id="1290" r:id="rId80"/>
    <p:sldId id="869" r:id="rId81"/>
    <p:sldId id="870" r:id="rId82"/>
    <p:sldId id="871" r:id="rId83"/>
    <p:sldId id="849" r:id="rId84"/>
    <p:sldId id="1103" r:id="rId85"/>
    <p:sldId id="1104" r:id="rId86"/>
    <p:sldId id="1105" r:id="rId87"/>
    <p:sldId id="1133" r:id="rId88"/>
    <p:sldId id="1179" r:id="rId89"/>
    <p:sldId id="1165" r:id="rId90"/>
    <p:sldId id="1183" r:id="rId91"/>
    <p:sldId id="1162" r:id="rId92"/>
    <p:sldId id="887" r:id="rId93"/>
    <p:sldId id="888" r:id="rId94"/>
    <p:sldId id="955" r:id="rId95"/>
    <p:sldId id="956" r:id="rId96"/>
    <p:sldId id="1286" r:id="rId97"/>
    <p:sldId id="280" r:id="rId98"/>
  </p:sldIdLst>
  <p:sldSz cx="9144000" cy="6858000" type="screen4x3"/>
  <p:notesSz cx="6858000" cy="9144000"/>
  <p:embeddedFontLst>
    <p:embeddedFont>
      <p:font typeface="Calibri" panose="020F0502020204030204" pitchFamily="34" charset="0"/>
      <p:regular r:id="rId100"/>
      <p:bold r:id="rId101"/>
      <p:italic r:id="rId102"/>
      <p:boldItalic r:id="rId103"/>
    </p:embeddedFont>
    <p:embeddedFont>
      <p:font typeface="Cambria" panose="02040503050406030204" pitchFamily="18"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Black" panose="02000000000000000000" pitchFamily="2" charset="0"/>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
          <p15:clr>
            <a:srgbClr val="000000"/>
          </p15:clr>
        </p15:guide>
        <p15:guide id="2" pos="575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3EDF"/>
    <a:srgbClr val="EC81DF"/>
    <a:srgbClr val="EC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2D8F76-D638-4042-BB12-247997B54703}">
  <a:tblStyle styleId="{F42D8F76-D638-4042-BB12-247997B5470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38"/>
    <p:restoredTop sz="77563"/>
  </p:normalViewPr>
  <p:slideViewPr>
    <p:cSldViewPr snapToGrid="0">
      <p:cViewPr>
        <p:scale>
          <a:sx n="97" d="100"/>
          <a:sy n="97" d="100"/>
        </p:scale>
        <p:origin x="1128" y="496"/>
      </p:cViewPr>
      <p:guideLst>
        <p:guide orient="horz" pos="160"/>
        <p:guide pos="5759"/>
      </p:guideLst>
    </p:cSldViewPr>
  </p:slideViewPr>
  <p:outlineViewPr>
    <p:cViewPr>
      <p:scale>
        <a:sx n="33" d="100"/>
        <a:sy n="33" d="100"/>
      </p:scale>
      <p:origin x="0" y="-11136"/>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3.fntdata"/><Relationship Id="rId16" Type="http://schemas.openxmlformats.org/officeDocument/2006/relationships/slide" Target="slides/slide13.xml"/><Relationship Id="rId107" Type="http://schemas.openxmlformats.org/officeDocument/2006/relationships/font" Target="fonts/font8.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3.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4.fntdata"/><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0.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1.fntdata"/><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1942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opentargets/json_schem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targetvalidation.org/data-sources/affected-pathways#slapenrich"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targetvalidation.org/data-sources/affected-pathways#progen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targetvalidation.org/data-sources/affected-pathways#sysbio"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10</a:t>
            </a:fld>
            <a:endParaRPr lang="en-US"/>
          </a:p>
        </p:txBody>
      </p:sp>
    </p:spTree>
    <p:extLst>
      <p:ext uri="{BB962C8B-B14F-4D97-AF65-F5344CB8AC3E}">
        <p14:creationId xmlns:p14="http://schemas.microsoft.com/office/powerpoint/2010/main" val="4091918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11</a:t>
            </a:fld>
            <a:endParaRPr lang="en-US"/>
          </a:p>
        </p:txBody>
      </p:sp>
    </p:spTree>
    <p:extLst>
      <p:ext uri="{BB962C8B-B14F-4D97-AF65-F5344CB8AC3E}">
        <p14:creationId xmlns:p14="http://schemas.microsoft.com/office/powerpoint/2010/main" val="2285476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12</a:t>
            </a:fld>
            <a:endParaRPr lang="en-US"/>
          </a:p>
        </p:txBody>
      </p:sp>
    </p:spTree>
    <p:extLst>
      <p:ext uri="{BB962C8B-B14F-4D97-AF65-F5344CB8AC3E}">
        <p14:creationId xmlns:p14="http://schemas.microsoft.com/office/powerpoint/2010/main" val="2737452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lnSpc>
                <a:spcPct val="200000"/>
              </a:lnSpc>
              <a:buFont typeface="Arial"/>
              <a:buChar char="•"/>
            </a:pPr>
            <a:r>
              <a:rPr lang="is-IS" sz="1200" dirty="0">
                <a:solidFill>
                  <a:srgbClr val="4F81BD"/>
                </a:solidFill>
                <a:latin typeface="Helvetica"/>
                <a:cs typeface="Helvetica"/>
              </a:rPr>
              <a:t>HGNC names e.g. DMD (synonyms)</a:t>
            </a:r>
            <a:endParaRPr lang="en-US" sz="1200" dirty="0">
              <a:solidFill>
                <a:srgbClr val="4F81BD"/>
              </a:solidFill>
              <a:latin typeface="Helvetica"/>
              <a:cs typeface="Helvetica"/>
            </a:endParaRPr>
          </a:p>
          <a:p>
            <a:pPr marL="285750" indent="-285750" algn="just">
              <a:lnSpc>
                <a:spcPct val="200000"/>
              </a:lnSpc>
              <a:buFont typeface="Arial"/>
              <a:buChar char="•"/>
            </a:pPr>
            <a:r>
              <a:rPr lang="en-US" sz="1200" dirty="0" err="1">
                <a:solidFill>
                  <a:srgbClr val="4F81BD"/>
                </a:solidFill>
                <a:latin typeface="Helvetica"/>
                <a:cs typeface="Helvetica"/>
              </a:rPr>
              <a:t>Ensembl</a:t>
            </a:r>
            <a:r>
              <a:rPr lang="en-US" sz="1200" dirty="0">
                <a:solidFill>
                  <a:srgbClr val="4F81BD"/>
                </a:solidFill>
                <a:latin typeface="Helvetica"/>
                <a:cs typeface="Helvetica"/>
              </a:rPr>
              <a:t> Gene IDs e.g. </a:t>
            </a:r>
            <a:r>
              <a:rPr lang="de-DE" sz="1200" dirty="0">
                <a:solidFill>
                  <a:srgbClr val="4F81BD"/>
                </a:solidFill>
                <a:latin typeface="Helvetica"/>
                <a:cs typeface="Helvetica"/>
              </a:rPr>
              <a:t>ENSG00000105641</a:t>
            </a:r>
          </a:p>
          <a:p>
            <a:pPr marL="285750" indent="-285750" algn="just">
              <a:lnSpc>
                <a:spcPct val="200000"/>
              </a:lnSpc>
              <a:buFont typeface="Arial"/>
              <a:buChar char="•"/>
            </a:pPr>
            <a:r>
              <a:rPr lang="en-US" sz="1200" dirty="0" err="1">
                <a:solidFill>
                  <a:srgbClr val="4F81BD"/>
                </a:solidFill>
                <a:latin typeface="Helvetica"/>
                <a:cs typeface="Helvetica"/>
              </a:rPr>
              <a:t>UniProt</a:t>
            </a:r>
            <a:r>
              <a:rPr lang="en-US" sz="1200" dirty="0">
                <a:solidFill>
                  <a:srgbClr val="4F81BD"/>
                </a:solidFill>
                <a:latin typeface="Helvetica"/>
                <a:cs typeface="Helvetica"/>
              </a:rPr>
              <a:t> IDs e.g.  </a:t>
            </a:r>
            <a:r>
              <a:rPr lang="is-IS" sz="1200" dirty="0">
                <a:solidFill>
                  <a:srgbClr val="4F81BD"/>
                </a:solidFill>
                <a:latin typeface="Helvetica"/>
                <a:cs typeface="Helvetica"/>
              </a:rPr>
              <a:t>P15056</a:t>
            </a:r>
          </a:p>
          <a:p>
            <a:pPr marL="285750" indent="-285750" algn="just">
              <a:lnSpc>
                <a:spcPct val="200000"/>
              </a:lnSpc>
              <a:buFont typeface="Arial"/>
              <a:buChar char="•"/>
            </a:pPr>
            <a:r>
              <a:rPr lang="is-IS" sz="1200" dirty="0">
                <a:solidFill>
                  <a:srgbClr val="4F81BD"/>
                </a:solidFill>
                <a:latin typeface="Helvetica"/>
                <a:cs typeface="Helvetica"/>
              </a:rPr>
              <a:t>Non-coding genes e.g. </a:t>
            </a:r>
            <a:r>
              <a:rPr lang="en-US" sz="1200" dirty="0">
                <a:solidFill>
                  <a:srgbClr val="4F81BD"/>
                </a:solidFill>
                <a:latin typeface="Helvetica"/>
                <a:cs typeface="Helvetica"/>
              </a:rPr>
              <a:t>MIR100HG</a:t>
            </a:r>
            <a:endParaRPr lang="is-IS" sz="1200" dirty="0">
              <a:solidFill>
                <a:srgbClr val="4F81BD"/>
              </a:solidFill>
              <a:latin typeface="Helvetica"/>
              <a:cs typeface="Helvetica"/>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16</a:t>
            </a:fld>
            <a:endParaRPr lang="en-GB"/>
          </a:p>
        </p:txBody>
      </p:sp>
    </p:spTree>
    <p:extLst>
      <p:ext uri="{BB962C8B-B14F-4D97-AF65-F5344CB8AC3E}">
        <p14:creationId xmlns:p14="http://schemas.microsoft.com/office/powerpoint/2010/main" val="16550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choice of our disease ontology was EFO. It</a:t>
            </a:r>
            <a:r>
              <a:rPr lang="en-US" baseline="0" dirty="0"/>
              <a:t> is cross-referenced against DO, OMIM, HP, MP, MONDO as well</a:t>
            </a:r>
            <a:endParaRPr lang="en-US" dirty="0"/>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17</a:t>
            </a:fld>
            <a:endParaRPr lang="en-GB"/>
          </a:p>
        </p:txBody>
      </p:sp>
    </p:spTree>
    <p:extLst>
      <p:ext uri="{BB962C8B-B14F-4D97-AF65-F5344CB8AC3E}">
        <p14:creationId xmlns:p14="http://schemas.microsoft.com/office/powerpoint/2010/main" val="4233337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c664f6a8e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4c664f6a8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Evidence: sequence (SNPs, mutations, germline and somatic curated at the DNA or protein level), differential mRNA expression, sentences from research papers, drug information, pathways affected by pathogenic mutation, animal models (</a:t>
            </a:r>
            <a:r>
              <a:rPr lang="en-US" dirty="0">
                <a:hlinkClick r:id="rId3"/>
              </a:rPr>
              <a:t>https://github.com/opentargets/json_schema</a:t>
            </a:r>
            <a:r>
              <a:rPr lang="en-US" dirty="0"/>
              <a:t>)</a:t>
            </a:r>
            <a:endParaRPr dirty="0"/>
          </a:p>
        </p:txBody>
      </p:sp>
      <p:sp>
        <p:nvSpPr>
          <p:cNvPr id="365" name="Google Shape;365;g4c664f6a8e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c664f6a8e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4c664f6a8e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solidFill>
                <a:schemeClr val="accent2"/>
              </a:solidFill>
            </a:endParaRPr>
          </a:p>
        </p:txBody>
      </p:sp>
      <p:sp>
        <p:nvSpPr>
          <p:cNvPr id="379" name="Google Shape;379;g4c664f6a8e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0660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40582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21</a:t>
            </a:fld>
            <a:endParaRPr lang="en-GB"/>
          </a:p>
        </p:txBody>
      </p:sp>
    </p:spTree>
    <p:extLst>
      <p:ext uri="{BB962C8B-B14F-4D97-AF65-F5344CB8AC3E}">
        <p14:creationId xmlns:p14="http://schemas.microsoft.com/office/powerpoint/2010/main" val="2211741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910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FF0000"/>
              </a:solidFill>
            </a:endParaRPr>
          </a:p>
        </p:txBody>
      </p:sp>
      <p:sp>
        <p:nvSpPr>
          <p:cNvPr id="388" name="Google Shape;38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8E34216B-AE34-422D-ABE3-AFB8DFF88363}" type="slidenum">
              <a:rPr lang="en-GB" smtClean="0"/>
              <a:pPr/>
              <a:t>24</a:t>
            </a:fld>
            <a:endParaRPr lang="en-GB"/>
          </a:p>
        </p:txBody>
      </p:sp>
    </p:spTree>
    <p:extLst>
      <p:ext uri="{BB962C8B-B14F-4D97-AF65-F5344CB8AC3E}">
        <p14:creationId xmlns:p14="http://schemas.microsoft.com/office/powerpoint/2010/main" val="1189240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538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3231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27</a:t>
            </a:fld>
            <a:endParaRPr lang="en-GB"/>
          </a:p>
        </p:txBody>
      </p:sp>
    </p:spTree>
    <p:extLst>
      <p:ext uri="{BB962C8B-B14F-4D97-AF65-F5344CB8AC3E}">
        <p14:creationId xmlns:p14="http://schemas.microsoft.com/office/powerpoint/2010/main" val="59485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28</a:t>
            </a:fld>
            <a:endParaRPr lang="en-GB"/>
          </a:p>
        </p:txBody>
      </p:sp>
    </p:spTree>
    <p:extLst>
      <p:ext uri="{BB962C8B-B14F-4D97-AF65-F5344CB8AC3E}">
        <p14:creationId xmlns:p14="http://schemas.microsoft.com/office/powerpoint/2010/main" val="703946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c664f6a8e_6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g4c664f6a8e_6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4c664f6a8e_6_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c664f6a8e_1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4c664f6a8e_1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4c664f6a8e_1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31</a:t>
            </a:fld>
            <a:endParaRPr lang="en-GB"/>
          </a:p>
        </p:txBody>
      </p:sp>
    </p:spTree>
    <p:extLst>
      <p:ext uri="{BB962C8B-B14F-4D97-AF65-F5344CB8AC3E}">
        <p14:creationId xmlns:p14="http://schemas.microsoft.com/office/powerpoint/2010/main" val="1290904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9218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33</a:t>
            </a:fld>
            <a:endParaRPr lang="en-GB"/>
          </a:p>
        </p:txBody>
      </p:sp>
    </p:spTree>
    <p:extLst>
      <p:ext uri="{BB962C8B-B14F-4D97-AF65-F5344CB8AC3E}">
        <p14:creationId xmlns:p14="http://schemas.microsoft.com/office/powerpoint/2010/main" val="4035052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7759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1645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9869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6933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3" name="Google Shape;44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39</a:t>
            </a:fld>
            <a:endParaRPr lang="en-GB"/>
          </a:p>
        </p:txBody>
      </p:sp>
    </p:spTree>
    <p:extLst>
      <p:ext uri="{BB962C8B-B14F-4D97-AF65-F5344CB8AC3E}">
        <p14:creationId xmlns:p14="http://schemas.microsoft.com/office/powerpoint/2010/main" val="264880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570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4913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41</a:t>
            </a:fld>
            <a:endParaRPr lang="en-GB"/>
          </a:p>
        </p:txBody>
      </p:sp>
    </p:spTree>
    <p:extLst>
      <p:ext uri="{BB962C8B-B14F-4D97-AF65-F5344CB8AC3E}">
        <p14:creationId xmlns:p14="http://schemas.microsoft.com/office/powerpoint/2010/main" val="1848103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43</a:t>
            </a:fld>
            <a:endParaRPr lang="en-GB"/>
          </a:p>
        </p:txBody>
      </p:sp>
    </p:spTree>
    <p:extLst>
      <p:ext uri="{BB962C8B-B14F-4D97-AF65-F5344CB8AC3E}">
        <p14:creationId xmlns:p14="http://schemas.microsoft.com/office/powerpoint/2010/main" val="187741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http://platform-</a:t>
            </a:r>
            <a:r>
              <a:rPr lang="en-US" dirty="0" err="1"/>
              <a:t>api.opentargets.io</a:t>
            </a:r>
            <a:r>
              <a:rPr lang="en-US" dirty="0"/>
              <a:t>/v3/platform/public/</a:t>
            </a:r>
            <a:r>
              <a:rPr lang="en-US" dirty="0" err="1"/>
              <a:t>association?id</a:t>
            </a:r>
            <a:r>
              <a:rPr lang="en-US" dirty="0"/>
              <a:t>=ENSG00000171862-EFO_0000616</a:t>
            </a:r>
          </a:p>
          <a:p>
            <a:endParaRPr lang="en-US" dirty="0"/>
          </a:p>
          <a:p>
            <a:r>
              <a:rPr lang="en-US" dirty="0"/>
              <a:t>http://platform-</a:t>
            </a:r>
            <a:r>
              <a:rPr lang="en-US" dirty="0" err="1"/>
              <a:t>api.opentargets.io</a:t>
            </a:r>
            <a:r>
              <a:rPr lang="en-US" dirty="0"/>
              <a:t>/v3/platform/public/association/</a:t>
            </a:r>
            <a:r>
              <a:rPr lang="en-US" dirty="0" err="1"/>
              <a:t>filter?target</a:t>
            </a:r>
            <a:r>
              <a:rPr lang="en-US" dirty="0"/>
              <a:t>=ENSG00000171862</a:t>
            </a:r>
          </a:p>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44</a:t>
            </a:fld>
            <a:endParaRPr lang="en-GB"/>
          </a:p>
        </p:txBody>
      </p:sp>
    </p:spTree>
    <p:extLst>
      <p:ext uri="{BB962C8B-B14F-4D97-AF65-F5344CB8AC3E}">
        <p14:creationId xmlns:p14="http://schemas.microsoft.com/office/powerpoint/2010/main" val="3740596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45</a:t>
            </a:fld>
            <a:endParaRPr lang="en-GB"/>
          </a:p>
        </p:txBody>
      </p:sp>
    </p:spTree>
    <p:extLst>
      <p:ext uri="{BB962C8B-B14F-4D97-AF65-F5344CB8AC3E}">
        <p14:creationId xmlns:p14="http://schemas.microsoft.com/office/powerpoint/2010/main" val="37617196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4671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9505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0669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Mechanism behind GWAS signal</a:t>
            </a:r>
            <a:r>
              <a:rPr lang="is-IS" dirty="0"/>
              <a:t>…</a:t>
            </a:r>
          </a:p>
          <a:p>
            <a:r>
              <a:rPr lang="is-IS" dirty="0"/>
              <a:t>Improve map of GWAS signal and gens (behind)</a:t>
            </a:r>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50</a:t>
            </a:fld>
            <a:endParaRPr lang="en-US"/>
          </a:p>
        </p:txBody>
      </p:sp>
    </p:spTree>
    <p:extLst>
      <p:ext uri="{BB962C8B-B14F-4D97-AF65-F5344CB8AC3E}">
        <p14:creationId xmlns:p14="http://schemas.microsoft.com/office/powerpoint/2010/main" val="12628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3879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51</a:t>
            </a:fld>
            <a:endParaRPr lang="en-GB"/>
          </a:p>
        </p:txBody>
      </p:sp>
    </p:spTree>
    <p:extLst>
      <p:ext uri="{BB962C8B-B14F-4D97-AF65-F5344CB8AC3E}">
        <p14:creationId xmlns:p14="http://schemas.microsoft.com/office/powerpoint/2010/main" val="3404328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with summary stats</a:t>
            </a:r>
            <a:r>
              <a:rPr lang="en-US" dirty="0">
                <a:sym typeface="Wingdings"/>
              </a:rPr>
              <a:t> fine mapping</a:t>
            </a:r>
          </a:p>
          <a:p>
            <a:r>
              <a:rPr lang="en-US" dirty="0">
                <a:sym typeface="Wingdings"/>
              </a:rPr>
              <a:t>Data with no summary stats  LD</a:t>
            </a:r>
          </a:p>
          <a:p>
            <a:endParaRPr lang="en-US" dirty="0">
              <a:sym typeface="Wingdings"/>
            </a:endParaRPr>
          </a:p>
          <a:p>
            <a:r>
              <a:rPr lang="en-US" dirty="0">
                <a:sym typeface="Wingdings"/>
              </a:rPr>
              <a:t>More associations in Genetics than </a:t>
            </a:r>
            <a:r>
              <a:rPr lang="en-US" dirty="0" err="1">
                <a:sym typeface="Wingdings"/>
              </a:rPr>
              <a:t>PostGAP</a:t>
            </a:r>
            <a:r>
              <a:rPr lang="en-US" dirty="0">
                <a:sym typeface="Wingdings"/>
              </a:rPr>
              <a:t> (plus</a:t>
            </a:r>
            <a:r>
              <a:rPr lang="en-US" baseline="0" dirty="0">
                <a:sym typeface="Wingdings"/>
              </a:rPr>
              <a:t> additional data </a:t>
            </a:r>
            <a:r>
              <a:rPr lang="en-US" baseline="0" dirty="0" err="1">
                <a:sym typeface="Wingdings"/>
              </a:rPr>
              <a:t>pQTLs</a:t>
            </a:r>
            <a:r>
              <a:rPr lang="en-US" baseline="0" dirty="0">
                <a:sym typeface="Wingdings"/>
              </a:rPr>
              <a:t>)</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52</a:t>
            </a:fld>
            <a:endParaRPr lang="en-GB"/>
          </a:p>
        </p:txBody>
      </p:sp>
    </p:spTree>
    <p:extLst>
      <p:ext uri="{BB962C8B-B14F-4D97-AF65-F5344CB8AC3E}">
        <p14:creationId xmlns:p14="http://schemas.microsoft.com/office/powerpoint/2010/main" val="2876797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53</a:t>
            </a:fld>
            <a:endParaRPr lang="en-GB"/>
          </a:p>
        </p:txBody>
      </p:sp>
    </p:spTree>
    <p:extLst>
      <p:ext uri="{BB962C8B-B14F-4D97-AF65-F5344CB8AC3E}">
        <p14:creationId xmlns:p14="http://schemas.microsoft.com/office/powerpoint/2010/main" val="657951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54</a:t>
            </a:fld>
            <a:endParaRPr lang="en-US"/>
          </a:p>
        </p:txBody>
      </p:sp>
    </p:spTree>
    <p:extLst>
      <p:ext uri="{BB962C8B-B14F-4D97-AF65-F5344CB8AC3E}">
        <p14:creationId xmlns:p14="http://schemas.microsoft.com/office/powerpoint/2010/main" val="2724909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locus view starts from a</a:t>
            </a:r>
            <a:r>
              <a:rPr lang="en-US" baseline="0" dirty="0"/>
              <a:t> lead variant and expand to other variants (LD and fine mapping), hence connecting to more genes than available in the assigned gene table.</a:t>
            </a:r>
          </a:p>
          <a:p>
            <a:r>
              <a:rPr lang="en-US" dirty="0"/>
              <a:t>The Locus Plot only shows pieces of evidence that span all the way from S-VL-VT-G, so won’t be shown if there is no functional evidence linking to a gene.</a:t>
            </a:r>
            <a:endParaRPr lang="is-IS" dirty="0"/>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55</a:t>
            </a:fld>
            <a:endParaRPr lang="en-US"/>
          </a:p>
        </p:txBody>
      </p:sp>
    </p:spTree>
    <p:extLst>
      <p:ext uri="{BB962C8B-B14F-4D97-AF65-F5344CB8AC3E}">
        <p14:creationId xmlns:p14="http://schemas.microsoft.com/office/powerpoint/2010/main" val="1521495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56</a:t>
            </a:fld>
            <a:endParaRPr lang="en-GB"/>
          </a:p>
        </p:txBody>
      </p:sp>
    </p:spTree>
    <p:extLst>
      <p:ext uri="{BB962C8B-B14F-4D97-AF65-F5344CB8AC3E}">
        <p14:creationId xmlns:p14="http://schemas.microsoft.com/office/powerpoint/2010/main" val="1050537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assigned gene table in Genetics</a:t>
            </a:r>
            <a:r>
              <a:rPr lang="en-US" baseline="0" dirty="0"/>
              <a:t> shows the genes for where a variant X is associated with based on the functional data (QTLs and chromatin interactions)</a:t>
            </a:r>
            <a:endParaRPr lang="is-IS" dirty="0"/>
          </a:p>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57</a:t>
            </a:fld>
            <a:endParaRPr lang="en-US"/>
          </a:p>
        </p:txBody>
      </p:sp>
    </p:spTree>
    <p:extLst>
      <p:ext uri="{BB962C8B-B14F-4D97-AF65-F5344CB8AC3E}">
        <p14:creationId xmlns:p14="http://schemas.microsoft.com/office/powerpoint/2010/main" val="426762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5422257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026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PhRMA (</a:t>
            </a:r>
            <a:endParaRPr/>
          </a:p>
          <a:p>
            <a:pPr marL="0" lvl="0" indent="0" algn="l" rtl="0">
              <a:spcBef>
                <a:spcPts val="0"/>
              </a:spcBef>
              <a:spcAft>
                <a:spcPts val="0"/>
              </a:spcAft>
              <a:buNone/>
            </a:pPr>
            <a:r>
              <a:rPr lang="en-US"/>
              <a:t>Lengthy: Drug discovery from start (idea) to finish (market) can take up to 20 years.</a:t>
            </a:r>
            <a:endParaRPr/>
          </a:p>
          <a:p>
            <a:pPr marL="0" lvl="0" indent="0" algn="l" rtl="0">
              <a:spcBef>
                <a:spcPts val="0"/>
              </a:spcBef>
              <a:spcAft>
                <a:spcPts val="0"/>
              </a:spcAft>
              <a:buNone/>
            </a:pPr>
            <a:r>
              <a:rPr lang="en-US"/>
              <a:t>Costly: specially from clinical trials when human subjects are tested (volunteers or suffering from the condition)</a:t>
            </a:r>
            <a:endParaRPr/>
          </a:p>
          <a:p>
            <a:pPr marL="0" lvl="0" indent="0" algn="l" rtl="0">
              <a:spcBef>
                <a:spcPts val="0"/>
              </a:spcBef>
              <a:spcAft>
                <a:spcPts val="0"/>
              </a:spcAft>
              <a:buNone/>
            </a:pPr>
            <a:r>
              <a:rPr lang="en-US"/>
              <a:t>Compounds drop out along the drug discovery journey → low success, high attrition</a:t>
            </a:r>
            <a:endParaRPr/>
          </a:p>
        </p:txBody>
      </p:sp>
      <p:sp>
        <p:nvSpPr>
          <p:cNvPr id="262" name="Google Shape;26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1" name="Google Shape;951;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a:t>
            </a:r>
            <a:r>
              <a:rPr lang="en-US" b="1" dirty="0" err="1"/>
              <a:t>tinyurl.com</a:t>
            </a:r>
            <a:r>
              <a:rPr lang="en-US" b="1" dirty="0"/>
              <a:t>/cam-120618</a:t>
            </a:r>
          </a:p>
        </p:txBody>
      </p:sp>
      <p:sp>
        <p:nvSpPr>
          <p:cNvPr id="4" name="Slide Number Placeholder 3"/>
          <p:cNvSpPr>
            <a:spLocks noGrp="1"/>
          </p:cNvSpPr>
          <p:nvPr>
            <p:ph type="sldNum" sz="quarter" idx="10"/>
          </p:nvPr>
        </p:nvSpPr>
        <p:spPr/>
        <p:txBody>
          <a:bodyPr/>
          <a:lstStyle/>
          <a:p>
            <a:fld id="{8E34216B-AE34-422D-ABE3-AFB8DFF88363}" type="slidenum">
              <a:rPr lang="en-GB" smtClean="0"/>
              <a:pPr/>
              <a:t>62</a:t>
            </a:fld>
            <a:endParaRPr lang="en-GB"/>
          </a:p>
        </p:txBody>
      </p:sp>
    </p:spTree>
    <p:extLst>
      <p:ext uri="{BB962C8B-B14F-4D97-AF65-F5344CB8AC3E}">
        <p14:creationId xmlns:p14="http://schemas.microsoft.com/office/powerpoint/2010/main" val="2435795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63</a:t>
            </a:fld>
            <a:endParaRPr lang="en-GB"/>
          </a:p>
        </p:txBody>
      </p:sp>
    </p:spTree>
    <p:extLst>
      <p:ext uri="{BB962C8B-B14F-4D97-AF65-F5344CB8AC3E}">
        <p14:creationId xmlns:p14="http://schemas.microsoft.com/office/powerpoint/2010/main" val="23870668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70</a:t>
            </a:fld>
            <a:endParaRPr lang="en-GB"/>
          </a:p>
        </p:txBody>
      </p:sp>
    </p:spTree>
    <p:extLst>
      <p:ext uri="{BB962C8B-B14F-4D97-AF65-F5344CB8AC3E}">
        <p14:creationId xmlns:p14="http://schemas.microsoft.com/office/powerpoint/2010/main" val="2395403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Somatic mutations from cancer drivers genes across 28 tumor types. We have imported data (2014.12) from 6,792 samples spanning 28 cancer types (Rubio-Perez et al)."</a:t>
            </a:r>
          </a:p>
        </p:txBody>
      </p:sp>
      <p:sp>
        <p:nvSpPr>
          <p:cNvPr id="4" name="Slide Number Placeholder 3"/>
          <p:cNvSpPr>
            <a:spLocks noGrp="1"/>
          </p:cNvSpPr>
          <p:nvPr>
            <p:ph type="sldNum" sz="quarter" idx="10"/>
          </p:nvPr>
        </p:nvSpPr>
        <p:spPr/>
        <p:txBody>
          <a:bodyPr/>
          <a:lstStyle/>
          <a:p>
            <a:fld id="{8E34216B-AE34-422D-ABE3-AFB8DFF88363}" type="slidenum">
              <a:rPr lang="en-GB" smtClean="0"/>
              <a:pPr/>
              <a:t>72</a:t>
            </a:fld>
            <a:endParaRPr lang="en-GB"/>
          </a:p>
        </p:txBody>
      </p:sp>
    </p:spTree>
    <p:extLst>
      <p:ext uri="{BB962C8B-B14F-4D97-AF65-F5344CB8AC3E}">
        <p14:creationId xmlns:p14="http://schemas.microsoft.com/office/powerpoint/2010/main" val="3888066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9218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F81BD"/>
                </a:solidFill>
                <a:latin typeface="Helvetica"/>
                <a:cs typeface="Helvetica"/>
              </a:rPr>
              <a:t>25 </a:t>
            </a:r>
            <a:r>
              <a:rPr lang="en-US" sz="1200" dirty="0" err="1">
                <a:solidFill>
                  <a:srgbClr val="4F81BD"/>
                </a:solidFill>
                <a:latin typeface="Helvetica"/>
                <a:cs typeface="Helvetica"/>
              </a:rPr>
              <a:t>tumour</a:t>
            </a:r>
            <a:r>
              <a:rPr lang="en-US" sz="1200" dirty="0">
                <a:solidFill>
                  <a:srgbClr val="4F81BD"/>
                </a:solidFill>
                <a:latin typeface="Helvetica"/>
                <a:cs typeface="Helvetica"/>
              </a:rPr>
              <a:t> types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Statistical framework for the identification of significantly mutated pathways</a:t>
            </a:r>
            <a:endParaRPr lang="en-US" sz="1200" dirty="0">
              <a:solidFill>
                <a:srgbClr val="4F81BD"/>
              </a:solidFill>
              <a:latin typeface="Helvetica"/>
              <a:cs typeface="Helvetic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https://docs.targetvalidation.org/data-sources/affected-pathways#slapenrich</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85127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F81BD"/>
                </a:solidFill>
                <a:latin typeface="Helvetica"/>
                <a:cs typeface="Helvetica"/>
              </a:rPr>
              <a:t>Linear regression model-from 14 </a:t>
            </a:r>
            <a:r>
              <a:rPr lang="en-US" sz="1200" dirty="0" err="1">
                <a:solidFill>
                  <a:srgbClr val="4F81BD"/>
                </a:solidFill>
                <a:latin typeface="Helvetica"/>
                <a:cs typeface="Helvetica"/>
              </a:rPr>
              <a:t>tumour</a:t>
            </a:r>
            <a:r>
              <a:rPr lang="en-US" sz="1200" dirty="0">
                <a:solidFill>
                  <a:srgbClr val="4F81BD"/>
                </a:solidFill>
                <a:latin typeface="Helvetica"/>
                <a:cs typeface="Helvetica"/>
              </a:rPr>
              <a:t> types.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https://docs.targetvalidation.org/data-sources/affected-pathways#progeny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76</a:t>
            </a:fld>
            <a:endParaRPr lang="en-GB"/>
          </a:p>
        </p:txBody>
      </p:sp>
    </p:spTree>
    <p:extLst>
      <p:ext uri="{BB962C8B-B14F-4D97-AF65-F5344CB8AC3E}">
        <p14:creationId xmlns:p14="http://schemas.microsoft.com/office/powerpoint/2010/main" val="27086803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key drivers (or regulators) 4 diseases/phenotype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https://docs.targetvalidation.org/data-sources/affected-pathways#sysbio</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77</a:t>
            </a:fld>
            <a:endParaRPr lang="en-GB"/>
          </a:p>
        </p:txBody>
      </p:sp>
    </p:spTree>
    <p:extLst>
      <p:ext uri="{BB962C8B-B14F-4D97-AF65-F5344CB8AC3E}">
        <p14:creationId xmlns:p14="http://schemas.microsoft.com/office/powerpoint/2010/main" val="25194346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359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shared vision to create a partnership to transform drug discovery through systematics target ID and prioritisation.</a:t>
            </a:r>
            <a:endParaRPr/>
          </a:p>
          <a:p>
            <a:pPr marL="0" lvl="0" indent="0" algn="l" rtl="0">
              <a:spcBef>
                <a:spcPts val="0"/>
              </a:spcBef>
              <a:spcAft>
                <a:spcPts val="0"/>
              </a:spcAft>
              <a:buNone/>
            </a:pPr>
            <a:endParaRPr/>
          </a:p>
          <a:p>
            <a:pPr marL="0" lvl="0" indent="0" algn="l" rtl="0">
              <a:spcBef>
                <a:spcPts val="0"/>
              </a:spcBef>
              <a:spcAft>
                <a:spcPts val="0"/>
              </a:spcAft>
              <a:buNone/>
            </a:pPr>
            <a:r>
              <a:rPr lang="en-US"/>
              <a:t>From that idea Open Targets (formerly CTTV) was started to combine the world class functional genomics expertise at Sanger with the EBI‘s excellence in bioinformatics and computational biology and the industry expertise of GSK and now Biogen as well with the aim to find out all that‘s important about a target before starting the drug development pipeline. </a:t>
            </a:r>
            <a:endParaRPr/>
          </a:p>
          <a:p>
            <a:pPr marL="0" lvl="0" indent="0" algn="l" rtl="0">
              <a:spcBef>
                <a:spcPts val="0"/>
              </a:spcBef>
              <a:spcAft>
                <a:spcPts val="0"/>
              </a:spcAft>
              <a:buNone/>
            </a:pPr>
            <a:endParaRPr/>
          </a:p>
          <a:p>
            <a:pPr marL="0" lvl="0" indent="0" algn="l" rtl="0">
              <a:spcBef>
                <a:spcPts val="0"/>
              </a:spcBef>
              <a:spcAft>
                <a:spcPts val="0"/>
              </a:spcAft>
              <a:buNone/>
            </a:pPr>
            <a:r>
              <a:rPr lang="en-US"/>
              <a:t>Thereby the pipeline would be filled with validated and valid targets with a much improved odds ratio for success.</a:t>
            </a:r>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7</a:t>
            </a:fld>
            <a:endParaRPr>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39107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80</a:t>
            </a:fld>
            <a:endParaRPr lang="en-GB"/>
          </a:p>
        </p:txBody>
      </p:sp>
    </p:spTree>
    <p:extLst>
      <p:ext uri="{BB962C8B-B14F-4D97-AF65-F5344CB8AC3E}">
        <p14:creationId xmlns:p14="http://schemas.microsoft.com/office/powerpoint/2010/main" val="7598963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6572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653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api.opentargets.io</a:t>
            </a:r>
            <a:r>
              <a:rPr lang="en-US" dirty="0"/>
              <a:t>/v3/platform/public/</a:t>
            </a:r>
            <a:r>
              <a:rPr lang="en-US" dirty="0" err="1"/>
              <a:t>evidence?id</a:t>
            </a:r>
            <a:r>
              <a:rPr lang="en-US"/>
              <a:t>=d0ad72d0e798449346de04eb3b189e10</a:t>
            </a:r>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86</a:t>
            </a:fld>
            <a:endParaRPr lang="en-GB"/>
          </a:p>
        </p:txBody>
      </p:sp>
    </p:spTree>
    <p:extLst>
      <p:ext uri="{BB962C8B-B14F-4D97-AF65-F5344CB8AC3E}">
        <p14:creationId xmlns:p14="http://schemas.microsoft.com/office/powerpoint/2010/main" val="4167398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87</a:t>
            </a:fld>
            <a:endParaRPr lang="en-GB"/>
          </a:p>
        </p:txBody>
      </p:sp>
    </p:spTree>
    <p:extLst>
      <p:ext uri="{BB962C8B-B14F-4D97-AF65-F5344CB8AC3E}">
        <p14:creationId xmlns:p14="http://schemas.microsoft.com/office/powerpoint/2010/main" val="172423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4216B-AE34-422D-ABE3-AFB8DFF88363}" type="slidenum">
              <a:rPr lang="en-GB" smtClean="0"/>
              <a:pPr/>
              <a:t>88</a:t>
            </a:fld>
            <a:endParaRPr lang="en-GB"/>
          </a:p>
        </p:txBody>
      </p:sp>
    </p:spTree>
    <p:extLst>
      <p:ext uri="{BB962C8B-B14F-4D97-AF65-F5344CB8AC3E}">
        <p14:creationId xmlns:p14="http://schemas.microsoft.com/office/powerpoint/2010/main" val="3478444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2473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4201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084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Target ID and prioritisation knowledge cycle.</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focusses on data generation, data integration, and enabled data access</a:t>
            </a:r>
            <a:endParaRPr/>
          </a:p>
          <a:p>
            <a:pPr marL="0" lvl="0" indent="0" algn="l" rtl="0">
              <a:spcBef>
                <a:spcPts val="0"/>
              </a:spcBef>
              <a:spcAft>
                <a:spcPts val="0"/>
              </a:spcAft>
              <a:buNone/>
            </a:pPr>
            <a:endParaRPr/>
          </a:p>
          <a:p>
            <a:pPr marL="0" lvl="0" indent="0" algn="l" rtl="0">
              <a:spcBef>
                <a:spcPts val="0"/>
              </a:spcBef>
              <a:spcAft>
                <a:spcPts val="0"/>
              </a:spcAft>
              <a:buNone/>
            </a:pPr>
            <a:r>
              <a:rPr lang="en-US"/>
              <a:t>Our research is connected as we provide the tools to generate hypothesis and explore them experimentally</a:t>
            </a:r>
            <a:endParaRPr/>
          </a:p>
          <a:p>
            <a:pPr marL="0" lvl="0" indent="0" algn="l" rtl="0">
              <a:spcBef>
                <a:spcPts val="0"/>
              </a:spcBef>
              <a:spcAft>
                <a:spcPts val="0"/>
              </a:spcAft>
              <a:buNone/>
            </a:pPr>
            <a:endParaRPr/>
          </a:p>
          <a:p>
            <a:pPr marL="0" lvl="0" indent="0" algn="l" rtl="0">
              <a:spcBef>
                <a:spcPts val="0"/>
              </a:spcBef>
              <a:spcAft>
                <a:spcPts val="0"/>
              </a:spcAft>
              <a:buNone/>
            </a:pPr>
            <a:r>
              <a:rPr lang="en-US"/>
              <a:t>We focus primarily on oncology, immunology (including IBD) neurodegeneration with some experiments in other areas or across diseases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6" name="Google Shape;28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72944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c659b92f6_2_132:notes"/>
          <p:cNvSpPr>
            <a:spLocks noGrp="1" noRot="1" noChangeAspect="1"/>
          </p:cNvSpPr>
          <p:nvPr>
            <p:ph type="sldImg" idx="2"/>
          </p:nvPr>
        </p:nvSpPr>
        <p:spPr>
          <a:xfrm>
            <a:off x="-13452475" y="5064125"/>
            <a:ext cx="33762950" cy="253222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4c659b92f6_2_132:notes"/>
          <p:cNvSpPr txBox="1">
            <a:spLocks noGrp="1"/>
          </p:cNvSpPr>
          <p:nvPr>
            <p:ph type="body" idx="1"/>
          </p:nvPr>
        </p:nvSpPr>
        <p:spPr>
          <a:xfrm>
            <a:off x="685800" y="32074338"/>
            <a:ext cx="5486400" cy="30386216"/>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US"/>
              <a:t>Make it clear that anything with a none-zero score is “significant”</a:t>
            </a:r>
            <a:endParaRPr/>
          </a:p>
          <a:p>
            <a:pPr marL="171450" marR="0" lvl="0" indent="-171450" algn="l" rtl="0">
              <a:lnSpc>
                <a:spcPct val="100000"/>
              </a:lnSpc>
              <a:spcBef>
                <a:spcPts val="0"/>
              </a:spcBef>
              <a:spcAft>
                <a:spcPts val="0"/>
              </a:spcAft>
              <a:buClr>
                <a:srgbClr val="000000"/>
              </a:buClr>
              <a:buSzPts val="1100"/>
              <a:buFont typeface="Arial"/>
              <a:buChar char="-"/>
            </a:pPr>
            <a:r>
              <a:rPr lang="en-US"/>
              <a:t>Colocalisation will be added</a:t>
            </a:r>
            <a:endParaRPr/>
          </a:p>
          <a:p>
            <a:pPr marL="171450" lvl="0" indent="-171450" algn="l" rtl="0">
              <a:lnSpc>
                <a:spcPct val="100000"/>
              </a:lnSpc>
              <a:spcBef>
                <a:spcPts val="0"/>
              </a:spcBef>
              <a:spcAft>
                <a:spcPts val="0"/>
              </a:spcAft>
              <a:buSzPts val="1100"/>
              <a:buFont typeface="Arial"/>
              <a:buChar char="-"/>
            </a:pPr>
            <a:r>
              <a:rPr lang="en-US"/>
              <a:t>Currently all functional data is used to calculate aggregated scores, we want to get to a place where you can set up a configuration which allows functional datasets specific to your therapeutic area of interest to be calculated</a:t>
            </a:r>
            <a:endParaRPr/>
          </a:p>
        </p:txBody>
      </p:sp>
    </p:spTree>
    <p:extLst>
      <p:ext uri="{BB962C8B-B14F-4D97-AF65-F5344CB8AC3E}">
        <p14:creationId xmlns:p14="http://schemas.microsoft.com/office/powerpoint/2010/main" val="255181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CF15B79D-8EE6-BC42-B376-B1BA601CD728}" type="slidenum">
              <a:rPr lang="en-US" smtClean="0"/>
              <a:pPr/>
              <a:t>9</a:t>
            </a:fld>
            <a:endParaRPr lang="en-US"/>
          </a:p>
        </p:txBody>
      </p:sp>
    </p:spTree>
    <p:extLst>
      <p:ext uri="{BB962C8B-B14F-4D97-AF65-F5344CB8AC3E}">
        <p14:creationId xmlns:p14="http://schemas.microsoft.com/office/powerpoint/2010/main" val="2383075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Title Slide" type="title">
  <p:cSld name="TITLE">
    <p:spTree>
      <p:nvGrpSpPr>
        <p:cNvPr id="1" name="Shape 15"/>
        <p:cNvGrpSpPr/>
        <p:nvPr/>
      </p:nvGrpSpPr>
      <p:grpSpPr>
        <a:xfrm>
          <a:off x="0" y="0"/>
          <a:ext cx="0" cy="0"/>
          <a:chOff x="0" y="0"/>
          <a:chExt cx="0" cy="0"/>
        </a:xfrm>
      </p:grpSpPr>
      <p:pic>
        <p:nvPicPr>
          <p:cNvPr id="16" name="Google Shape;16;p2"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17" name="Google Shape;17;p2"/>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000000"/>
              </a:buClr>
              <a:buSzPts val="4000"/>
              <a:buFont typeface="Calibri"/>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9" name="Google Shape;19;p2"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a:off x="457200"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
        <p:nvSpPr>
          <p:cNvPr id="53" name="Google Shape;53;p11"/>
          <p:cNvSpPr txBox="1">
            <a:spLocks noGrp="1"/>
          </p:cNvSpPr>
          <p:nvPr>
            <p:ph type="body" idx="2"/>
          </p:nvPr>
        </p:nvSpPr>
        <p:spPr>
          <a:xfrm>
            <a:off x="4692273"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91613" y="449110"/>
            <a:ext cx="5208488" cy="249659"/>
          </a:xfrm>
          <a:prstGeom prst="rect">
            <a:avLst/>
          </a:prstGeom>
          <a:noFill/>
          <a:ln>
            <a:noFill/>
          </a:ln>
        </p:spPr>
        <p:txBody>
          <a:bodyPr spcFirstLastPara="1" wrap="square" lIns="20000" tIns="10000" rIns="20000" bIns="10000" anchor="ctr" anchorCtr="0"/>
          <a:lstStyle>
            <a:lvl1pPr lvl="0" algn="l">
              <a:spcBef>
                <a:spcPts val="0"/>
              </a:spcBef>
              <a:spcAft>
                <a:spcPts val="0"/>
              </a:spcAft>
              <a:buClr>
                <a:srgbClr val="376092"/>
              </a:buClr>
              <a:buSzPts val="2200"/>
              <a:buFont typeface="Arial"/>
              <a:buNone/>
              <a:defRPr sz="2200" b="1" i="0">
                <a:solidFill>
                  <a:srgbClr val="37609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subTitle" idx="1"/>
          </p:nvPr>
        </p:nvSpPr>
        <p:spPr>
          <a:xfrm>
            <a:off x="391613" y="695463"/>
            <a:ext cx="5208488" cy="179335"/>
          </a:xfrm>
          <a:prstGeom prst="rect">
            <a:avLst/>
          </a:prstGeom>
          <a:noFill/>
          <a:ln>
            <a:noFill/>
          </a:ln>
        </p:spPr>
        <p:txBody>
          <a:bodyPr spcFirstLastPara="1" wrap="square" lIns="20000" tIns="10000" rIns="20000" bIns="10000" anchor="t" anchorCtr="0"/>
          <a:lstStyle>
            <a:lvl1pPr lvl="0" algn="l">
              <a:spcBef>
                <a:spcPts val="220"/>
              </a:spcBef>
              <a:spcAft>
                <a:spcPts val="0"/>
              </a:spcAft>
              <a:buClr>
                <a:srgbClr val="376092"/>
              </a:buClr>
              <a:buSzPts val="1100"/>
              <a:buNone/>
              <a:defRPr sz="1100">
                <a:solidFill>
                  <a:srgbClr val="376092"/>
                </a:solidFill>
                <a:latin typeface="Arial"/>
                <a:ea typeface="Arial"/>
                <a:cs typeface="Arial"/>
                <a:sym typeface="Aria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7" name="Google Shape;57;p12"/>
          <p:cNvSpPr txBox="1">
            <a:spLocks noGrp="1"/>
          </p:cNvSpPr>
          <p:nvPr>
            <p:ph type="body" idx="2"/>
          </p:nvPr>
        </p:nvSpPr>
        <p:spPr>
          <a:xfrm>
            <a:off x="391613" y="68735"/>
            <a:ext cx="5208488" cy="90531"/>
          </a:xfrm>
          <a:prstGeom prst="rect">
            <a:avLst/>
          </a:prstGeom>
          <a:noFill/>
          <a:ln>
            <a:noFill/>
          </a:ln>
        </p:spPr>
        <p:txBody>
          <a:bodyPr spcFirstLastPara="1" wrap="square" lIns="20000" tIns="10000" rIns="20000" bIns="10000" anchor="t" anchorCtr="0"/>
          <a:lstStyle>
            <a:lvl1pPr marL="457200" lvl="0" indent="-228600" algn="l">
              <a:spcBef>
                <a:spcPts val="140"/>
              </a:spcBef>
              <a:spcAft>
                <a:spcPts val="0"/>
              </a:spcAft>
              <a:buClr>
                <a:srgbClr val="376092"/>
              </a:buClr>
              <a:buSzPts val="700"/>
              <a:buNone/>
              <a:defRPr sz="700">
                <a:solidFill>
                  <a:srgbClr val="376092"/>
                </a:solidFill>
                <a:latin typeface="Arial"/>
                <a:ea typeface="Arial"/>
                <a:cs typeface="Arial"/>
                <a:sym typeface="Arial"/>
              </a:defRPr>
            </a:lvl1pPr>
            <a:lvl2pPr marL="914400" lvl="1" indent="-228600" algn="l">
              <a:spcBef>
                <a:spcPts val="600"/>
              </a:spcBef>
              <a:spcAft>
                <a:spcPts val="0"/>
              </a:spcAft>
              <a:buClr>
                <a:srgbClr val="FFFFFF"/>
              </a:buClr>
              <a:buSzPts val="600"/>
              <a:buNone/>
              <a:defRPr sz="600">
                <a:solidFill>
                  <a:srgbClr val="FFFFFF"/>
                </a:solidFill>
                <a:latin typeface="Arial"/>
                <a:ea typeface="Arial"/>
                <a:cs typeface="Arial"/>
                <a:sym typeface="Arial"/>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12"/>
          <p:cNvSpPr txBox="1">
            <a:spLocks noGrp="1"/>
          </p:cNvSpPr>
          <p:nvPr>
            <p:ph type="body" idx="3"/>
          </p:nvPr>
        </p:nvSpPr>
        <p:spPr>
          <a:xfrm>
            <a:off x="391613" y="190219"/>
            <a:ext cx="5208488" cy="60015"/>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28600" algn="l">
              <a:spcBef>
                <a:spcPts val="600"/>
              </a:spcBef>
              <a:spcAft>
                <a:spcPts val="0"/>
              </a:spcAft>
              <a:buClr>
                <a:schemeClr val="dk1"/>
              </a:buClr>
              <a:buSzPts val="200"/>
              <a:buNone/>
              <a:defRPr sz="200"/>
            </a:lvl2pPr>
            <a:lvl3pPr marL="1371600" lvl="2" indent="-228600" algn="l">
              <a:spcBef>
                <a:spcPts val="600"/>
              </a:spcBef>
              <a:spcAft>
                <a:spcPts val="0"/>
              </a:spcAft>
              <a:buClr>
                <a:schemeClr val="dk1"/>
              </a:buClr>
              <a:buSzPts val="200"/>
              <a:buNone/>
              <a:defRPr sz="200"/>
            </a:lvl3pPr>
            <a:lvl4pPr marL="1828800" lvl="3" indent="-228600" algn="l">
              <a:spcBef>
                <a:spcPts val="600"/>
              </a:spcBef>
              <a:spcAft>
                <a:spcPts val="0"/>
              </a:spcAft>
              <a:buClr>
                <a:schemeClr val="dk1"/>
              </a:buClr>
              <a:buSzPts val="200"/>
              <a:buNone/>
              <a:defRPr sz="200"/>
            </a:lvl4pPr>
            <a:lvl5pPr marL="2286000" lvl="4" indent="-228600" algn="l">
              <a:spcBef>
                <a:spcPts val="600"/>
              </a:spcBef>
              <a:spcAft>
                <a:spcPts val="0"/>
              </a:spcAft>
              <a:buClr>
                <a:schemeClr val="dk1"/>
              </a:buClr>
              <a:buSzPts val="200"/>
              <a:buNone/>
              <a:defRPr sz="2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12"/>
          <p:cNvSpPr txBox="1">
            <a:spLocks noGrp="1"/>
          </p:cNvSpPr>
          <p:nvPr>
            <p:ph type="body" idx="4"/>
          </p:nvPr>
        </p:nvSpPr>
        <p:spPr>
          <a:xfrm>
            <a:off x="391613" y="251251"/>
            <a:ext cx="5208488" cy="70187"/>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54000" algn="l">
              <a:spcBef>
                <a:spcPts val="600"/>
              </a:spcBef>
              <a:spcAft>
                <a:spcPts val="0"/>
              </a:spcAft>
              <a:buClr>
                <a:schemeClr val="dk1"/>
              </a:buClr>
              <a:buSzPts val="400"/>
              <a:buChar char="–"/>
              <a:defRPr sz="400"/>
            </a:lvl2pPr>
            <a:lvl3pPr marL="1371600" lvl="2" indent="-254000" algn="l">
              <a:spcBef>
                <a:spcPts val="600"/>
              </a:spcBef>
              <a:spcAft>
                <a:spcPts val="0"/>
              </a:spcAft>
              <a:buClr>
                <a:schemeClr val="dk1"/>
              </a:buClr>
              <a:buSzPts val="400"/>
              <a:buChar char="•"/>
              <a:defRPr sz="400"/>
            </a:lvl3pPr>
            <a:lvl4pPr marL="1828800" lvl="3" indent="-254000" algn="l">
              <a:spcBef>
                <a:spcPts val="600"/>
              </a:spcBef>
              <a:spcAft>
                <a:spcPts val="0"/>
              </a:spcAft>
              <a:buClr>
                <a:schemeClr val="dk1"/>
              </a:buClr>
              <a:buSzPts val="400"/>
              <a:buChar char="–"/>
              <a:defRPr sz="400"/>
            </a:lvl4pPr>
            <a:lvl5pPr marL="2286000" lvl="4" indent="-254000" algn="l">
              <a:spcBef>
                <a:spcPts val="600"/>
              </a:spcBef>
              <a:spcAft>
                <a:spcPts val="0"/>
              </a:spcAft>
              <a:buClr>
                <a:schemeClr val="dk1"/>
              </a:buClr>
              <a:buSzPts val="400"/>
              <a:buChar char="»"/>
              <a:defRPr sz="4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3"/>
          <p:cNvSpPr/>
          <p:nvPr/>
        </p:nvSpPr>
        <p:spPr>
          <a:xfrm>
            <a:off x="-75" y="6727600"/>
            <a:ext cx="9144000" cy="130400"/>
          </a:xfrm>
          <a:prstGeom prst="rect">
            <a:avLst/>
          </a:prstGeom>
          <a:solidFill>
            <a:srgbClr val="348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3"/>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3489CA"/>
              </a:buClr>
              <a:buSzPts val="2400"/>
              <a:buFont typeface="Roboto Black"/>
              <a:buNone/>
              <a:defRPr sz="2400" b="0" i="0" u="none" strike="noStrike" cap="none">
                <a:solidFill>
                  <a:srgbClr val="3489CA"/>
                </a:solidFill>
                <a:latin typeface="Roboto Black"/>
                <a:ea typeface="Roboto Black"/>
                <a:cs typeface="Roboto Black"/>
                <a:sym typeface="Roboto Black"/>
              </a:defRPr>
            </a:lvl1pPr>
            <a:lvl2pPr marR="0" lvl="1"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2pPr>
            <a:lvl3pPr marR="0" lvl="2"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3pPr>
            <a:lvl4pPr marR="0" lvl="3"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4pPr>
            <a:lvl5pPr marR="0" lvl="4"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5pPr>
            <a:lvl6pPr marR="0" lvl="5"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6pPr>
            <a:lvl7pPr marR="0" lvl="6"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7pPr>
            <a:lvl8pPr marR="0" lvl="7"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8pPr>
            <a:lvl9pPr marR="0" lvl="8"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9pPr>
          </a:lstStyle>
          <a:p>
            <a:endParaRPr/>
          </a:p>
        </p:txBody>
      </p:sp>
      <p:sp>
        <p:nvSpPr>
          <p:cNvPr id="63" name="Google Shape;63;p13"/>
          <p:cNvSpPr txBox="1">
            <a:spLocks noGrp="1"/>
          </p:cNvSpPr>
          <p:nvPr>
            <p:ph type="body" idx="1"/>
          </p:nvPr>
        </p:nvSpPr>
        <p:spPr>
          <a:xfrm>
            <a:off x="311700" y="1688433"/>
            <a:ext cx="8520600" cy="4403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5A5F5F"/>
              </a:buClr>
              <a:buSzPts val="1800"/>
              <a:buFont typeface="Roboto"/>
              <a:buChar char="●"/>
              <a:defRPr sz="1800" b="0" i="0" u="none" strike="noStrike" cap="none">
                <a:solidFill>
                  <a:srgbClr val="5A5F5F"/>
                </a:solidFill>
                <a:latin typeface="Roboto"/>
                <a:ea typeface="Roboto"/>
                <a:cs typeface="Roboto"/>
                <a:sym typeface="Roboto"/>
              </a:defRPr>
            </a:lvl1pPr>
            <a:lvl2pPr marL="914400" marR="0" lvl="1"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2pPr>
            <a:lvl3pPr marL="1371600" marR="0" lvl="2"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3pPr>
            <a:lvl4pPr marL="1828800" marR="0" lvl="3"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4pPr>
            <a:lvl5pPr marL="2286000" marR="0" lvl="4"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5pPr>
            <a:lvl6pPr marL="2743200" marR="0" lvl="5"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6pPr>
            <a:lvl7pPr marL="3200400" marR="0" lvl="6"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7pPr>
            <a:lvl8pPr marL="3657600" marR="0" lvl="7"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8pPr>
            <a:lvl9pPr marL="4114800" marR="0" lvl="8" indent="-317500" algn="l">
              <a:lnSpc>
                <a:spcPct val="115000"/>
              </a:lnSpc>
              <a:spcBef>
                <a:spcPts val="1600"/>
              </a:spcBef>
              <a:spcAft>
                <a:spcPts val="1600"/>
              </a:spcAft>
              <a:buClr>
                <a:srgbClr val="5A5F5F"/>
              </a:buClr>
              <a:buSzPts val="1400"/>
              <a:buFont typeface="Roboto"/>
              <a:buChar char="■"/>
              <a:defRPr sz="1400" b="0" i="0" u="none" strike="noStrike" cap="none">
                <a:solidFill>
                  <a:srgbClr val="5A5F5F"/>
                </a:solidFill>
                <a:latin typeface="Roboto"/>
                <a:ea typeface="Roboto"/>
                <a:cs typeface="Roboto"/>
                <a:sym typeface="Roboto"/>
              </a:defRPr>
            </a:lvl9pPr>
          </a:lstStyle>
          <a:p>
            <a:endParaRPr/>
          </a:p>
        </p:txBody>
      </p:sp>
      <p:pic>
        <p:nvPicPr>
          <p:cNvPr id="64" name="Google Shape;64;p13"/>
          <p:cNvPicPr preferRelativeResize="0"/>
          <p:nvPr/>
        </p:nvPicPr>
        <p:blipFill rotWithShape="1">
          <a:blip r:embed="rId2">
            <a:alphaModFix/>
          </a:blip>
          <a:srcRect/>
          <a:stretch/>
        </p:blipFill>
        <p:spPr>
          <a:xfrm>
            <a:off x="7840827" y="6322622"/>
            <a:ext cx="1150801" cy="345733"/>
          </a:xfrm>
          <a:prstGeom prst="rect">
            <a:avLst/>
          </a:prstGeom>
          <a:noFill/>
          <a:ln>
            <a:noFill/>
          </a:ln>
        </p:spPr>
      </p:pic>
      <p:pic>
        <p:nvPicPr>
          <p:cNvPr id="65" name="Google Shape;65;p13"/>
          <p:cNvPicPr preferRelativeResize="0"/>
          <p:nvPr/>
        </p:nvPicPr>
        <p:blipFill rotWithShape="1">
          <a:blip r:embed="rId3">
            <a:alphaModFix/>
          </a:blip>
          <a:srcRect/>
          <a:stretch/>
        </p:blipFill>
        <p:spPr>
          <a:xfrm>
            <a:off x="7840827" y="6322622"/>
            <a:ext cx="1150801" cy="34573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5"/>
          <p:cNvSpPr txBox="1">
            <a:spLocks noGrp="1"/>
          </p:cNvSpPr>
          <p:nvPr>
            <p:ph type="dt" idx="10"/>
          </p:nvPr>
        </p:nvSpPr>
        <p:spPr>
          <a:xfrm>
            <a:off x="457201" y="6356357"/>
            <a:ext cx="2133600" cy="365125"/>
          </a:xfrm>
          <a:prstGeom prst="rect">
            <a:avLst/>
          </a:prstGeom>
          <a:noFill/>
          <a:ln>
            <a:noFill/>
          </a:ln>
        </p:spPr>
        <p:txBody>
          <a:bodyPr spcFirstLastPara="1" wrap="square" lIns="91400" tIns="45700" rIns="91400" bIns="45700" anchor="t" anchorCtr="0"/>
          <a:lstStyle>
            <a:lvl1pPr marR="0" lvl="0" algn="l" rtl="0">
              <a:spcBef>
                <a:spcPts val="0"/>
              </a:spcBef>
              <a:spcAft>
                <a:spcPts val="0"/>
              </a:spcAft>
              <a:buSzPts val="1400"/>
              <a:buNone/>
              <a:defRPr sz="1800">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ftr" idx="11"/>
          </p:nvPr>
        </p:nvSpPr>
        <p:spPr>
          <a:xfrm>
            <a:off x="3124203" y="6356357"/>
            <a:ext cx="2895600" cy="365125"/>
          </a:xfrm>
          <a:prstGeom prst="rect">
            <a:avLst/>
          </a:prstGeom>
          <a:noFill/>
          <a:ln>
            <a:noFill/>
          </a:ln>
        </p:spPr>
        <p:txBody>
          <a:bodyPr spcFirstLastPara="1" wrap="square" lIns="91400" tIns="45700" rIns="91400" bIns="45700" anchor="t" anchorCtr="0"/>
          <a:lstStyle>
            <a:lvl1pPr marR="0" lvl="0" algn="l" rtl="0">
              <a:spcBef>
                <a:spcPts val="0"/>
              </a:spcBef>
              <a:spcAft>
                <a:spcPts val="0"/>
              </a:spcAft>
              <a:buSzPts val="1400"/>
              <a:buNone/>
              <a:defRPr sz="1800">
                <a:solidFill>
                  <a:schemeClr val="dk1"/>
                </a:solidFill>
                <a:latin typeface="Helvetica Neue"/>
                <a:ea typeface="Helvetica Neue"/>
                <a:cs typeface="Helvetica Neue"/>
                <a:sym typeface="Helvetica Neue"/>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5"/>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sz="1600" b="0" i="0">
                <a:solidFill>
                  <a:srgbClr val="8893AF"/>
                </a:solidFill>
                <a:latin typeface="Helvetica Neue"/>
                <a:ea typeface="Helvetica Neue"/>
                <a:cs typeface="Helvetica Neue"/>
                <a:sym typeface="Helvetica Neue"/>
              </a:defRPr>
            </a:lvl1pPr>
            <a:lvl2pPr marL="0" lvl="1" indent="0" algn="l">
              <a:spcBef>
                <a:spcPts val="0"/>
              </a:spcBef>
              <a:buNone/>
              <a:defRPr sz="1600" b="0" i="0">
                <a:solidFill>
                  <a:srgbClr val="8893AF"/>
                </a:solidFill>
                <a:latin typeface="Helvetica Neue"/>
                <a:ea typeface="Helvetica Neue"/>
                <a:cs typeface="Helvetica Neue"/>
                <a:sym typeface="Helvetica Neue"/>
              </a:defRPr>
            </a:lvl2pPr>
            <a:lvl3pPr marL="0" lvl="2" indent="0" algn="l">
              <a:spcBef>
                <a:spcPts val="0"/>
              </a:spcBef>
              <a:buNone/>
              <a:defRPr sz="1600" b="0" i="0">
                <a:solidFill>
                  <a:srgbClr val="8893AF"/>
                </a:solidFill>
                <a:latin typeface="Helvetica Neue"/>
                <a:ea typeface="Helvetica Neue"/>
                <a:cs typeface="Helvetica Neue"/>
                <a:sym typeface="Helvetica Neue"/>
              </a:defRPr>
            </a:lvl3pPr>
            <a:lvl4pPr marL="0" lvl="3" indent="0" algn="l">
              <a:spcBef>
                <a:spcPts val="0"/>
              </a:spcBef>
              <a:buNone/>
              <a:defRPr sz="1600" b="0" i="0">
                <a:solidFill>
                  <a:srgbClr val="8893AF"/>
                </a:solidFill>
                <a:latin typeface="Helvetica Neue"/>
                <a:ea typeface="Helvetica Neue"/>
                <a:cs typeface="Helvetica Neue"/>
                <a:sym typeface="Helvetica Neue"/>
              </a:defRPr>
            </a:lvl4pPr>
            <a:lvl5pPr marL="0" lvl="4" indent="0" algn="l">
              <a:spcBef>
                <a:spcPts val="0"/>
              </a:spcBef>
              <a:buNone/>
              <a:defRPr sz="1600" b="0" i="0">
                <a:solidFill>
                  <a:srgbClr val="8893AF"/>
                </a:solidFill>
                <a:latin typeface="Helvetica Neue"/>
                <a:ea typeface="Helvetica Neue"/>
                <a:cs typeface="Helvetica Neue"/>
                <a:sym typeface="Helvetica Neue"/>
              </a:defRPr>
            </a:lvl5pPr>
            <a:lvl6pPr marL="0" lvl="5" indent="0" algn="l">
              <a:spcBef>
                <a:spcPts val="0"/>
              </a:spcBef>
              <a:buNone/>
              <a:defRPr sz="1600" b="0" i="0">
                <a:solidFill>
                  <a:srgbClr val="8893AF"/>
                </a:solidFill>
                <a:latin typeface="Helvetica Neue"/>
                <a:ea typeface="Helvetica Neue"/>
                <a:cs typeface="Helvetica Neue"/>
                <a:sym typeface="Helvetica Neue"/>
              </a:defRPr>
            </a:lvl6pPr>
            <a:lvl7pPr marL="0" lvl="6" indent="0" algn="l">
              <a:spcBef>
                <a:spcPts val="0"/>
              </a:spcBef>
              <a:buNone/>
              <a:defRPr sz="1600" b="0" i="0">
                <a:solidFill>
                  <a:srgbClr val="8893AF"/>
                </a:solidFill>
                <a:latin typeface="Helvetica Neue"/>
                <a:ea typeface="Helvetica Neue"/>
                <a:cs typeface="Helvetica Neue"/>
                <a:sym typeface="Helvetica Neue"/>
              </a:defRPr>
            </a:lvl7pPr>
            <a:lvl8pPr marL="0" lvl="7" indent="0" algn="l">
              <a:spcBef>
                <a:spcPts val="0"/>
              </a:spcBef>
              <a:buNone/>
              <a:defRPr sz="1600" b="0" i="0">
                <a:solidFill>
                  <a:srgbClr val="8893AF"/>
                </a:solidFill>
                <a:latin typeface="Helvetica Neue"/>
                <a:ea typeface="Helvetica Neue"/>
                <a:cs typeface="Helvetica Neue"/>
                <a:sym typeface="Helvetica Neue"/>
              </a:defRPr>
            </a:lvl8pPr>
            <a:lvl9pPr marL="0" lvl="8" indent="0" algn="l">
              <a:spcBef>
                <a:spcPts val="0"/>
              </a:spcBef>
              <a:buNone/>
              <a:defRPr sz="1600" b="0" i="0">
                <a:solidFill>
                  <a:srgbClr val="8893AF"/>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5"/>
        <p:cNvGrpSpPr/>
        <p:nvPr/>
      </p:nvGrpSpPr>
      <p:grpSpPr>
        <a:xfrm>
          <a:off x="0" y="0"/>
          <a:ext cx="0" cy="0"/>
          <a:chOff x="0" y="0"/>
          <a:chExt cx="0" cy="0"/>
        </a:xfrm>
      </p:grpSpPr>
      <p:pic>
        <p:nvPicPr>
          <p:cNvPr id="76" name="Google Shape;76;p16"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77" name="Google Shape;77;p16"/>
          <p:cNvSpPr txBox="1">
            <a:spLocks noGrp="1"/>
          </p:cNvSpPr>
          <p:nvPr>
            <p:ph type="ctrTitle"/>
          </p:nvPr>
        </p:nvSpPr>
        <p:spPr>
          <a:xfrm>
            <a:off x="685800" y="1211089"/>
            <a:ext cx="4472004" cy="1470025"/>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4000"/>
              <a:buFont typeface="Helvetica Neue"/>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6"/>
          <p:cNvSpPr txBox="1">
            <a:spLocks noGrp="1"/>
          </p:cNvSpPr>
          <p:nvPr>
            <p:ph type="subTitle" idx="1"/>
          </p:nvPr>
        </p:nvSpPr>
        <p:spPr>
          <a:xfrm>
            <a:off x="693935" y="3971903"/>
            <a:ext cx="3482175" cy="1752600"/>
          </a:xfrm>
          <a:prstGeom prst="rect">
            <a:avLst/>
          </a:prstGeom>
          <a:noFill/>
          <a:ln>
            <a:noFill/>
          </a:ln>
        </p:spPr>
        <p:txBody>
          <a:bodyPr spcFirstLastPara="1" wrap="square" lIns="91400" tIns="45700" rIns="91400" bIns="45700" anchor="t" anchorCtr="0"/>
          <a:lstStyle>
            <a:lvl1pPr lvl="0" algn="l">
              <a:spcBef>
                <a:spcPts val="440"/>
              </a:spcBef>
              <a:spcAft>
                <a:spcPts val="0"/>
              </a:spcAft>
              <a:buClr>
                <a:srgbClr val="888888"/>
              </a:buClr>
              <a:buSzPts val="22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79" name="Google Shape;79;p16"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0"/>
        <p:cNvGrpSpPr/>
        <p:nvPr/>
      </p:nvGrpSpPr>
      <p:grpSpPr>
        <a:xfrm>
          <a:off x="0" y="0"/>
          <a:ext cx="0" cy="0"/>
          <a:chOff x="0" y="0"/>
          <a:chExt cx="0" cy="0"/>
        </a:xfrm>
      </p:grpSpPr>
      <p:pic>
        <p:nvPicPr>
          <p:cNvPr id="81" name="Google Shape;81;p17"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82" name="Google Shape;82;p17"/>
          <p:cNvSpPr txBox="1">
            <a:spLocks noGrp="1"/>
          </p:cNvSpPr>
          <p:nvPr>
            <p:ph type="ctrTitle"/>
          </p:nvPr>
        </p:nvSpPr>
        <p:spPr>
          <a:xfrm>
            <a:off x="685800" y="1211089"/>
            <a:ext cx="4472004" cy="1470025"/>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0000"/>
              </a:buClr>
              <a:buSzPts val="4000"/>
              <a:buFont typeface="Helvetica Neue"/>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7"/>
          <p:cNvSpPr txBox="1">
            <a:spLocks noGrp="1"/>
          </p:cNvSpPr>
          <p:nvPr>
            <p:ph type="subTitle" idx="1"/>
          </p:nvPr>
        </p:nvSpPr>
        <p:spPr>
          <a:xfrm>
            <a:off x="693935" y="3971903"/>
            <a:ext cx="3482175" cy="1752600"/>
          </a:xfrm>
          <a:prstGeom prst="rect">
            <a:avLst/>
          </a:prstGeom>
          <a:noFill/>
          <a:ln>
            <a:noFill/>
          </a:ln>
        </p:spPr>
        <p:txBody>
          <a:bodyPr spcFirstLastPara="1" wrap="square" lIns="91400" tIns="45700" rIns="91400" bIns="45700" anchor="t" anchorCtr="0"/>
          <a:lstStyle>
            <a:lvl1pPr lvl="0" algn="l">
              <a:spcBef>
                <a:spcPts val="440"/>
              </a:spcBef>
              <a:spcAft>
                <a:spcPts val="0"/>
              </a:spcAft>
              <a:buClr>
                <a:schemeClr val="dk1"/>
              </a:buClr>
              <a:buSzPts val="2200"/>
              <a:buNone/>
              <a:defRPr>
                <a:solidFill>
                  <a:schemeClr val="dk1"/>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84" name="Google Shape;84;p17"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85"/>
        <p:cNvGrpSpPr/>
        <p:nvPr/>
      </p:nvGrpSpPr>
      <p:grpSpPr>
        <a:xfrm>
          <a:off x="0" y="0"/>
          <a:ext cx="0" cy="0"/>
          <a:chOff x="0" y="0"/>
          <a:chExt cx="0" cy="0"/>
        </a:xfrm>
      </p:grpSpPr>
      <p:pic>
        <p:nvPicPr>
          <p:cNvPr id="86" name="Google Shape;86;p18" descr="OpenTargets_cover8.jpg"/>
          <p:cNvPicPr preferRelativeResize="0"/>
          <p:nvPr/>
        </p:nvPicPr>
        <p:blipFill rotWithShape="1">
          <a:blip r:embed="rId2">
            <a:alphaModFix/>
          </a:blip>
          <a:srcRect/>
          <a:stretch/>
        </p:blipFill>
        <p:spPr>
          <a:xfrm>
            <a:off x="0" y="0"/>
            <a:ext cx="9144000" cy="6866823"/>
          </a:xfrm>
          <a:prstGeom prst="rect">
            <a:avLst/>
          </a:prstGeom>
          <a:noFill/>
          <a:ln>
            <a:noFill/>
          </a:ln>
        </p:spPr>
      </p:pic>
      <p:sp>
        <p:nvSpPr>
          <p:cNvPr id="87" name="Google Shape;87;p18"/>
          <p:cNvSpPr txBox="1">
            <a:spLocks noGrp="1"/>
          </p:cNvSpPr>
          <p:nvPr>
            <p:ph type="ctrTitle"/>
          </p:nvPr>
        </p:nvSpPr>
        <p:spPr>
          <a:xfrm>
            <a:off x="685800" y="1218884"/>
            <a:ext cx="4472004" cy="1470025"/>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7F7F7F"/>
              </a:buClr>
              <a:buSzPts val="4000"/>
              <a:buFont typeface="Helvetica Neue"/>
              <a:buNone/>
              <a:defRPr sz="4000">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8"/>
          <p:cNvSpPr txBox="1">
            <a:spLocks noGrp="1"/>
          </p:cNvSpPr>
          <p:nvPr>
            <p:ph type="subTitle" idx="1"/>
          </p:nvPr>
        </p:nvSpPr>
        <p:spPr>
          <a:xfrm>
            <a:off x="693935" y="3987485"/>
            <a:ext cx="3482175" cy="1752600"/>
          </a:xfrm>
          <a:prstGeom prst="rect">
            <a:avLst/>
          </a:prstGeom>
          <a:noFill/>
          <a:ln>
            <a:noFill/>
          </a:ln>
        </p:spPr>
        <p:txBody>
          <a:bodyPr spcFirstLastPara="1" wrap="square" lIns="91400" tIns="45700" rIns="91400" bIns="45700" anchor="t" anchorCtr="0"/>
          <a:lstStyle>
            <a:lvl1pPr lvl="0" algn="l">
              <a:spcBef>
                <a:spcPts val="440"/>
              </a:spcBef>
              <a:spcAft>
                <a:spcPts val="0"/>
              </a:spcAft>
              <a:buClr>
                <a:srgbClr val="7F7F7F"/>
              </a:buClr>
              <a:buSzPts val="2200"/>
              <a:buNone/>
              <a:defRPr>
                <a:solidFill>
                  <a:srgbClr val="7F7F7F"/>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89" name="Google Shape;89;p18" descr="CTI_OT_Primary_Logo.png"/>
          <p:cNvPicPr preferRelativeResize="0"/>
          <p:nvPr/>
        </p:nvPicPr>
        <p:blipFill rotWithShape="1">
          <a:blip r:embed="rId3">
            <a:alphaModFix/>
          </a:blip>
          <a:srcRect/>
          <a:stretch/>
        </p:blipFill>
        <p:spPr>
          <a:xfrm>
            <a:off x="7238586" y="6165154"/>
            <a:ext cx="1476001" cy="54260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74638"/>
            <a:ext cx="8229600" cy="558996"/>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body" idx="1"/>
          </p:nvPr>
        </p:nvSpPr>
        <p:spPr>
          <a:xfrm>
            <a:off x="457200" y="1171700"/>
            <a:ext cx="8229600" cy="4525963"/>
          </a:xfrm>
          <a:prstGeom prst="rect">
            <a:avLst/>
          </a:prstGeom>
          <a:noFill/>
          <a:ln>
            <a:noFill/>
          </a:ln>
        </p:spPr>
        <p:txBody>
          <a:bodyPr spcFirstLastPara="1" wrap="square" lIns="91400" tIns="45700" rIns="91400" bIns="45700" anchor="t" anchorCtr="0"/>
          <a:lstStyle>
            <a:lvl1pPr marL="457200" lvl="0" indent="-342900" algn="l">
              <a:spcBef>
                <a:spcPts val="360"/>
              </a:spcBef>
              <a:spcAft>
                <a:spcPts val="0"/>
              </a:spcAft>
              <a:buClr>
                <a:srgbClr val="7F7F7F"/>
              </a:buClr>
              <a:buSzPts val="1800"/>
              <a:buChar char="•"/>
              <a:defRPr/>
            </a:lvl1pPr>
            <a:lvl2pPr marL="914400" lvl="1" indent="-342900" algn="l">
              <a:spcBef>
                <a:spcPts val="360"/>
              </a:spcBef>
              <a:spcAft>
                <a:spcPts val="0"/>
              </a:spcAft>
              <a:buClr>
                <a:srgbClr val="7F7F7F"/>
              </a:buClr>
              <a:buSzPts val="1800"/>
              <a:buChar char="–"/>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9"/>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57200" y="274638"/>
            <a:ext cx="8229600" cy="558996"/>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0"/>
          <p:cNvSpPr txBox="1">
            <a:spLocks noGrp="1"/>
          </p:cNvSpPr>
          <p:nvPr>
            <p:ph type="body" idx="1"/>
          </p:nvPr>
        </p:nvSpPr>
        <p:spPr>
          <a:xfrm>
            <a:off x="457200" y="1171700"/>
            <a:ext cx="4038600" cy="4525963"/>
          </a:xfrm>
          <a:prstGeom prst="rect">
            <a:avLst/>
          </a:prstGeom>
          <a:noFill/>
          <a:ln>
            <a:noFill/>
          </a:ln>
        </p:spPr>
        <p:txBody>
          <a:bodyPr spcFirstLastPara="1" wrap="square" lIns="91400" tIns="45700" rIns="91400" bIns="45700" anchor="t" anchorCtr="0"/>
          <a:lstStyle>
            <a:lvl1pPr marL="457200" lvl="0" indent="-368300" algn="l">
              <a:spcBef>
                <a:spcPts val="440"/>
              </a:spcBef>
              <a:spcAft>
                <a:spcPts val="0"/>
              </a:spcAft>
              <a:buClr>
                <a:srgbClr val="7F7F7F"/>
              </a:buClr>
              <a:buSzPts val="2200"/>
              <a:buChar char="•"/>
              <a:defRPr sz="2200"/>
            </a:lvl1pPr>
            <a:lvl2pPr marL="914400" lvl="1" indent="-355600" algn="l">
              <a:spcBef>
                <a:spcPts val="400"/>
              </a:spcBef>
              <a:spcAft>
                <a:spcPts val="0"/>
              </a:spcAft>
              <a:buClr>
                <a:srgbClr val="7F7F7F"/>
              </a:buClr>
              <a:buSzPts val="2000"/>
              <a:buChar char="–"/>
              <a:defRPr sz="2000"/>
            </a:lvl2pPr>
            <a:lvl3pPr marL="1371600" lvl="2" indent="-342900" algn="l">
              <a:spcBef>
                <a:spcPts val="360"/>
              </a:spcBef>
              <a:spcAft>
                <a:spcPts val="0"/>
              </a:spcAft>
              <a:buClr>
                <a:srgbClr val="7F7F7F"/>
              </a:buClr>
              <a:buSzPts val="1800"/>
              <a:buChar char="•"/>
              <a:defRPr sz="1800"/>
            </a:lvl3pPr>
            <a:lvl4pPr marL="1828800" lvl="3" indent="-342900" algn="l">
              <a:spcBef>
                <a:spcPts val="360"/>
              </a:spcBef>
              <a:spcAft>
                <a:spcPts val="0"/>
              </a:spcAft>
              <a:buClr>
                <a:srgbClr val="7F7F7F"/>
              </a:buClr>
              <a:buSzPts val="1800"/>
              <a:buChar char="–"/>
              <a:defRPr sz="1800"/>
            </a:lvl4pPr>
            <a:lvl5pPr marL="2286000" lvl="4" indent="-342900" algn="l">
              <a:spcBef>
                <a:spcPts val="360"/>
              </a:spcBef>
              <a:spcAft>
                <a:spcPts val="0"/>
              </a:spcAft>
              <a:buClr>
                <a:srgbClr val="7F7F7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7" name="Google Shape;97;p20"/>
          <p:cNvSpPr txBox="1">
            <a:spLocks noGrp="1"/>
          </p:cNvSpPr>
          <p:nvPr>
            <p:ph type="body" idx="2"/>
          </p:nvPr>
        </p:nvSpPr>
        <p:spPr>
          <a:xfrm>
            <a:off x="4648200" y="1171700"/>
            <a:ext cx="4038600" cy="4525963"/>
          </a:xfrm>
          <a:prstGeom prst="rect">
            <a:avLst/>
          </a:prstGeom>
          <a:noFill/>
          <a:ln>
            <a:noFill/>
          </a:ln>
        </p:spPr>
        <p:txBody>
          <a:bodyPr spcFirstLastPara="1" wrap="square" lIns="91400" tIns="45700" rIns="91400" bIns="45700" anchor="t" anchorCtr="0"/>
          <a:lstStyle>
            <a:lvl1pPr marL="457200" lvl="0" indent="-368300" algn="l">
              <a:spcBef>
                <a:spcPts val="440"/>
              </a:spcBef>
              <a:spcAft>
                <a:spcPts val="0"/>
              </a:spcAft>
              <a:buClr>
                <a:srgbClr val="7F7F7F"/>
              </a:buClr>
              <a:buSzPts val="2200"/>
              <a:buChar char="•"/>
              <a:defRPr sz="2200"/>
            </a:lvl1pPr>
            <a:lvl2pPr marL="914400" lvl="1" indent="-355600" algn="l">
              <a:spcBef>
                <a:spcPts val="400"/>
              </a:spcBef>
              <a:spcAft>
                <a:spcPts val="0"/>
              </a:spcAft>
              <a:buClr>
                <a:srgbClr val="7F7F7F"/>
              </a:buClr>
              <a:buSzPts val="2000"/>
              <a:buChar char="–"/>
              <a:defRPr sz="2000"/>
            </a:lvl2pPr>
            <a:lvl3pPr marL="1371600" lvl="2" indent="-342900" algn="l">
              <a:spcBef>
                <a:spcPts val="360"/>
              </a:spcBef>
              <a:spcAft>
                <a:spcPts val="0"/>
              </a:spcAft>
              <a:buClr>
                <a:srgbClr val="7F7F7F"/>
              </a:buClr>
              <a:buSzPts val="1800"/>
              <a:buChar char="•"/>
              <a:defRPr sz="1800"/>
            </a:lvl3pPr>
            <a:lvl4pPr marL="1828800" lvl="3" indent="-342900" algn="l">
              <a:spcBef>
                <a:spcPts val="360"/>
              </a:spcBef>
              <a:spcAft>
                <a:spcPts val="0"/>
              </a:spcAft>
              <a:buClr>
                <a:srgbClr val="7F7F7F"/>
              </a:buClr>
              <a:buSzPts val="1800"/>
              <a:buChar char="–"/>
              <a:defRPr sz="1800"/>
            </a:lvl4pPr>
            <a:lvl5pPr marL="2286000" lvl="4" indent="-342900" algn="l">
              <a:spcBef>
                <a:spcPts val="360"/>
              </a:spcBef>
              <a:spcAft>
                <a:spcPts val="0"/>
              </a:spcAft>
              <a:buClr>
                <a:srgbClr val="7F7F7F"/>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8" name="Google Shape;98;p20"/>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59057"/>
            <a:ext cx="8244000" cy="576000"/>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2"/>
        <p:cNvGrpSpPr/>
        <p:nvPr/>
      </p:nvGrpSpPr>
      <p:grpSpPr>
        <a:xfrm>
          <a:off x="0" y="0"/>
          <a:ext cx="0" cy="0"/>
          <a:chOff x="0" y="0"/>
          <a:chExt cx="0" cy="0"/>
        </a:xfrm>
      </p:grpSpPr>
      <p:sp>
        <p:nvSpPr>
          <p:cNvPr id="103" name="Google Shape;103;p22"/>
          <p:cNvSpPr txBox="1">
            <a:spLocks noGrp="1"/>
          </p:cNvSpPr>
          <p:nvPr>
            <p:ph type="title"/>
          </p:nvPr>
        </p:nvSpPr>
        <p:spPr>
          <a:xfrm>
            <a:off x="457200" y="259057"/>
            <a:ext cx="8244000" cy="576000"/>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2"/>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5"/>
        <p:cNvGrpSpPr/>
        <p:nvPr/>
      </p:nvGrpSpPr>
      <p:grpSpPr>
        <a:xfrm>
          <a:off x="0" y="0"/>
          <a:ext cx="0" cy="0"/>
          <a:chOff x="0" y="0"/>
          <a:chExt cx="0" cy="0"/>
        </a:xfrm>
      </p:grpSpPr>
      <p:sp>
        <p:nvSpPr>
          <p:cNvPr id="106" name="Google Shape;106;p23"/>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lstStyle>
            <a:lvl1pPr lvl="0" algn="l">
              <a:spcBef>
                <a:spcPts val="0"/>
              </a:spcBef>
              <a:spcAft>
                <a:spcPts val="0"/>
              </a:spcAft>
              <a:buClr>
                <a:schemeClr val="lt2"/>
              </a:buClr>
              <a:buSzPts val="3200"/>
              <a:buFont typeface="Helvetica Neue"/>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3"/>
          <p:cNvSpPr txBox="1">
            <a:spLocks noGrp="1"/>
          </p:cNvSpPr>
          <p:nvPr>
            <p:ph type="body" idx="1"/>
          </p:nvPr>
        </p:nvSpPr>
        <p:spPr>
          <a:xfrm>
            <a:off x="333650" y="1412776"/>
            <a:ext cx="7045948" cy="4896544"/>
          </a:xfrm>
          <a:prstGeom prst="rect">
            <a:avLst/>
          </a:prstGeom>
          <a:noFill/>
          <a:ln>
            <a:noFill/>
          </a:ln>
        </p:spPr>
        <p:txBody>
          <a:bodyPr spcFirstLastPara="1" wrap="square" lIns="91400" tIns="45700" rIns="91400" bIns="45700" anchor="t" anchorCtr="0"/>
          <a:lstStyle>
            <a:lvl1pPr marL="457200" lvl="0" indent="-368300" algn="l">
              <a:spcBef>
                <a:spcPts val="440"/>
              </a:spcBef>
              <a:spcAft>
                <a:spcPts val="0"/>
              </a:spcAft>
              <a:buClr>
                <a:schemeClr val="lt2"/>
              </a:buClr>
              <a:buSzPts val="2200"/>
              <a:buChar char="•"/>
              <a:defRPr/>
            </a:lvl1pPr>
            <a:lvl2pPr marL="914400" lvl="1" indent="-342900" algn="l">
              <a:spcBef>
                <a:spcPts val="360"/>
              </a:spcBef>
              <a:spcAft>
                <a:spcPts val="0"/>
              </a:spcAft>
              <a:buClr>
                <a:srgbClr val="7F7F7F"/>
              </a:buClr>
              <a:buSzPts val="1800"/>
              <a:buChar char="–"/>
              <a:defRPr/>
            </a:lvl2pPr>
            <a:lvl3pPr marL="1371600" lvl="2" indent="-342900" algn="l">
              <a:spcBef>
                <a:spcPts val="360"/>
              </a:spcBef>
              <a:spcAft>
                <a:spcPts val="0"/>
              </a:spcAft>
              <a:buClr>
                <a:srgbClr val="7F7F7F"/>
              </a:buClr>
              <a:buSzPts val="1800"/>
              <a:buChar char="•"/>
              <a:defRPr/>
            </a:lvl3pPr>
            <a:lvl4pPr marL="1828800" lvl="3" indent="-342900" algn="l">
              <a:spcBef>
                <a:spcPts val="360"/>
              </a:spcBef>
              <a:spcAft>
                <a:spcPts val="0"/>
              </a:spcAft>
              <a:buClr>
                <a:srgbClr val="7F7F7F"/>
              </a:buClr>
              <a:buSzPts val="1800"/>
              <a:buChar char="–"/>
              <a:defRPr/>
            </a:lvl4pPr>
            <a:lvl5pPr marL="2286000" lvl="4" indent="-342900" algn="l">
              <a:spcBef>
                <a:spcPts val="360"/>
              </a:spcBef>
              <a:spcAft>
                <a:spcPts val="0"/>
              </a:spcAft>
              <a:buClr>
                <a:srgbClr val="7F7F7F"/>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23"/>
          <p:cNvSpPr txBox="1">
            <a:spLocks noGrp="1"/>
          </p:cNvSpPr>
          <p:nvPr>
            <p:ph type="sldNum" idx="12"/>
          </p:nvPr>
        </p:nvSpPr>
        <p:spPr>
          <a:xfrm>
            <a:off x="7319629" y="6476226"/>
            <a:ext cx="242964"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sz="1600" b="0" i="0">
                <a:solidFill>
                  <a:srgbClr val="9A8B7D"/>
                </a:solidFill>
                <a:latin typeface="Helvetica Neue"/>
                <a:ea typeface="Helvetica Neue"/>
                <a:cs typeface="Helvetica Neue"/>
                <a:sym typeface="Helvetica Neue"/>
              </a:defRPr>
            </a:lvl1pPr>
            <a:lvl2pPr marL="0" lvl="1" indent="0" algn="r">
              <a:spcBef>
                <a:spcPts val="0"/>
              </a:spcBef>
              <a:buNone/>
              <a:defRPr sz="1600" b="0" i="0">
                <a:solidFill>
                  <a:srgbClr val="9A8B7D"/>
                </a:solidFill>
                <a:latin typeface="Helvetica Neue"/>
                <a:ea typeface="Helvetica Neue"/>
                <a:cs typeface="Helvetica Neue"/>
                <a:sym typeface="Helvetica Neue"/>
              </a:defRPr>
            </a:lvl2pPr>
            <a:lvl3pPr marL="0" lvl="2" indent="0" algn="r">
              <a:spcBef>
                <a:spcPts val="0"/>
              </a:spcBef>
              <a:buNone/>
              <a:defRPr sz="1600" b="0" i="0">
                <a:solidFill>
                  <a:srgbClr val="9A8B7D"/>
                </a:solidFill>
                <a:latin typeface="Helvetica Neue"/>
                <a:ea typeface="Helvetica Neue"/>
                <a:cs typeface="Helvetica Neue"/>
                <a:sym typeface="Helvetica Neue"/>
              </a:defRPr>
            </a:lvl3pPr>
            <a:lvl4pPr marL="0" lvl="3" indent="0" algn="r">
              <a:spcBef>
                <a:spcPts val="0"/>
              </a:spcBef>
              <a:buNone/>
              <a:defRPr sz="1600" b="0" i="0">
                <a:solidFill>
                  <a:srgbClr val="9A8B7D"/>
                </a:solidFill>
                <a:latin typeface="Helvetica Neue"/>
                <a:ea typeface="Helvetica Neue"/>
                <a:cs typeface="Helvetica Neue"/>
                <a:sym typeface="Helvetica Neue"/>
              </a:defRPr>
            </a:lvl4pPr>
            <a:lvl5pPr marL="0" lvl="4" indent="0" algn="r">
              <a:spcBef>
                <a:spcPts val="0"/>
              </a:spcBef>
              <a:buNone/>
              <a:defRPr sz="1600" b="0" i="0">
                <a:solidFill>
                  <a:srgbClr val="9A8B7D"/>
                </a:solidFill>
                <a:latin typeface="Helvetica Neue"/>
                <a:ea typeface="Helvetica Neue"/>
                <a:cs typeface="Helvetica Neue"/>
                <a:sym typeface="Helvetica Neue"/>
              </a:defRPr>
            </a:lvl5pPr>
            <a:lvl6pPr marL="0" lvl="5" indent="0" algn="r">
              <a:spcBef>
                <a:spcPts val="0"/>
              </a:spcBef>
              <a:buNone/>
              <a:defRPr sz="1600" b="0" i="0">
                <a:solidFill>
                  <a:srgbClr val="9A8B7D"/>
                </a:solidFill>
                <a:latin typeface="Helvetica Neue"/>
                <a:ea typeface="Helvetica Neue"/>
                <a:cs typeface="Helvetica Neue"/>
                <a:sym typeface="Helvetica Neue"/>
              </a:defRPr>
            </a:lvl6pPr>
            <a:lvl7pPr marL="0" lvl="6" indent="0" algn="r">
              <a:spcBef>
                <a:spcPts val="0"/>
              </a:spcBef>
              <a:buNone/>
              <a:defRPr sz="1600" b="0" i="0">
                <a:solidFill>
                  <a:srgbClr val="9A8B7D"/>
                </a:solidFill>
                <a:latin typeface="Helvetica Neue"/>
                <a:ea typeface="Helvetica Neue"/>
                <a:cs typeface="Helvetica Neue"/>
                <a:sym typeface="Helvetica Neue"/>
              </a:defRPr>
            </a:lvl7pPr>
            <a:lvl8pPr marL="0" lvl="7" indent="0" algn="r">
              <a:spcBef>
                <a:spcPts val="0"/>
              </a:spcBef>
              <a:buNone/>
              <a:defRPr sz="1600" b="0" i="0">
                <a:solidFill>
                  <a:srgbClr val="9A8B7D"/>
                </a:solidFill>
                <a:latin typeface="Helvetica Neue"/>
                <a:ea typeface="Helvetica Neue"/>
                <a:cs typeface="Helvetica Neue"/>
                <a:sym typeface="Helvetica Neue"/>
              </a:defRPr>
            </a:lvl8pPr>
            <a:lvl9pPr marL="0" lvl="8" indent="0" algn="r">
              <a:spcBef>
                <a:spcPts val="0"/>
              </a:spcBef>
              <a:buNone/>
              <a:defRPr sz="1600" b="0" i="0">
                <a:solidFill>
                  <a:srgbClr val="9A8B7D"/>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23"/>
          <p:cNvSpPr txBox="1">
            <a:spLocks noGrp="1"/>
          </p:cNvSpPr>
          <p:nvPr>
            <p:ph type="body" idx="2"/>
          </p:nvPr>
        </p:nvSpPr>
        <p:spPr>
          <a:xfrm>
            <a:off x="331433" y="707462"/>
            <a:ext cx="6258535" cy="417287"/>
          </a:xfrm>
          <a:prstGeom prst="rect">
            <a:avLst/>
          </a:prstGeom>
          <a:noFill/>
          <a:ln>
            <a:noFill/>
          </a:ln>
        </p:spPr>
        <p:txBody>
          <a:bodyPr spcFirstLastPara="1" wrap="square" lIns="91400" tIns="45700" rIns="91400" bIns="45700" anchor="t" anchorCtr="0"/>
          <a:lstStyle>
            <a:lvl1pPr marL="457200" lvl="0" indent="-228600" algn="l">
              <a:spcBef>
                <a:spcPts val="360"/>
              </a:spcBef>
              <a:spcAft>
                <a:spcPts val="0"/>
              </a:spcAft>
              <a:buClr>
                <a:srgbClr val="7F7F7F"/>
              </a:buClr>
              <a:buSzPts val="1800"/>
              <a:buNone/>
              <a:defRPr sz="1800">
                <a:latin typeface="Calibri"/>
                <a:ea typeface="Calibri"/>
                <a:cs typeface="Calibri"/>
                <a:sym typeface="Calibri"/>
              </a:defRPr>
            </a:lvl1pPr>
            <a:lvl2pPr marL="914400" lvl="1" indent="-228600" algn="l">
              <a:spcBef>
                <a:spcPts val="400"/>
              </a:spcBef>
              <a:spcAft>
                <a:spcPts val="0"/>
              </a:spcAft>
              <a:buClr>
                <a:srgbClr val="7F7F7F"/>
              </a:buClr>
              <a:buSzPts val="2000"/>
              <a:buNone/>
              <a:defRPr>
                <a:latin typeface="Cambria"/>
                <a:ea typeface="Cambria"/>
                <a:cs typeface="Cambria"/>
                <a:sym typeface="Cambria"/>
              </a:defRPr>
            </a:lvl2pPr>
            <a:lvl3pPr marL="1371600" lvl="2" indent="-228600" algn="l">
              <a:spcBef>
                <a:spcPts val="360"/>
              </a:spcBef>
              <a:spcAft>
                <a:spcPts val="0"/>
              </a:spcAft>
              <a:buClr>
                <a:srgbClr val="7F7F7F"/>
              </a:buClr>
              <a:buSzPts val="1800"/>
              <a:buNone/>
              <a:defRPr>
                <a:latin typeface="Cambria"/>
                <a:ea typeface="Cambria"/>
                <a:cs typeface="Cambria"/>
                <a:sym typeface="Cambria"/>
              </a:defRPr>
            </a:lvl3pPr>
            <a:lvl4pPr marL="1828800" lvl="3" indent="-228600" algn="l">
              <a:spcBef>
                <a:spcPts val="360"/>
              </a:spcBef>
              <a:spcAft>
                <a:spcPts val="0"/>
              </a:spcAft>
              <a:buClr>
                <a:srgbClr val="7F7F7F"/>
              </a:buClr>
              <a:buSzPts val="1800"/>
              <a:buNone/>
              <a:defRPr>
                <a:latin typeface="Cambria"/>
                <a:ea typeface="Cambria"/>
                <a:cs typeface="Cambria"/>
                <a:sym typeface="Cambria"/>
              </a:defRPr>
            </a:lvl4pPr>
            <a:lvl5pPr marL="2286000" lvl="4" indent="-228600" algn="l">
              <a:spcBef>
                <a:spcPts val="360"/>
              </a:spcBef>
              <a:spcAft>
                <a:spcPts val="0"/>
              </a:spcAft>
              <a:buClr>
                <a:srgbClr val="7F7F7F"/>
              </a:buClr>
              <a:buSzPts val="1800"/>
              <a:buNone/>
              <a:defRPr>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23"/>
          <p:cNvSpPr txBox="1">
            <a:spLocks noGrp="1"/>
          </p:cNvSpPr>
          <p:nvPr>
            <p:ph type="dt" idx="10"/>
          </p:nvPr>
        </p:nvSpPr>
        <p:spPr>
          <a:xfrm>
            <a:off x="1487518" y="6476226"/>
            <a:ext cx="906803" cy="365125"/>
          </a:xfrm>
          <a:prstGeom prst="rect">
            <a:avLst/>
          </a:prstGeom>
          <a:noFill/>
          <a:ln>
            <a:noFill/>
          </a:ln>
        </p:spPr>
        <p:txBody>
          <a:bodyPr spcFirstLastPara="1" wrap="square" lIns="91400" tIns="45700" rIns="91400"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3"/>
          <p:cNvSpPr txBox="1">
            <a:spLocks noGrp="1"/>
          </p:cNvSpPr>
          <p:nvPr>
            <p:ph type="ftr" idx="11"/>
          </p:nvPr>
        </p:nvSpPr>
        <p:spPr>
          <a:xfrm>
            <a:off x="333439" y="6476226"/>
            <a:ext cx="1154078" cy="365125"/>
          </a:xfrm>
          <a:prstGeom prst="rect">
            <a:avLst/>
          </a:prstGeom>
          <a:noFill/>
          <a:ln>
            <a:noFill/>
          </a:ln>
        </p:spPr>
        <p:txBody>
          <a:bodyPr spcFirstLastPara="1" wrap="square" lIns="91400" tIns="45700" rIns="91400"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4"/>
          <p:cNvSpPr txBox="1">
            <a:spLocks noGrp="1"/>
          </p:cNvSpPr>
          <p:nvPr>
            <p:ph type="sldNum" idx="12"/>
          </p:nvPr>
        </p:nvSpPr>
        <p:spPr>
          <a:xfrm>
            <a:off x="8677374" y="6476209"/>
            <a:ext cx="288032" cy="365125"/>
          </a:xfrm>
          <a:prstGeom prst="rect">
            <a:avLst/>
          </a:prstGeom>
          <a:noFill/>
          <a:ln>
            <a:noFill/>
          </a:ln>
        </p:spPr>
        <p:txBody>
          <a:bodyPr spcFirstLastPara="1" wrap="square" lIns="91400" tIns="45700" rIns="91400" bIns="45700" anchor="ctr" anchorCtr="0">
            <a:noAutofit/>
          </a:bodyPr>
          <a:lstStyle>
            <a:lvl1pPr marL="0" lvl="0" indent="0" algn="l">
              <a:spcBef>
                <a:spcPts val="0"/>
              </a:spcBef>
              <a:buNone/>
              <a:defRPr>
                <a:solidFill>
                  <a:srgbClr val="9A8B7D"/>
                </a:solidFill>
              </a:defRPr>
            </a:lvl1pPr>
            <a:lvl2pPr marL="0" lvl="1" indent="0" algn="l">
              <a:spcBef>
                <a:spcPts val="0"/>
              </a:spcBef>
              <a:buNone/>
              <a:defRPr>
                <a:solidFill>
                  <a:srgbClr val="9A8B7D"/>
                </a:solidFill>
              </a:defRPr>
            </a:lvl2pPr>
            <a:lvl3pPr marL="0" lvl="2" indent="0" algn="l">
              <a:spcBef>
                <a:spcPts val="0"/>
              </a:spcBef>
              <a:buNone/>
              <a:defRPr>
                <a:solidFill>
                  <a:srgbClr val="9A8B7D"/>
                </a:solidFill>
              </a:defRPr>
            </a:lvl3pPr>
            <a:lvl4pPr marL="0" lvl="3" indent="0" algn="l">
              <a:spcBef>
                <a:spcPts val="0"/>
              </a:spcBef>
              <a:buNone/>
              <a:defRPr>
                <a:solidFill>
                  <a:srgbClr val="9A8B7D"/>
                </a:solidFill>
              </a:defRPr>
            </a:lvl4pPr>
            <a:lvl5pPr marL="0" lvl="4" indent="0" algn="l">
              <a:spcBef>
                <a:spcPts val="0"/>
              </a:spcBef>
              <a:buNone/>
              <a:defRPr>
                <a:solidFill>
                  <a:srgbClr val="9A8B7D"/>
                </a:solidFill>
              </a:defRPr>
            </a:lvl5pPr>
            <a:lvl6pPr marL="0" lvl="5" indent="0" algn="l">
              <a:spcBef>
                <a:spcPts val="0"/>
              </a:spcBef>
              <a:buNone/>
              <a:defRPr>
                <a:solidFill>
                  <a:srgbClr val="9A8B7D"/>
                </a:solidFill>
              </a:defRPr>
            </a:lvl6pPr>
            <a:lvl7pPr marL="0" lvl="6" indent="0" algn="l">
              <a:spcBef>
                <a:spcPts val="0"/>
              </a:spcBef>
              <a:buNone/>
              <a:defRPr>
                <a:solidFill>
                  <a:srgbClr val="9A8B7D"/>
                </a:solidFill>
              </a:defRPr>
            </a:lvl7pPr>
            <a:lvl8pPr marL="0" lvl="7" indent="0" algn="l">
              <a:spcBef>
                <a:spcPts val="0"/>
              </a:spcBef>
              <a:buNone/>
              <a:defRPr>
                <a:solidFill>
                  <a:srgbClr val="9A8B7D"/>
                </a:solidFill>
              </a:defRPr>
            </a:lvl8pPr>
            <a:lvl9pPr marL="0" lvl="8" indent="0" algn="l">
              <a:spcBef>
                <a:spcPts val="0"/>
              </a:spcBef>
              <a:buNone/>
              <a:defRPr>
                <a:solidFill>
                  <a:srgbClr val="9A8B7D"/>
                </a:solidFill>
              </a:defRPr>
            </a:lvl9pPr>
          </a:lstStyle>
          <a:p>
            <a:pPr marL="0" lvl="0" indent="0" algn="l" rtl="0">
              <a:spcBef>
                <a:spcPts val="0"/>
              </a:spcBef>
              <a:spcAft>
                <a:spcPts val="0"/>
              </a:spcAft>
              <a:buNone/>
            </a:pPr>
            <a:fld id="{00000000-1234-1234-1234-123412341234}" type="slidenum">
              <a:rPr lang="en-US"/>
              <a:t>‹#›</a:t>
            </a:fld>
            <a:endParaRPr/>
          </a:p>
        </p:txBody>
      </p:sp>
      <p:sp>
        <p:nvSpPr>
          <p:cNvPr id="115" name="Google Shape;115;p24"/>
          <p:cNvSpPr txBox="1">
            <a:spLocks noGrp="1"/>
          </p:cNvSpPr>
          <p:nvPr>
            <p:ph type="body" idx="1"/>
          </p:nvPr>
        </p:nvSpPr>
        <p:spPr>
          <a:xfrm>
            <a:off x="392907" y="707458"/>
            <a:ext cx="7419454" cy="417287"/>
          </a:xfrm>
          <a:prstGeom prst="rect">
            <a:avLst/>
          </a:prstGeom>
          <a:noFill/>
          <a:ln>
            <a:noFill/>
          </a:ln>
        </p:spPr>
        <p:txBody>
          <a:bodyPr spcFirstLastPara="1" wrap="square" lIns="91400" tIns="45700" rIns="91400" bIns="45700" anchor="t" anchorCtr="0"/>
          <a:lstStyle>
            <a:lvl1pPr marL="457200" lvl="0" indent="-228600" algn="l">
              <a:spcBef>
                <a:spcPts val="360"/>
              </a:spcBef>
              <a:spcAft>
                <a:spcPts val="0"/>
              </a:spcAft>
              <a:buClr>
                <a:srgbClr val="7F7F7F"/>
              </a:buClr>
              <a:buSzPts val="1800"/>
              <a:buNone/>
              <a:defRPr sz="1800">
                <a:latin typeface="Calibri"/>
                <a:ea typeface="Calibri"/>
                <a:cs typeface="Calibri"/>
                <a:sym typeface="Calibri"/>
              </a:defRPr>
            </a:lvl1pPr>
            <a:lvl2pPr marL="914400" lvl="1" indent="-228600" algn="l">
              <a:spcBef>
                <a:spcPts val="400"/>
              </a:spcBef>
              <a:spcAft>
                <a:spcPts val="0"/>
              </a:spcAft>
              <a:buClr>
                <a:srgbClr val="7F7F7F"/>
              </a:buClr>
              <a:buSzPts val="2000"/>
              <a:buNone/>
              <a:defRPr>
                <a:latin typeface="Cambria"/>
                <a:ea typeface="Cambria"/>
                <a:cs typeface="Cambria"/>
                <a:sym typeface="Cambria"/>
              </a:defRPr>
            </a:lvl2pPr>
            <a:lvl3pPr marL="1371600" lvl="2" indent="-228600" algn="l">
              <a:spcBef>
                <a:spcPts val="360"/>
              </a:spcBef>
              <a:spcAft>
                <a:spcPts val="0"/>
              </a:spcAft>
              <a:buClr>
                <a:srgbClr val="7F7F7F"/>
              </a:buClr>
              <a:buSzPts val="1800"/>
              <a:buNone/>
              <a:defRPr>
                <a:latin typeface="Cambria"/>
                <a:ea typeface="Cambria"/>
                <a:cs typeface="Cambria"/>
                <a:sym typeface="Cambria"/>
              </a:defRPr>
            </a:lvl3pPr>
            <a:lvl4pPr marL="1828800" lvl="3" indent="-228600" algn="l">
              <a:spcBef>
                <a:spcPts val="360"/>
              </a:spcBef>
              <a:spcAft>
                <a:spcPts val="0"/>
              </a:spcAft>
              <a:buClr>
                <a:srgbClr val="7F7F7F"/>
              </a:buClr>
              <a:buSzPts val="1800"/>
              <a:buNone/>
              <a:defRPr>
                <a:latin typeface="Cambria"/>
                <a:ea typeface="Cambria"/>
                <a:cs typeface="Cambria"/>
                <a:sym typeface="Cambria"/>
              </a:defRPr>
            </a:lvl4pPr>
            <a:lvl5pPr marL="2286000" lvl="4" indent="-228600" algn="l">
              <a:spcBef>
                <a:spcPts val="360"/>
              </a:spcBef>
              <a:spcAft>
                <a:spcPts val="0"/>
              </a:spcAft>
              <a:buClr>
                <a:srgbClr val="7F7F7F"/>
              </a:buClr>
              <a:buSzPts val="1800"/>
              <a:buNone/>
              <a:defRPr>
                <a:latin typeface="Cambria"/>
                <a:ea typeface="Cambria"/>
                <a:cs typeface="Cambria"/>
                <a:sym typeface="Cambria"/>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4"/>
          <p:cNvSpPr txBox="1">
            <a:spLocks noGrp="1"/>
          </p:cNvSpPr>
          <p:nvPr>
            <p:ph type="dt" idx="10"/>
          </p:nvPr>
        </p:nvSpPr>
        <p:spPr>
          <a:xfrm>
            <a:off x="1763440" y="6476209"/>
            <a:ext cx="1094060" cy="365125"/>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4"/>
          <p:cNvSpPr txBox="1">
            <a:spLocks noGrp="1"/>
          </p:cNvSpPr>
          <p:nvPr>
            <p:ph type="ftr" idx="11"/>
          </p:nvPr>
        </p:nvSpPr>
        <p:spPr>
          <a:xfrm>
            <a:off x="395288" y="6476209"/>
            <a:ext cx="1368152" cy="365125"/>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4"/>
          <p:cNvSpPr txBox="1">
            <a:spLocks noGrp="1"/>
          </p:cNvSpPr>
          <p:nvPr>
            <p:ph type="body" idx="2"/>
          </p:nvPr>
        </p:nvSpPr>
        <p:spPr>
          <a:xfrm>
            <a:off x="395289" y="1414463"/>
            <a:ext cx="8353425" cy="4897438"/>
          </a:xfrm>
          <a:prstGeom prst="rect">
            <a:avLst/>
          </a:prstGeom>
          <a:noFill/>
          <a:ln>
            <a:noFill/>
          </a:ln>
        </p:spPr>
        <p:txBody>
          <a:bodyPr spcFirstLastPara="1" wrap="square" lIns="91400" tIns="45700" rIns="91400" bIns="45700" anchor="t" anchorCtr="0"/>
          <a:lstStyle>
            <a:lvl1pPr marL="457200" lvl="0" indent="-381000" algn="l">
              <a:spcBef>
                <a:spcPts val="2400"/>
              </a:spcBef>
              <a:spcAft>
                <a:spcPts val="0"/>
              </a:spcAft>
              <a:buClr>
                <a:srgbClr val="7F7F7F"/>
              </a:buClr>
              <a:buSzPts val="2400"/>
              <a:buChar char="•"/>
              <a:defRPr sz="2400"/>
            </a:lvl1pPr>
            <a:lvl2pPr marL="914400" lvl="1" indent="-342900" algn="l">
              <a:spcBef>
                <a:spcPts val="360"/>
              </a:spcBef>
              <a:spcAft>
                <a:spcPts val="0"/>
              </a:spcAft>
              <a:buClr>
                <a:srgbClr val="7F7F7F"/>
              </a:buClr>
              <a:buSzPts val="1800"/>
              <a:buChar char="–"/>
              <a:defRPr sz="1800"/>
            </a:lvl2pPr>
            <a:lvl3pPr marL="1371600" lvl="2" indent="-342900" algn="l">
              <a:spcBef>
                <a:spcPts val="360"/>
              </a:spcBef>
              <a:spcAft>
                <a:spcPts val="0"/>
              </a:spcAft>
              <a:buClr>
                <a:srgbClr val="7F7F7F"/>
              </a:buClr>
              <a:buSzPts val="1800"/>
              <a:buChar char="•"/>
              <a:defRPr sz="1800"/>
            </a:lvl3pPr>
            <a:lvl4pPr marL="1828800" lvl="3" indent="-342900" algn="l">
              <a:spcBef>
                <a:spcPts val="360"/>
              </a:spcBef>
              <a:spcAft>
                <a:spcPts val="0"/>
              </a:spcAft>
              <a:buClr>
                <a:srgbClr val="7F7F7F"/>
              </a:buClr>
              <a:buSzPts val="1800"/>
              <a:buChar char="–"/>
              <a:defRPr sz="1800"/>
            </a:lvl4pPr>
            <a:lvl5pPr marL="2286000" lvl="4" indent="-342900" algn="l">
              <a:spcBef>
                <a:spcPts val="360"/>
              </a:spcBef>
              <a:spcAft>
                <a:spcPts val="0"/>
              </a:spcAft>
              <a:buClr>
                <a:srgbClr val="7F7F7F"/>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9"/>
        <p:cNvGrpSpPr/>
        <p:nvPr/>
      </p:nvGrpSpPr>
      <p:grpSpPr>
        <a:xfrm>
          <a:off x="0" y="0"/>
          <a:ext cx="0" cy="0"/>
          <a:chOff x="0" y="0"/>
          <a:chExt cx="0" cy="0"/>
        </a:xfrm>
      </p:grpSpPr>
      <p:sp>
        <p:nvSpPr>
          <p:cNvPr id="120" name="Google Shape;120;p25"/>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lstStyle>
            <a:lvl1pPr lvl="0" algn="l">
              <a:spcBef>
                <a:spcPts val="0"/>
              </a:spcBef>
              <a:spcAft>
                <a:spcPts val="0"/>
              </a:spcAft>
              <a:buClr>
                <a:srgbClr val="0091E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itle Slide" type="title">
  <p:cSld name="TITLE">
    <p:spTree>
      <p:nvGrpSpPr>
        <p:cNvPr id="1" name="Shape 157"/>
        <p:cNvGrpSpPr/>
        <p:nvPr/>
      </p:nvGrpSpPr>
      <p:grpSpPr>
        <a:xfrm>
          <a:off x="0" y="0"/>
          <a:ext cx="0" cy="0"/>
          <a:chOff x="0" y="0"/>
          <a:chExt cx="0" cy="0"/>
        </a:xfrm>
      </p:grpSpPr>
      <p:pic>
        <p:nvPicPr>
          <p:cNvPr id="158" name="Google Shape;158;p35"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159" name="Google Shape;159;p35"/>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5"/>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rgbClr val="888888"/>
              </a:buClr>
              <a:buSzPts val="3200"/>
              <a:buNone/>
              <a:defRPr>
                <a:solidFill>
                  <a:srgbClr val="888888"/>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61" name="Google Shape;161;p35"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62"/>
        <p:cNvGrpSpPr/>
        <p:nvPr/>
      </p:nvGrpSpPr>
      <p:grpSpPr>
        <a:xfrm>
          <a:off x="0" y="0"/>
          <a:ext cx="0" cy="0"/>
          <a:chOff x="0" y="0"/>
          <a:chExt cx="0" cy="0"/>
        </a:xfrm>
      </p:grpSpPr>
      <p:pic>
        <p:nvPicPr>
          <p:cNvPr id="163" name="Google Shape;163;p36" descr="OpenTargets_cover10.jpg"/>
          <p:cNvPicPr preferRelativeResize="0"/>
          <p:nvPr/>
        </p:nvPicPr>
        <p:blipFill rotWithShape="1">
          <a:blip r:embed="rId2">
            <a:alphaModFix/>
          </a:blip>
          <a:srcRect/>
          <a:stretch/>
        </p:blipFill>
        <p:spPr>
          <a:xfrm>
            <a:off x="6" y="0"/>
            <a:ext cx="9152759" cy="6874820"/>
          </a:xfrm>
          <a:prstGeom prst="rect">
            <a:avLst/>
          </a:prstGeom>
          <a:noFill/>
          <a:ln>
            <a:noFill/>
          </a:ln>
        </p:spPr>
      </p:pic>
      <p:sp>
        <p:nvSpPr>
          <p:cNvPr id="164" name="Google Shape;164;p36"/>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000000"/>
              </a:buClr>
              <a:buSzPts val="4000"/>
              <a:buFont typeface="Calibri"/>
              <a:buNone/>
              <a:defRPr sz="4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6"/>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chemeClr val="dk1"/>
              </a:buClr>
              <a:buSzPts val="3200"/>
              <a:buNone/>
              <a:defRPr>
                <a:solidFill>
                  <a:schemeClr val="dk1"/>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166" name="Google Shape;166;p36" descr="CTI_OT_Primary_Logo_Wht.png"/>
          <p:cNvPicPr preferRelativeResize="0"/>
          <p:nvPr/>
        </p:nvPicPr>
        <p:blipFill rotWithShape="1">
          <a:blip r:embed="rId3">
            <a:alphaModFix/>
          </a:blip>
          <a:srcRect/>
          <a:stretch/>
        </p:blipFill>
        <p:spPr>
          <a:xfrm>
            <a:off x="832302" y="5954084"/>
            <a:ext cx="1623601" cy="59686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7"/>
        <p:cNvGrpSpPr/>
        <p:nvPr/>
      </p:nvGrpSpPr>
      <p:grpSpPr>
        <a:xfrm>
          <a:off x="0" y="0"/>
          <a:ext cx="0" cy="0"/>
          <a:chOff x="0" y="0"/>
          <a:chExt cx="0" cy="0"/>
        </a:xfrm>
      </p:grpSpPr>
      <p:pic>
        <p:nvPicPr>
          <p:cNvPr id="168" name="Google Shape;168;p37" descr="CTTV_slidepage_protein.jpg"/>
          <p:cNvPicPr preferRelativeResize="0"/>
          <p:nvPr/>
        </p:nvPicPr>
        <p:blipFill rotWithShape="1">
          <a:blip r:embed="rId2">
            <a:alphaModFix/>
          </a:blip>
          <a:srcRect/>
          <a:stretch/>
        </p:blipFill>
        <p:spPr>
          <a:xfrm>
            <a:off x="1" y="1"/>
            <a:ext cx="9144000" cy="6858000"/>
          </a:xfrm>
          <a:prstGeom prst="rect">
            <a:avLst/>
          </a:prstGeom>
          <a:noFill/>
          <a:ln>
            <a:noFill/>
          </a:ln>
        </p:spPr>
      </p:pic>
      <p:sp>
        <p:nvSpPr>
          <p:cNvPr id="169" name="Google Shape;169;p37"/>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37"/>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71"/>
        <p:cNvGrpSpPr/>
        <p:nvPr/>
      </p:nvGrpSpPr>
      <p:grpSpPr>
        <a:xfrm>
          <a:off x="0" y="0"/>
          <a:ext cx="0" cy="0"/>
          <a:chOff x="0" y="0"/>
          <a:chExt cx="0" cy="0"/>
        </a:xfrm>
      </p:grpSpPr>
      <p:pic>
        <p:nvPicPr>
          <p:cNvPr id="172" name="Google Shape;172;p38" descr="CTTV_slidepage_network2.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73" name="Google Shape;173;p38"/>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8"/>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175"/>
        <p:cNvGrpSpPr/>
        <p:nvPr/>
      </p:nvGrpSpPr>
      <p:grpSpPr>
        <a:xfrm>
          <a:off x="0" y="0"/>
          <a:ext cx="0" cy="0"/>
          <a:chOff x="0" y="0"/>
          <a:chExt cx="0" cy="0"/>
        </a:xfrm>
      </p:grpSpPr>
      <p:pic>
        <p:nvPicPr>
          <p:cNvPr id="176" name="Google Shape;176;p39" descr="CTTV_slidepage_mol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77" name="Google Shape;177;p39"/>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9"/>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21"/>
        <p:cNvGrpSpPr/>
        <p:nvPr/>
      </p:nvGrpSpPr>
      <p:grpSpPr>
        <a:xfrm>
          <a:off x="0" y="0"/>
          <a:ext cx="0" cy="0"/>
          <a:chOff x="0" y="0"/>
          <a:chExt cx="0" cy="0"/>
        </a:xfrm>
      </p:grpSpPr>
      <p:pic>
        <p:nvPicPr>
          <p:cNvPr id="22" name="Google Shape;22;p4" descr="OpenTargets_cover6.jpg"/>
          <p:cNvPicPr preferRelativeResize="0"/>
          <p:nvPr/>
        </p:nvPicPr>
        <p:blipFill rotWithShape="1">
          <a:blip r:embed="rId2">
            <a:alphaModFix/>
          </a:blip>
          <a:srcRect/>
          <a:stretch/>
        </p:blipFill>
        <p:spPr>
          <a:xfrm>
            <a:off x="1125730" y="429157"/>
            <a:ext cx="7867384" cy="6039528"/>
          </a:xfrm>
          <a:prstGeom prst="rect">
            <a:avLst/>
          </a:prstGeom>
          <a:noFill/>
          <a:ln>
            <a:noFill/>
          </a:ln>
        </p:spPr>
      </p:pic>
      <p:sp>
        <p:nvSpPr>
          <p:cNvPr id="23" name="Google Shape;23;p4"/>
          <p:cNvSpPr txBox="1">
            <a:spLocks noGrp="1"/>
          </p:cNvSpPr>
          <p:nvPr>
            <p:ph type="ctrTitle"/>
          </p:nvPr>
        </p:nvSpPr>
        <p:spPr>
          <a:xfrm>
            <a:off x="685800" y="1211089"/>
            <a:ext cx="4472004"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subTitle" idx="1"/>
          </p:nvPr>
        </p:nvSpPr>
        <p:spPr>
          <a:xfrm>
            <a:off x="693935" y="3971903"/>
            <a:ext cx="3482175" cy="1752600"/>
          </a:xfrm>
          <a:prstGeom prst="rect">
            <a:avLst/>
          </a:prstGeom>
          <a:noFill/>
          <a:ln>
            <a:noFill/>
          </a:ln>
        </p:spPr>
        <p:txBody>
          <a:bodyPr spcFirstLastPara="1" wrap="square" lIns="91425" tIns="45700" rIns="91425" bIns="45700" anchor="t" anchorCtr="0"/>
          <a:lstStyle>
            <a:lvl1pPr lvl="0" algn="l">
              <a:spcBef>
                <a:spcPts val="640"/>
              </a:spcBef>
              <a:spcAft>
                <a:spcPts val="0"/>
              </a:spcAft>
              <a:buClr>
                <a:srgbClr val="888888"/>
              </a:buClr>
              <a:buSzPts val="3200"/>
              <a:buNone/>
              <a:defRPr>
                <a:solidFill>
                  <a:srgbClr val="888888"/>
                </a:solidFil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5" name="Google Shape;25;p4" descr="CTI_OT_Primary_Logo_HR.jpg"/>
          <p:cNvPicPr preferRelativeResize="0"/>
          <p:nvPr/>
        </p:nvPicPr>
        <p:blipFill rotWithShape="1">
          <a:blip r:embed="rId3">
            <a:alphaModFix/>
          </a:blip>
          <a:srcRect/>
          <a:stretch/>
        </p:blipFill>
        <p:spPr>
          <a:xfrm>
            <a:off x="7238586" y="6164637"/>
            <a:ext cx="1476001" cy="5431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9"/>
        <p:cNvGrpSpPr/>
        <p:nvPr/>
      </p:nvGrpSpPr>
      <p:grpSpPr>
        <a:xfrm>
          <a:off x="0" y="0"/>
          <a:ext cx="0" cy="0"/>
          <a:chOff x="0" y="0"/>
          <a:chExt cx="0" cy="0"/>
        </a:xfrm>
      </p:grpSpPr>
      <p:sp>
        <p:nvSpPr>
          <p:cNvPr id="180" name="Google Shape;180;p40"/>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82" name="Google Shape;182;p40"/>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3"/>
        <p:cNvGrpSpPr/>
        <p:nvPr/>
      </p:nvGrpSpPr>
      <p:grpSpPr>
        <a:xfrm>
          <a:off x="0" y="0"/>
          <a:ext cx="0" cy="0"/>
          <a:chOff x="0" y="0"/>
          <a:chExt cx="0" cy="0"/>
        </a:xfrm>
      </p:grpSpPr>
      <p:sp>
        <p:nvSpPr>
          <p:cNvPr id="184" name="Google Shape;184;p41"/>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4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86" name="Google Shape;186;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187" name="Google Shape;187;p41"/>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8"/>
        <p:cNvGrpSpPr/>
        <p:nvPr/>
      </p:nvGrpSpPr>
      <p:grpSpPr>
        <a:xfrm>
          <a:off x="0" y="0"/>
          <a:ext cx="0" cy="0"/>
          <a:chOff x="0" y="0"/>
          <a:chExt cx="0" cy="0"/>
        </a:xfrm>
      </p:grpSpPr>
      <p:sp>
        <p:nvSpPr>
          <p:cNvPr id="189" name="Google Shape;189;p42"/>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90" name="Google Shape;190;p42"/>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1"/>
        <p:cNvGrpSpPr/>
        <p:nvPr/>
      </p:nvGrpSpPr>
      <p:grpSpPr>
        <a:xfrm>
          <a:off x="0" y="0"/>
          <a:ext cx="0" cy="0"/>
          <a:chOff x="0" y="0"/>
          <a:chExt cx="0" cy="0"/>
        </a:xfrm>
      </p:grpSpPr>
      <p:sp>
        <p:nvSpPr>
          <p:cNvPr id="192" name="Google Shape;192;p43"/>
          <p:cNvSpPr txBox="1">
            <a:spLocks noGrp="1"/>
          </p:cNvSpPr>
          <p:nvPr>
            <p:ph type="title"/>
          </p:nvPr>
        </p:nvSpPr>
        <p:spPr>
          <a:xfrm>
            <a:off x="457200" y="274637"/>
            <a:ext cx="8229600" cy="1143200"/>
          </a:xfrm>
          <a:prstGeom prst="rect">
            <a:avLst/>
          </a:prstGeom>
          <a:noFill/>
          <a:ln>
            <a:noFill/>
          </a:ln>
        </p:spPr>
        <p:txBody>
          <a:bodyPr spcFirstLastPara="1" wrap="square" lIns="91425" tIns="91425" rIns="91425" bIns="91425" anchor="b" anchorCtr="0"/>
          <a:lstStyle>
            <a:lvl1pPr lvl="0" algn="l">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43"/>
          <p:cNvSpPr txBox="1">
            <a:spLocks noGrp="1"/>
          </p:cNvSpPr>
          <p:nvPr>
            <p:ph type="body" idx="1"/>
          </p:nvPr>
        </p:nvSpPr>
        <p:spPr>
          <a:xfrm>
            <a:off x="457200"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
        <p:nvSpPr>
          <p:cNvPr id="194" name="Google Shape;194;p43"/>
          <p:cNvSpPr txBox="1">
            <a:spLocks noGrp="1"/>
          </p:cNvSpPr>
          <p:nvPr>
            <p:ph type="body" idx="2"/>
          </p:nvPr>
        </p:nvSpPr>
        <p:spPr>
          <a:xfrm>
            <a:off x="4692273" y="1600201"/>
            <a:ext cx="3994500" cy="4967599"/>
          </a:xfrm>
          <a:prstGeom prst="rect">
            <a:avLst/>
          </a:prstGeom>
          <a:noFill/>
          <a:ln>
            <a:noFill/>
          </a:ln>
        </p:spPr>
        <p:txBody>
          <a:bodyPr spcFirstLastPara="1" wrap="square" lIns="91425" tIns="91425" rIns="91425" bIns="91425" anchor="t" anchorCtr="0"/>
          <a:lstStyle>
            <a:lvl1pPr marL="457200" lvl="0" indent="-431800" algn="l">
              <a:spcBef>
                <a:spcPts val="0"/>
              </a:spcBef>
              <a:spcAft>
                <a:spcPts val="0"/>
              </a:spcAft>
              <a:buClr>
                <a:schemeClr val="dk1"/>
              </a:buClr>
              <a:buSzPts val="3200"/>
              <a:buChar char="•"/>
              <a:defRPr/>
            </a:lvl1pPr>
            <a:lvl2pPr marL="914400" lvl="1" indent="-406400" algn="l">
              <a:spcBef>
                <a:spcPts val="60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55600" algn="l">
              <a:spcBef>
                <a:spcPts val="600"/>
              </a:spcBef>
              <a:spcAft>
                <a:spcPts val="0"/>
              </a:spcAft>
              <a:buClr>
                <a:schemeClr val="dk1"/>
              </a:buClr>
              <a:buSzPts val="2000"/>
              <a:buChar char="•"/>
              <a:defRPr/>
            </a:lvl6pPr>
            <a:lvl7pPr marL="3200400" lvl="6" indent="-355600" algn="l">
              <a:spcBef>
                <a:spcPts val="0"/>
              </a:spcBef>
              <a:spcAft>
                <a:spcPts val="0"/>
              </a:spcAft>
              <a:buClr>
                <a:schemeClr val="dk1"/>
              </a:buClr>
              <a:buSzPts val="2000"/>
              <a:buChar char="•"/>
              <a:defRPr/>
            </a:lvl7pPr>
            <a:lvl8pPr marL="3657600" lvl="7" indent="-355600" algn="l">
              <a:spcBef>
                <a:spcPts val="0"/>
              </a:spcBef>
              <a:spcAft>
                <a:spcPts val="0"/>
              </a:spcAft>
              <a:buClr>
                <a:schemeClr val="dk1"/>
              </a:buClr>
              <a:buSzPts val="2000"/>
              <a:buChar char="•"/>
              <a:defRPr/>
            </a:lvl8pPr>
            <a:lvl9pPr marL="4114800" lvl="8" indent="-355600" algn="l">
              <a:spcBef>
                <a:spcPts val="0"/>
              </a:spcBef>
              <a:spcAft>
                <a:spcPts val="0"/>
              </a:spcAft>
              <a:buClr>
                <a:schemeClr val="dk1"/>
              </a:buClr>
              <a:buSzPts val="20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95"/>
        <p:cNvGrpSpPr/>
        <p:nvPr/>
      </p:nvGrpSpPr>
      <p:grpSpPr>
        <a:xfrm>
          <a:off x="0" y="0"/>
          <a:ext cx="0" cy="0"/>
          <a:chOff x="0" y="0"/>
          <a:chExt cx="0" cy="0"/>
        </a:xfrm>
      </p:grpSpPr>
      <p:sp>
        <p:nvSpPr>
          <p:cNvPr id="196" name="Google Shape;196;p44"/>
          <p:cNvSpPr txBox="1">
            <a:spLocks noGrp="1"/>
          </p:cNvSpPr>
          <p:nvPr>
            <p:ph type="ctrTitle"/>
          </p:nvPr>
        </p:nvSpPr>
        <p:spPr>
          <a:xfrm>
            <a:off x="391613" y="449110"/>
            <a:ext cx="5208488" cy="249659"/>
          </a:xfrm>
          <a:prstGeom prst="rect">
            <a:avLst/>
          </a:prstGeom>
          <a:noFill/>
          <a:ln>
            <a:noFill/>
          </a:ln>
        </p:spPr>
        <p:txBody>
          <a:bodyPr spcFirstLastPara="1" wrap="square" lIns="20000" tIns="10000" rIns="20000" bIns="10000" anchor="ctr" anchorCtr="0"/>
          <a:lstStyle>
            <a:lvl1pPr lvl="0" algn="l">
              <a:spcBef>
                <a:spcPts val="0"/>
              </a:spcBef>
              <a:spcAft>
                <a:spcPts val="0"/>
              </a:spcAft>
              <a:buClr>
                <a:srgbClr val="376092"/>
              </a:buClr>
              <a:buSzPts val="2200"/>
              <a:buFont typeface="Arial"/>
              <a:buNone/>
              <a:defRPr sz="2200" b="1" i="0">
                <a:solidFill>
                  <a:srgbClr val="37609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44"/>
          <p:cNvSpPr txBox="1">
            <a:spLocks noGrp="1"/>
          </p:cNvSpPr>
          <p:nvPr>
            <p:ph type="subTitle" idx="1"/>
          </p:nvPr>
        </p:nvSpPr>
        <p:spPr>
          <a:xfrm>
            <a:off x="391613" y="695463"/>
            <a:ext cx="5208488" cy="179335"/>
          </a:xfrm>
          <a:prstGeom prst="rect">
            <a:avLst/>
          </a:prstGeom>
          <a:noFill/>
          <a:ln>
            <a:noFill/>
          </a:ln>
        </p:spPr>
        <p:txBody>
          <a:bodyPr spcFirstLastPara="1" wrap="square" lIns="20000" tIns="10000" rIns="20000" bIns="10000" anchor="t" anchorCtr="0"/>
          <a:lstStyle>
            <a:lvl1pPr lvl="0" algn="l">
              <a:spcBef>
                <a:spcPts val="220"/>
              </a:spcBef>
              <a:spcAft>
                <a:spcPts val="0"/>
              </a:spcAft>
              <a:buClr>
                <a:srgbClr val="376092"/>
              </a:buClr>
              <a:buSzPts val="1100"/>
              <a:buNone/>
              <a:defRPr sz="1100">
                <a:solidFill>
                  <a:srgbClr val="376092"/>
                </a:solidFill>
                <a:latin typeface="Arial"/>
                <a:ea typeface="Arial"/>
                <a:cs typeface="Arial"/>
                <a:sym typeface="Arial"/>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8" name="Google Shape;198;p44"/>
          <p:cNvSpPr txBox="1">
            <a:spLocks noGrp="1"/>
          </p:cNvSpPr>
          <p:nvPr>
            <p:ph type="body" idx="2"/>
          </p:nvPr>
        </p:nvSpPr>
        <p:spPr>
          <a:xfrm>
            <a:off x="391613" y="68735"/>
            <a:ext cx="5208488" cy="90531"/>
          </a:xfrm>
          <a:prstGeom prst="rect">
            <a:avLst/>
          </a:prstGeom>
          <a:noFill/>
          <a:ln>
            <a:noFill/>
          </a:ln>
        </p:spPr>
        <p:txBody>
          <a:bodyPr spcFirstLastPara="1" wrap="square" lIns="20000" tIns="10000" rIns="20000" bIns="10000" anchor="t" anchorCtr="0"/>
          <a:lstStyle>
            <a:lvl1pPr marL="457200" lvl="0" indent="-228600" algn="l">
              <a:spcBef>
                <a:spcPts val="140"/>
              </a:spcBef>
              <a:spcAft>
                <a:spcPts val="0"/>
              </a:spcAft>
              <a:buClr>
                <a:srgbClr val="376092"/>
              </a:buClr>
              <a:buSzPts val="700"/>
              <a:buNone/>
              <a:defRPr sz="700">
                <a:solidFill>
                  <a:srgbClr val="376092"/>
                </a:solidFill>
                <a:latin typeface="Arial"/>
                <a:ea typeface="Arial"/>
                <a:cs typeface="Arial"/>
                <a:sym typeface="Arial"/>
              </a:defRPr>
            </a:lvl1pPr>
            <a:lvl2pPr marL="914400" lvl="1" indent="-228600" algn="l">
              <a:spcBef>
                <a:spcPts val="600"/>
              </a:spcBef>
              <a:spcAft>
                <a:spcPts val="0"/>
              </a:spcAft>
              <a:buClr>
                <a:srgbClr val="FFFFFF"/>
              </a:buClr>
              <a:buSzPts val="600"/>
              <a:buNone/>
              <a:defRPr sz="600">
                <a:solidFill>
                  <a:srgbClr val="FFFFFF"/>
                </a:solidFill>
                <a:latin typeface="Arial"/>
                <a:ea typeface="Arial"/>
                <a:cs typeface="Arial"/>
                <a:sym typeface="Arial"/>
              </a:defRPr>
            </a:lvl2pPr>
            <a:lvl3pPr marL="1371600" lvl="2" indent="-342900" algn="l">
              <a:spcBef>
                <a:spcPts val="600"/>
              </a:spcBef>
              <a:spcAft>
                <a:spcPts val="0"/>
              </a:spcAft>
              <a:buClr>
                <a:schemeClr val="dk1"/>
              </a:buClr>
              <a:buSzPts val="1800"/>
              <a:buChar char="•"/>
              <a:defRPr/>
            </a:lvl3pPr>
            <a:lvl4pPr marL="1828800" lvl="3" indent="-342900" algn="l">
              <a:spcBef>
                <a:spcPts val="600"/>
              </a:spcBef>
              <a:spcAft>
                <a:spcPts val="0"/>
              </a:spcAft>
              <a:buClr>
                <a:schemeClr val="dk1"/>
              </a:buClr>
              <a:buSzPts val="1800"/>
              <a:buChar char="–"/>
              <a:defRPr/>
            </a:lvl4pPr>
            <a:lvl5pPr marL="2286000" lvl="4" indent="-342900" algn="l">
              <a:spcBef>
                <a:spcPts val="600"/>
              </a:spcBef>
              <a:spcAft>
                <a:spcPts val="0"/>
              </a:spcAft>
              <a:buClr>
                <a:schemeClr val="dk1"/>
              </a:buClr>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9" name="Google Shape;199;p44"/>
          <p:cNvSpPr txBox="1">
            <a:spLocks noGrp="1"/>
          </p:cNvSpPr>
          <p:nvPr>
            <p:ph type="body" idx="3"/>
          </p:nvPr>
        </p:nvSpPr>
        <p:spPr>
          <a:xfrm>
            <a:off x="391613" y="190219"/>
            <a:ext cx="5208488" cy="60015"/>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28600" algn="l">
              <a:spcBef>
                <a:spcPts val="600"/>
              </a:spcBef>
              <a:spcAft>
                <a:spcPts val="0"/>
              </a:spcAft>
              <a:buClr>
                <a:schemeClr val="dk1"/>
              </a:buClr>
              <a:buSzPts val="200"/>
              <a:buNone/>
              <a:defRPr sz="200"/>
            </a:lvl2pPr>
            <a:lvl3pPr marL="1371600" lvl="2" indent="-228600" algn="l">
              <a:spcBef>
                <a:spcPts val="600"/>
              </a:spcBef>
              <a:spcAft>
                <a:spcPts val="0"/>
              </a:spcAft>
              <a:buClr>
                <a:schemeClr val="dk1"/>
              </a:buClr>
              <a:buSzPts val="200"/>
              <a:buNone/>
              <a:defRPr sz="200"/>
            </a:lvl3pPr>
            <a:lvl4pPr marL="1828800" lvl="3" indent="-228600" algn="l">
              <a:spcBef>
                <a:spcPts val="600"/>
              </a:spcBef>
              <a:spcAft>
                <a:spcPts val="0"/>
              </a:spcAft>
              <a:buClr>
                <a:schemeClr val="dk1"/>
              </a:buClr>
              <a:buSzPts val="200"/>
              <a:buNone/>
              <a:defRPr sz="200"/>
            </a:lvl4pPr>
            <a:lvl5pPr marL="2286000" lvl="4" indent="-228600" algn="l">
              <a:spcBef>
                <a:spcPts val="600"/>
              </a:spcBef>
              <a:spcAft>
                <a:spcPts val="0"/>
              </a:spcAft>
              <a:buClr>
                <a:schemeClr val="dk1"/>
              </a:buClr>
              <a:buSzPts val="200"/>
              <a:buNone/>
              <a:defRPr sz="2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0" name="Google Shape;200;p44"/>
          <p:cNvSpPr txBox="1">
            <a:spLocks noGrp="1"/>
          </p:cNvSpPr>
          <p:nvPr>
            <p:ph type="body" idx="4"/>
          </p:nvPr>
        </p:nvSpPr>
        <p:spPr>
          <a:xfrm>
            <a:off x="391613" y="251251"/>
            <a:ext cx="5208488" cy="70187"/>
          </a:xfrm>
          <a:prstGeom prst="rect">
            <a:avLst/>
          </a:prstGeom>
          <a:noFill/>
          <a:ln>
            <a:noFill/>
          </a:ln>
        </p:spPr>
        <p:txBody>
          <a:bodyPr spcFirstLastPara="1" wrap="square" lIns="20000" tIns="10000" rIns="20000" bIns="10000" anchor="t" anchorCtr="0"/>
          <a:lstStyle>
            <a:lvl1pPr marL="457200" lvl="0" indent="-228600" algn="l">
              <a:spcBef>
                <a:spcPts val="80"/>
              </a:spcBef>
              <a:spcAft>
                <a:spcPts val="0"/>
              </a:spcAft>
              <a:buClr>
                <a:srgbClr val="376092"/>
              </a:buClr>
              <a:buSzPts val="400"/>
              <a:buNone/>
              <a:defRPr sz="400">
                <a:solidFill>
                  <a:srgbClr val="376092"/>
                </a:solidFill>
                <a:latin typeface="Arial"/>
                <a:ea typeface="Arial"/>
                <a:cs typeface="Arial"/>
                <a:sym typeface="Arial"/>
              </a:defRPr>
            </a:lvl1pPr>
            <a:lvl2pPr marL="914400" lvl="1" indent="-254000" algn="l">
              <a:spcBef>
                <a:spcPts val="600"/>
              </a:spcBef>
              <a:spcAft>
                <a:spcPts val="0"/>
              </a:spcAft>
              <a:buClr>
                <a:schemeClr val="dk1"/>
              </a:buClr>
              <a:buSzPts val="400"/>
              <a:buChar char="–"/>
              <a:defRPr sz="400"/>
            </a:lvl2pPr>
            <a:lvl3pPr marL="1371600" lvl="2" indent="-254000" algn="l">
              <a:spcBef>
                <a:spcPts val="600"/>
              </a:spcBef>
              <a:spcAft>
                <a:spcPts val="0"/>
              </a:spcAft>
              <a:buClr>
                <a:schemeClr val="dk1"/>
              </a:buClr>
              <a:buSzPts val="400"/>
              <a:buChar char="•"/>
              <a:defRPr sz="400"/>
            </a:lvl3pPr>
            <a:lvl4pPr marL="1828800" lvl="3" indent="-254000" algn="l">
              <a:spcBef>
                <a:spcPts val="600"/>
              </a:spcBef>
              <a:spcAft>
                <a:spcPts val="0"/>
              </a:spcAft>
              <a:buClr>
                <a:schemeClr val="dk1"/>
              </a:buClr>
              <a:buSzPts val="400"/>
              <a:buChar char="–"/>
              <a:defRPr sz="400"/>
            </a:lvl4pPr>
            <a:lvl5pPr marL="2286000" lvl="4" indent="-254000" algn="l">
              <a:spcBef>
                <a:spcPts val="600"/>
              </a:spcBef>
              <a:spcAft>
                <a:spcPts val="0"/>
              </a:spcAft>
              <a:buClr>
                <a:schemeClr val="dk1"/>
              </a:buClr>
              <a:buSzPts val="400"/>
              <a:buChar char="»"/>
              <a:defRPr sz="400"/>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1"/>
        <p:cNvGrpSpPr/>
        <p:nvPr/>
      </p:nvGrpSpPr>
      <p:grpSpPr>
        <a:xfrm>
          <a:off x="0" y="0"/>
          <a:ext cx="0" cy="0"/>
          <a:chOff x="0" y="0"/>
          <a:chExt cx="0" cy="0"/>
        </a:xfrm>
      </p:grpSpPr>
      <p:sp>
        <p:nvSpPr>
          <p:cNvPr id="202" name="Google Shape;202;p45"/>
          <p:cNvSpPr/>
          <p:nvPr/>
        </p:nvSpPr>
        <p:spPr>
          <a:xfrm>
            <a:off x="-75" y="6727600"/>
            <a:ext cx="9144000" cy="130400"/>
          </a:xfrm>
          <a:prstGeom prst="rect">
            <a:avLst/>
          </a:prstGeom>
          <a:solidFill>
            <a:srgbClr val="348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5"/>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3489CA"/>
              </a:buClr>
              <a:buSzPts val="2400"/>
              <a:buFont typeface="Roboto Black"/>
              <a:buNone/>
              <a:defRPr sz="2400" b="0" i="0" u="none" strike="noStrike" cap="none">
                <a:solidFill>
                  <a:srgbClr val="3489CA"/>
                </a:solidFill>
                <a:latin typeface="Roboto Black"/>
                <a:ea typeface="Roboto Black"/>
                <a:cs typeface="Roboto Black"/>
                <a:sym typeface="Roboto Black"/>
              </a:defRPr>
            </a:lvl1pPr>
            <a:lvl2pPr marR="0" lvl="1"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2pPr>
            <a:lvl3pPr marR="0" lvl="2"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3pPr>
            <a:lvl4pPr marR="0" lvl="3"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4pPr>
            <a:lvl5pPr marR="0" lvl="4"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5pPr>
            <a:lvl6pPr marR="0" lvl="5"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6pPr>
            <a:lvl7pPr marR="0" lvl="6"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7pPr>
            <a:lvl8pPr marR="0" lvl="7"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8pPr>
            <a:lvl9pPr marR="0" lvl="8" algn="l">
              <a:lnSpc>
                <a:spcPct val="100000"/>
              </a:lnSpc>
              <a:spcBef>
                <a:spcPts val="0"/>
              </a:spcBef>
              <a:spcAft>
                <a:spcPts val="0"/>
              </a:spcAft>
              <a:buClr>
                <a:srgbClr val="5A5F5F"/>
              </a:buClr>
              <a:buSzPts val="3600"/>
              <a:buFont typeface="Roboto Black"/>
              <a:buNone/>
              <a:defRPr sz="3600" b="0" i="0" u="none" strike="noStrike" cap="none">
                <a:solidFill>
                  <a:srgbClr val="5A5F5F"/>
                </a:solidFill>
                <a:latin typeface="Roboto Black"/>
                <a:ea typeface="Roboto Black"/>
                <a:cs typeface="Roboto Black"/>
                <a:sym typeface="Roboto Black"/>
              </a:defRPr>
            </a:lvl9pPr>
          </a:lstStyle>
          <a:p>
            <a:endParaRPr/>
          </a:p>
        </p:txBody>
      </p:sp>
      <p:sp>
        <p:nvSpPr>
          <p:cNvPr id="204" name="Google Shape;204;p45"/>
          <p:cNvSpPr txBox="1">
            <a:spLocks noGrp="1"/>
          </p:cNvSpPr>
          <p:nvPr>
            <p:ph type="body" idx="1"/>
          </p:nvPr>
        </p:nvSpPr>
        <p:spPr>
          <a:xfrm>
            <a:off x="311700" y="1688433"/>
            <a:ext cx="8520600" cy="4403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5A5F5F"/>
              </a:buClr>
              <a:buSzPts val="1800"/>
              <a:buFont typeface="Roboto"/>
              <a:buChar char="●"/>
              <a:defRPr sz="1800" b="0" i="0" u="none" strike="noStrike" cap="none">
                <a:solidFill>
                  <a:srgbClr val="5A5F5F"/>
                </a:solidFill>
                <a:latin typeface="Roboto"/>
                <a:ea typeface="Roboto"/>
                <a:cs typeface="Roboto"/>
                <a:sym typeface="Roboto"/>
              </a:defRPr>
            </a:lvl1pPr>
            <a:lvl2pPr marL="914400" marR="0" lvl="1"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2pPr>
            <a:lvl3pPr marL="1371600" marR="0" lvl="2"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3pPr>
            <a:lvl4pPr marL="1828800" marR="0" lvl="3"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4pPr>
            <a:lvl5pPr marL="2286000" marR="0" lvl="4"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5pPr>
            <a:lvl6pPr marL="2743200" marR="0" lvl="5"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6pPr>
            <a:lvl7pPr marL="3200400" marR="0" lvl="6"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7pPr>
            <a:lvl8pPr marL="3657600" marR="0" lvl="7" indent="-317500" algn="l">
              <a:lnSpc>
                <a:spcPct val="115000"/>
              </a:lnSpc>
              <a:spcBef>
                <a:spcPts val="1600"/>
              </a:spcBef>
              <a:spcAft>
                <a:spcPts val="0"/>
              </a:spcAft>
              <a:buClr>
                <a:srgbClr val="5A5F5F"/>
              </a:buClr>
              <a:buSzPts val="1400"/>
              <a:buFont typeface="Roboto"/>
              <a:buChar char="○"/>
              <a:defRPr sz="1400" b="0" i="0" u="none" strike="noStrike" cap="none">
                <a:solidFill>
                  <a:srgbClr val="5A5F5F"/>
                </a:solidFill>
                <a:latin typeface="Roboto"/>
                <a:ea typeface="Roboto"/>
                <a:cs typeface="Roboto"/>
                <a:sym typeface="Roboto"/>
              </a:defRPr>
            </a:lvl8pPr>
            <a:lvl9pPr marL="4114800" marR="0" lvl="8" indent="-317500" algn="l">
              <a:lnSpc>
                <a:spcPct val="115000"/>
              </a:lnSpc>
              <a:spcBef>
                <a:spcPts val="1600"/>
              </a:spcBef>
              <a:spcAft>
                <a:spcPts val="1600"/>
              </a:spcAft>
              <a:buClr>
                <a:srgbClr val="5A5F5F"/>
              </a:buClr>
              <a:buSzPts val="1400"/>
              <a:buFont typeface="Roboto"/>
              <a:buChar char="■"/>
              <a:defRPr sz="1400" b="0" i="0" u="none" strike="noStrike" cap="none">
                <a:solidFill>
                  <a:srgbClr val="5A5F5F"/>
                </a:solidFill>
                <a:latin typeface="Roboto"/>
                <a:ea typeface="Roboto"/>
                <a:cs typeface="Roboto"/>
                <a:sym typeface="Roboto"/>
              </a:defRPr>
            </a:lvl9pPr>
          </a:lstStyle>
          <a:p>
            <a:endParaRPr/>
          </a:p>
        </p:txBody>
      </p:sp>
      <p:pic>
        <p:nvPicPr>
          <p:cNvPr id="205" name="Google Shape;205;p45"/>
          <p:cNvPicPr preferRelativeResize="0"/>
          <p:nvPr/>
        </p:nvPicPr>
        <p:blipFill rotWithShape="1">
          <a:blip r:embed="rId2">
            <a:alphaModFix/>
          </a:blip>
          <a:srcRect/>
          <a:stretch/>
        </p:blipFill>
        <p:spPr>
          <a:xfrm>
            <a:off x="7840827" y="6322622"/>
            <a:ext cx="1150801" cy="345733"/>
          </a:xfrm>
          <a:prstGeom prst="rect">
            <a:avLst/>
          </a:prstGeom>
          <a:noFill/>
          <a:ln>
            <a:noFill/>
          </a:ln>
        </p:spPr>
      </p:pic>
      <p:pic>
        <p:nvPicPr>
          <p:cNvPr id="206" name="Google Shape;206;p45"/>
          <p:cNvPicPr preferRelativeResize="0"/>
          <p:nvPr/>
        </p:nvPicPr>
        <p:blipFill rotWithShape="1">
          <a:blip r:embed="rId3">
            <a:alphaModFix/>
          </a:blip>
          <a:srcRect/>
          <a:stretch/>
        </p:blipFill>
        <p:spPr>
          <a:xfrm>
            <a:off x="7840827" y="6322622"/>
            <a:ext cx="1150801" cy="3457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pic>
        <p:nvPicPr>
          <p:cNvPr id="27" name="Google Shape;27;p5" descr="CTTV_slidepage_protein.jpg"/>
          <p:cNvPicPr preferRelativeResize="0"/>
          <p:nvPr/>
        </p:nvPicPr>
        <p:blipFill rotWithShape="1">
          <a:blip r:embed="rId2">
            <a:alphaModFix/>
          </a:blip>
          <a:srcRect/>
          <a:stretch/>
        </p:blipFill>
        <p:spPr>
          <a:xfrm>
            <a:off x="1" y="1"/>
            <a:ext cx="9144000" cy="6858000"/>
          </a:xfrm>
          <a:prstGeom prst="rect">
            <a:avLst/>
          </a:prstGeom>
          <a:noFill/>
          <a:ln>
            <a:noFill/>
          </a:ln>
        </p:spPr>
      </p:pic>
      <p:sp>
        <p:nvSpPr>
          <p:cNvPr id="28" name="Google Shape;28;p5"/>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
        <p:cNvGrpSpPr/>
        <p:nvPr/>
      </p:nvGrpSpPr>
      <p:grpSpPr>
        <a:xfrm>
          <a:off x="0" y="0"/>
          <a:ext cx="0" cy="0"/>
          <a:chOff x="0" y="0"/>
          <a:chExt cx="0" cy="0"/>
        </a:xfrm>
      </p:grpSpPr>
      <p:pic>
        <p:nvPicPr>
          <p:cNvPr id="31" name="Google Shape;31;p6" descr="CTTV_slidepage_network2.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2" name="Google Shape;32;p6"/>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
        <p:cNvGrpSpPr/>
        <p:nvPr/>
      </p:nvGrpSpPr>
      <p:grpSpPr>
        <a:xfrm>
          <a:off x="0" y="0"/>
          <a:ext cx="0" cy="0"/>
          <a:chOff x="0" y="0"/>
          <a:chExt cx="0" cy="0"/>
        </a:xfrm>
      </p:grpSpPr>
      <p:pic>
        <p:nvPicPr>
          <p:cNvPr id="35" name="Google Shape;35;p7" descr="CTTV_slidepage_mol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6" name="Google Shape;36;p7"/>
          <p:cNvSpPr txBox="1">
            <a:spLocks noGrp="1"/>
          </p:cNvSpPr>
          <p:nvPr>
            <p:ph type="ctrTitle"/>
          </p:nvPr>
        </p:nvSpPr>
        <p:spPr>
          <a:xfrm>
            <a:off x="457200" y="975954"/>
            <a:ext cx="7772400" cy="1470025"/>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66092"/>
              </a:buClr>
              <a:buSzPts val="6000"/>
              <a:buFont typeface="Gill Sans"/>
              <a:buNone/>
              <a:defRPr sz="6000" b="0" i="0">
                <a:solidFill>
                  <a:srgbClr val="36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ubTitle" idx="1"/>
          </p:nvPr>
        </p:nvSpPr>
        <p:spPr>
          <a:xfrm>
            <a:off x="457200" y="4342109"/>
            <a:ext cx="6400800" cy="1088227"/>
          </a:xfrm>
          <a:prstGeom prst="rect">
            <a:avLst/>
          </a:prstGeom>
          <a:noFill/>
          <a:ln>
            <a:noFill/>
          </a:ln>
        </p:spPr>
        <p:txBody>
          <a:bodyPr spcFirstLastPara="1" wrap="square" lIns="91425" tIns="45700" rIns="91425" bIns="45700" anchor="t" anchorCtr="0"/>
          <a:lstStyle>
            <a:lvl1pPr lvl="0" algn="l">
              <a:spcBef>
                <a:spcPts val="560"/>
              </a:spcBef>
              <a:spcAft>
                <a:spcPts val="0"/>
              </a:spcAft>
              <a:buClr>
                <a:srgbClr val="366092"/>
              </a:buClr>
              <a:buSzPts val="2800"/>
              <a:buNone/>
              <a:defRPr sz="2800" b="0" i="0">
                <a:solidFill>
                  <a:srgbClr val="366092"/>
                </a:solidFill>
                <a:latin typeface="Gill Sans"/>
                <a:ea typeface="Gill Sans"/>
                <a:cs typeface="Gill Sans"/>
                <a:sym typeface="Gill Sans"/>
              </a:defRPr>
            </a:lvl1pPr>
            <a:lvl2pPr lvl="1" algn="ctr">
              <a:spcBef>
                <a:spcPts val="600"/>
              </a:spcBef>
              <a:spcAft>
                <a:spcPts val="0"/>
              </a:spcAft>
              <a:buClr>
                <a:srgbClr val="888888"/>
              </a:buClr>
              <a:buSzPts val="2800"/>
              <a:buNone/>
              <a:defRPr>
                <a:solidFill>
                  <a:srgbClr val="888888"/>
                </a:solidFill>
              </a:defRPr>
            </a:lvl2pPr>
            <a:lvl3pPr lvl="2" algn="ctr">
              <a:spcBef>
                <a:spcPts val="600"/>
              </a:spcBef>
              <a:spcAft>
                <a:spcPts val="0"/>
              </a:spcAft>
              <a:buClr>
                <a:srgbClr val="888888"/>
              </a:buClr>
              <a:buSzPts val="2400"/>
              <a:buNone/>
              <a:defRPr>
                <a:solidFill>
                  <a:srgbClr val="888888"/>
                </a:solidFill>
              </a:defRPr>
            </a:lvl3pPr>
            <a:lvl4pPr lvl="3" algn="ctr">
              <a:spcBef>
                <a:spcPts val="600"/>
              </a:spcBef>
              <a:spcAft>
                <a:spcPts val="0"/>
              </a:spcAft>
              <a:buClr>
                <a:srgbClr val="888888"/>
              </a:buClr>
              <a:buSzPts val="2000"/>
              <a:buNone/>
              <a:defRPr>
                <a:solidFill>
                  <a:srgbClr val="888888"/>
                </a:solidFill>
              </a:defRPr>
            </a:lvl4pPr>
            <a:lvl5pPr lvl="4" algn="ctr">
              <a:spcBef>
                <a:spcPts val="600"/>
              </a:spcBef>
              <a:spcAft>
                <a:spcPts val="0"/>
              </a:spcAft>
              <a:buClr>
                <a:srgbClr val="888888"/>
              </a:buClr>
              <a:buSzPts val="2000"/>
              <a:buNone/>
              <a:defRPr>
                <a:solidFill>
                  <a:srgbClr val="888888"/>
                </a:solidFill>
              </a:defRPr>
            </a:lvl5pPr>
            <a:lvl6pPr lvl="5" algn="ctr">
              <a:spcBef>
                <a:spcPts val="6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1" name="Google Shape;41;p8"/>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rgbClr val="376092"/>
              </a:buClr>
              <a:buSzPts val="2400"/>
              <a:buChar char="•"/>
              <a:defRPr sz="2400" b="0" i="0">
                <a:solidFill>
                  <a:srgbClr val="376092"/>
                </a:solidFill>
                <a:latin typeface="Gill Sans"/>
                <a:ea typeface="Gill Sans"/>
                <a:cs typeface="Gill Sans"/>
                <a:sym typeface="Gill Sans"/>
              </a:defRPr>
            </a:lvl1pPr>
            <a:lvl2pPr marL="914400" lvl="1" indent="-355600" algn="l">
              <a:spcBef>
                <a:spcPts val="600"/>
              </a:spcBef>
              <a:spcAft>
                <a:spcPts val="0"/>
              </a:spcAft>
              <a:buClr>
                <a:srgbClr val="376092"/>
              </a:buClr>
              <a:buSzPts val="2000"/>
              <a:buChar char="–"/>
              <a:defRPr sz="2000" b="0" i="0">
                <a:solidFill>
                  <a:srgbClr val="376092"/>
                </a:solidFill>
                <a:latin typeface="Gill Sans"/>
                <a:ea typeface="Gill Sans"/>
                <a:cs typeface="Gill Sans"/>
                <a:sym typeface="Gill Sans"/>
              </a:defRPr>
            </a:lvl2pPr>
            <a:lvl3pPr marL="1371600" lvl="2"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3pPr>
            <a:lvl4pPr marL="1828800" lvl="3"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4pPr>
            <a:lvl5pPr marL="2286000" lvl="4" indent="-342900" algn="l">
              <a:spcBef>
                <a:spcPts val="600"/>
              </a:spcBef>
              <a:spcAft>
                <a:spcPts val="0"/>
              </a:spcAft>
              <a:buClr>
                <a:srgbClr val="376092"/>
              </a:buClr>
              <a:buSzPts val="1800"/>
              <a:buChar char="»"/>
              <a:defRPr sz="1800" b="0" i="0">
                <a:solidFill>
                  <a:srgbClr val="376092"/>
                </a:solidFill>
                <a:latin typeface="Gill Sans"/>
                <a:ea typeface="Gill Sans"/>
                <a:cs typeface="Gill Sans"/>
                <a:sym typeface="Gill Sans"/>
              </a:defRPr>
            </a:lvl5pPr>
            <a:lvl6pPr marL="2743200" lvl="5" indent="-342900" algn="l">
              <a:spcBef>
                <a:spcPts val="60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cxnSp>
        <p:nvCxnSpPr>
          <p:cNvPr id="46" name="Google Shape;46;p9"/>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8208"/>
            <a:ext cx="8229600" cy="1143000"/>
          </a:xfrm>
          <a:prstGeom prst="rect">
            <a:avLst/>
          </a:prstGeom>
          <a:noFill/>
          <a:ln>
            <a:noFill/>
          </a:ln>
        </p:spPr>
        <p:txBody>
          <a:bodyPr spcFirstLastPara="1" wrap="square" lIns="91425" tIns="45700" rIns="91425" bIns="45700" anchor="ctr" anchorCtr="0"/>
          <a:lstStyle>
            <a:lvl1pPr lvl="0" algn="l">
              <a:spcBef>
                <a:spcPts val="0"/>
              </a:spcBef>
              <a:spcAft>
                <a:spcPts val="0"/>
              </a:spcAft>
              <a:buClr>
                <a:srgbClr val="376092"/>
              </a:buClr>
              <a:buSzPts val="4000"/>
              <a:buFont typeface="Gill Sans"/>
              <a:buNone/>
              <a:defRPr sz="4000" b="0" i="0">
                <a:solidFill>
                  <a:srgbClr val="37609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0"/>
          <p:cNvCxnSpPr/>
          <p:nvPr/>
        </p:nvCxnSpPr>
        <p:spPr>
          <a:xfrm>
            <a:off x="0" y="1159720"/>
            <a:ext cx="91440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lstStyle>
            <a:lvl1pPr marR="0" lvl="0" algn="l" rtl="0">
              <a:spcBef>
                <a:spcPts val="0"/>
              </a:spcBef>
              <a:spcAft>
                <a:spcPts val="0"/>
              </a:spcAft>
              <a:buClr>
                <a:srgbClr val="0091EB"/>
              </a:buClr>
              <a:buSzPts val="3200"/>
              <a:buFont typeface="Helvetica Neue"/>
              <a:buNone/>
              <a:defRPr sz="3200" b="0" i="0" u="none" strike="noStrike" cap="none">
                <a:solidFill>
                  <a:srgbClr val="0091EB"/>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14"/>
          <p:cNvSpPr txBox="1">
            <a:spLocks noGrp="1"/>
          </p:cNvSpPr>
          <p:nvPr>
            <p:ph type="body" idx="1"/>
          </p:nvPr>
        </p:nvSpPr>
        <p:spPr>
          <a:xfrm>
            <a:off x="457200" y="1600207"/>
            <a:ext cx="8229600" cy="4525963"/>
          </a:xfrm>
          <a:prstGeom prst="rect">
            <a:avLst/>
          </a:prstGeom>
          <a:noFill/>
          <a:ln>
            <a:noFill/>
          </a:ln>
        </p:spPr>
        <p:txBody>
          <a:bodyPr spcFirstLastPara="1" wrap="square" lIns="91400" tIns="45700" rIns="91400" bIns="45700" anchor="t" anchorCtr="0"/>
          <a:lstStyle>
            <a:lvl1pPr marL="457200" marR="0" lvl="0" indent="-368300" algn="l" rtl="0">
              <a:spcBef>
                <a:spcPts val="440"/>
              </a:spcBef>
              <a:spcAft>
                <a:spcPts val="0"/>
              </a:spcAft>
              <a:buClr>
                <a:srgbClr val="7F7F7F"/>
              </a:buClr>
              <a:buSzPts val="2200"/>
              <a:buFont typeface="Arial"/>
              <a:buChar char="•"/>
              <a:defRPr sz="2200" b="0" i="0" u="none" strike="noStrike" cap="none">
                <a:solidFill>
                  <a:srgbClr val="7F7F7F"/>
                </a:solidFill>
                <a:latin typeface="Helvetica Neue Light"/>
                <a:ea typeface="Helvetica Neue Light"/>
                <a:cs typeface="Helvetica Neue Light"/>
                <a:sym typeface="Helvetica Neue Light"/>
              </a:defRPr>
            </a:lvl1pPr>
            <a:lvl2pPr marL="914400" marR="0" lvl="1" indent="-355600" algn="l" rtl="0">
              <a:spcBef>
                <a:spcPts val="400"/>
              </a:spcBef>
              <a:spcAft>
                <a:spcPts val="0"/>
              </a:spcAft>
              <a:buClr>
                <a:srgbClr val="7F7F7F"/>
              </a:buClr>
              <a:buSzPts val="2000"/>
              <a:buFont typeface="Arial"/>
              <a:buChar char="–"/>
              <a:defRPr sz="2000" b="0" i="0" u="none" strike="noStrike" cap="none">
                <a:solidFill>
                  <a:srgbClr val="7F7F7F"/>
                </a:solidFill>
                <a:latin typeface="Helvetica Neue Light"/>
                <a:ea typeface="Helvetica Neue Light"/>
                <a:cs typeface="Helvetica Neue Light"/>
                <a:sym typeface="Helvetica Neue Light"/>
              </a:defRPr>
            </a:lvl2pPr>
            <a:lvl3pPr marL="1371600" marR="0" lvl="2" indent="-342900" algn="l" rtl="0">
              <a:spcBef>
                <a:spcPts val="360"/>
              </a:spcBef>
              <a:spcAft>
                <a:spcPts val="0"/>
              </a:spcAft>
              <a:buClr>
                <a:srgbClr val="7F7F7F"/>
              </a:buClr>
              <a:buSzPts val="1800"/>
              <a:buFont typeface="Arial"/>
              <a:buChar char="•"/>
              <a:defRPr sz="1800" b="0" i="0" u="none" strike="noStrike" cap="none">
                <a:solidFill>
                  <a:srgbClr val="7F7F7F"/>
                </a:solidFill>
                <a:latin typeface="Helvetica Neue Light"/>
                <a:ea typeface="Helvetica Neue Light"/>
                <a:cs typeface="Helvetica Neue Light"/>
                <a:sym typeface="Helvetica Neue Light"/>
              </a:defRPr>
            </a:lvl3pPr>
            <a:lvl4pPr marL="1828800" marR="0" lvl="3" indent="-342900" algn="l" rtl="0">
              <a:spcBef>
                <a:spcPts val="360"/>
              </a:spcBef>
              <a:spcAft>
                <a:spcPts val="0"/>
              </a:spcAft>
              <a:buClr>
                <a:srgbClr val="7F7F7F"/>
              </a:buClr>
              <a:buSzPts val="1800"/>
              <a:buFont typeface="Arial"/>
              <a:buChar char="–"/>
              <a:defRPr sz="1800" b="0" i="0" u="none" strike="noStrike" cap="none">
                <a:solidFill>
                  <a:srgbClr val="7F7F7F"/>
                </a:solidFill>
                <a:latin typeface="Helvetica Neue Light"/>
                <a:ea typeface="Helvetica Neue Light"/>
                <a:cs typeface="Helvetica Neue Light"/>
                <a:sym typeface="Helvetica Neue Light"/>
              </a:defRPr>
            </a:lvl4pPr>
            <a:lvl5pPr marL="2286000" marR="0" lvl="4" indent="-342900" algn="l" rtl="0">
              <a:spcBef>
                <a:spcPts val="360"/>
              </a:spcBef>
              <a:spcAft>
                <a:spcPts val="0"/>
              </a:spcAft>
              <a:buClr>
                <a:srgbClr val="7F7F7F"/>
              </a:buClr>
              <a:buSzPts val="1800"/>
              <a:buFont typeface="Arial"/>
              <a:buChar char="»"/>
              <a:defRPr sz="1800" b="0" i="0" u="none" strike="noStrike" cap="none">
                <a:solidFill>
                  <a:srgbClr val="7F7F7F"/>
                </a:solidFill>
                <a:latin typeface="Helvetica Neue Light"/>
                <a:ea typeface="Helvetica Neue Light"/>
                <a:cs typeface="Helvetica Neue Light"/>
                <a:sym typeface="Helvetica Neue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14"/>
          <p:cNvSpPr txBox="1">
            <a:spLocks noGrp="1"/>
          </p:cNvSpPr>
          <p:nvPr>
            <p:ph type="sldNum" idx="12"/>
          </p:nvPr>
        </p:nvSpPr>
        <p:spPr>
          <a:xfrm>
            <a:off x="457201" y="6324114"/>
            <a:ext cx="2133600" cy="365125"/>
          </a:xfrm>
          <a:prstGeom prst="rect">
            <a:avLst/>
          </a:prstGeom>
          <a:noFill/>
          <a:ln>
            <a:noFill/>
          </a:ln>
        </p:spPr>
        <p:txBody>
          <a:bodyPr spcFirstLastPara="1" wrap="square" lIns="91400" tIns="45700" rIns="91400" bIns="45700" anchor="ctr" anchorCtr="0">
            <a:noAutofit/>
          </a:bodyPr>
          <a:lstStyle>
            <a:lvl1pPr marL="0" marR="0" lvl="0" indent="0" algn="l" rtl="0">
              <a:spcBef>
                <a:spcPts val="0"/>
              </a:spcBef>
              <a:buNone/>
              <a:defRPr sz="1600" b="0" i="0">
                <a:solidFill>
                  <a:srgbClr val="0091EB"/>
                </a:solidFill>
                <a:latin typeface="Helvetica Neue"/>
                <a:ea typeface="Helvetica Neue"/>
                <a:cs typeface="Helvetica Neue"/>
                <a:sym typeface="Helvetica Neue"/>
              </a:defRPr>
            </a:lvl1pPr>
            <a:lvl2pPr marL="0" marR="0" lvl="1" indent="0" algn="l" rtl="0">
              <a:spcBef>
                <a:spcPts val="0"/>
              </a:spcBef>
              <a:buNone/>
              <a:defRPr sz="1600" b="0" i="0">
                <a:solidFill>
                  <a:srgbClr val="0091EB"/>
                </a:solidFill>
                <a:latin typeface="Helvetica Neue"/>
                <a:ea typeface="Helvetica Neue"/>
                <a:cs typeface="Helvetica Neue"/>
                <a:sym typeface="Helvetica Neue"/>
              </a:defRPr>
            </a:lvl2pPr>
            <a:lvl3pPr marL="0" marR="0" lvl="2" indent="0" algn="l" rtl="0">
              <a:spcBef>
                <a:spcPts val="0"/>
              </a:spcBef>
              <a:buNone/>
              <a:defRPr sz="1600" b="0" i="0">
                <a:solidFill>
                  <a:srgbClr val="0091EB"/>
                </a:solidFill>
                <a:latin typeface="Helvetica Neue"/>
                <a:ea typeface="Helvetica Neue"/>
                <a:cs typeface="Helvetica Neue"/>
                <a:sym typeface="Helvetica Neue"/>
              </a:defRPr>
            </a:lvl3pPr>
            <a:lvl4pPr marL="0" marR="0" lvl="3" indent="0" algn="l" rtl="0">
              <a:spcBef>
                <a:spcPts val="0"/>
              </a:spcBef>
              <a:buNone/>
              <a:defRPr sz="1600" b="0" i="0">
                <a:solidFill>
                  <a:srgbClr val="0091EB"/>
                </a:solidFill>
                <a:latin typeface="Helvetica Neue"/>
                <a:ea typeface="Helvetica Neue"/>
                <a:cs typeface="Helvetica Neue"/>
                <a:sym typeface="Helvetica Neue"/>
              </a:defRPr>
            </a:lvl4pPr>
            <a:lvl5pPr marL="0" marR="0" lvl="4" indent="0" algn="l" rtl="0">
              <a:spcBef>
                <a:spcPts val="0"/>
              </a:spcBef>
              <a:buNone/>
              <a:defRPr sz="1600" b="0" i="0">
                <a:solidFill>
                  <a:srgbClr val="0091EB"/>
                </a:solidFill>
                <a:latin typeface="Helvetica Neue"/>
                <a:ea typeface="Helvetica Neue"/>
                <a:cs typeface="Helvetica Neue"/>
                <a:sym typeface="Helvetica Neue"/>
              </a:defRPr>
            </a:lvl5pPr>
            <a:lvl6pPr marL="0" marR="0" lvl="5" indent="0" algn="l" rtl="0">
              <a:spcBef>
                <a:spcPts val="0"/>
              </a:spcBef>
              <a:buNone/>
              <a:defRPr sz="1600" b="0" i="0">
                <a:solidFill>
                  <a:srgbClr val="0091EB"/>
                </a:solidFill>
                <a:latin typeface="Helvetica Neue"/>
                <a:ea typeface="Helvetica Neue"/>
                <a:cs typeface="Helvetica Neue"/>
                <a:sym typeface="Helvetica Neue"/>
              </a:defRPr>
            </a:lvl6pPr>
            <a:lvl7pPr marL="0" marR="0" lvl="6" indent="0" algn="l" rtl="0">
              <a:spcBef>
                <a:spcPts val="0"/>
              </a:spcBef>
              <a:buNone/>
              <a:defRPr sz="1600" b="0" i="0">
                <a:solidFill>
                  <a:srgbClr val="0091EB"/>
                </a:solidFill>
                <a:latin typeface="Helvetica Neue"/>
                <a:ea typeface="Helvetica Neue"/>
                <a:cs typeface="Helvetica Neue"/>
                <a:sym typeface="Helvetica Neue"/>
              </a:defRPr>
            </a:lvl7pPr>
            <a:lvl8pPr marL="0" marR="0" lvl="7" indent="0" algn="l" rtl="0">
              <a:spcBef>
                <a:spcPts val="0"/>
              </a:spcBef>
              <a:buNone/>
              <a:defRPr sz="1600" b="0" i="0">
                <a:solidFill>
                  <a:srgbClr val="0091EB"/>
                </a:solidFill>
                <a:latin typeface="Helvetica Neue"/>
                <a:ea typeface="Helvetica Neue"/>
                <a:cs typeface="Helvetica Neue"/>
                <a:sym typeface="Helvetica Neue"/>
              </a:defRPr>
            </a:lvl8pPr>
            <a:lvl9pPr marL="0" marR="0" lvl="8" indent="0" algn="l" rtl="0">
              <a:spcBef>
                <a:spcPts val="0"/>
              </a:spcBef>
              <a:buNone/>
              <a:defRPr sz="1600" b="0" i="0">
                <a:solidFill>
                  <a:srgbClr val="0091EB"/>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pic>
        <p:nvPicPr>
          <p:cNvPr id="70" name="Google Shape;70;p14" descr="CTI_OT_Primary_Logo_HR.jpg"/>
          <p:cNvPicPr preferRelativeResize="0"/>
          <p:nvPr/>
        </p:nvPicPr>
        <p:blipFill rotWithShape="1">
          <a:blip r:embed="rId13">
            <a:alphaModFix/>
          </a:blip>
          <a:srcRect/>
          <a:stretch/>
        </p:blipFill>
        <p:spPr>
          <a:xfrm>
            <a:off x="7238586" y="6164637"/>
            <a:ext cx="1476001" cy="54312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6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5" name="Google Shape;155;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www.targetvalidation.org" TargetMode="Externa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docs.targetvalidation.org/data-sources/data-sourc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docs.targetvalidation.org/data-sources/data-sources"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targetvalidation.org/evidence/ENSG00000141510/EFO_0000228" TargetMode="External"/><Relationship Id="rId5" Type="http://schemas.openxmlformats.org/officeDocument/2006/relationships/hyperlink" Target="http://www.targetvalidation.org/diseaset/EFO_0000228" TargetMode="External"/><Relationship Id="rId4" Type="http://schemas.openxmlformats.org/officeDocument/2006/relationships/hyperlink" Target="http://www.targetvalidation.org/target/ENSG0000014151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tinyurl.com/exercises-STORM" TargetMode="Externa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docs.targetvalidation.org/getting-started/scori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targetvalidation.org/getting-started/scor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hyperlink" Target="https://docs.targetvalidation.org/getting-started/getting-started/target-profile" TargetMode="External"/><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9.xml"/><Relationship Id="rId16" Type="http://schemas.openxmlformats.org/officeDocument/2006/relationships/image" Target="../media/image68.png"/><Relationship Id="rId20" Type="http://schemas.openxmlformats.org/officeDocument/2006/relationships/image" Target="../media/image71.png"/><Relationship Id="rId1" Type="http://schemas.openxmlformats.org/officeDocument/2006/relationships/slideLayout" Target="../slideLayouts/slideLayout2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cs.targetvalidation.org/getting-started/getting-started/disease-profile" TargetMode="External"/><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9.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tinyurl.com/exercises-STORM" TargetMode="Externa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inyurl.com/exercises-STORM"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tinyurl.com/exercises-STORM" TargetMode="Externa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tinyurl.com/exercises-STORM" TargetMode="Externa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hyperlink" Target="https://www.targetvalidation.org/batch-search"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3" Type="http://schemas.openxmlformats.org/officeDocument/2006/relationships/hyperlink" Target="https://tinyurl.com/slides-KN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inyurl.com/exercises-KNU"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docs.targetvalidation.org/tutorials/python-client" TargetMode="External"/><Relationship Id="rId3" Type="http://schemas.openxmlformats.org/officeDocument/2006/relationships/hyperlink" Target="https://docs.targetvalidation.org/tutorials/rest-api" TargetMode="External"/><Relationship Id="rId7" Type="http://schemas.openxmlformats.org/officeDocument/2006/relationships/image" Target="../media/image84.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jp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KQbfhwpeEvc"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docs.targetvalidation.org/tutorials/rest-api" TargetMode="External"/><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hyperlink" Target="https://tinyurl.com/exercises-STORM" TargetMode="Externa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genetics.opentargets.org/"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genetics-docs.opentargets.org/our-approach/pipeline-overview"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blog.opentargets.org/2019/04/09/open-targets-genetics-release-is-out/" TargetMode="External"/><Relationship Id="rId3" Type="http://schemas.openxmlformats.org/officeDocument/2006/relationships/hyperlink" Target="http://genetics-api.opentargets.io/" TargetMode="External"/><Relationship Id="rId7" Type="http://schemas.openxmlformats.org/officeDocument/2006/relationships/image" Target="../media/image113.jp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6.png"/><Relationship Id="rId17" Type="http://schemas.openxmlformats.org/officeDocument/2006/relationships/hyperlink" Target="https://genetics.opentargets.org/" TargetMode="External"/><Relationship Id="rId2" Type="http://schemas.openxmlformats.org/officeDocument/2006/relationships/notesSlide" Target="../notesSlides/notesSlide57.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hyperlink" Target="https://cttv.gsk.com"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jpg"/><Relationship Id="rId4" Type="http://schemas.openxmlformats.org/officeDocument/2006/relationships/image" Target="../media/image124.jpg"/><Relationship Id="rId9" Type="http://schemas.openxmlformats.org/officeDocument/2006/relationships/image" Target="../media/image12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jpg"/><Relationship Id="rId4" Type="http://schemas.openxmlformats.org/officeDocument/2006/relationships/image" Target="../media/image135.jpg"/></Relationships>
</file>

<file path=ppt/slides/_rels/slide6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argetvalidation.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0.jp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0.jp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0.jpg"/></Relationships>
</file>

<file path=ppt/slides/_rels/slide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0.jp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hyperlink" Target="https://genetics.opentargets.org" TargetMode="External"/><Relationship Id="rId2" Type="http://schemas.openxmlformats.org/officeDocument/2006/relationships/notesSlide" Target="../notesSlides/notesSlide8.xml"/><Relationship Id="rId16" Type="http://schemas.openxmlformats.org/officeDocument/2006/relationships/hyperlink" Target="http://www.targetvalidation.org" TargetMode="Externa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docs.targetvalidation.org/tutorials/python-client"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hyperlink" Target="https://api.opentargets.io/v3/platform/docs/swagger-u"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youtu.be/KQbfhwpeEv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www.opentargets.org/science/" TargetMode="External"/><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link.opentargets.io/"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hyperlink" Target="http://blog.opentargets.org/link/" TargetMode="External"/><Relationship Id="rId4" Type="http://schemas.openxmlformats.org/officeDocument/2006/relationships/image" Target="../media/image173.png"/></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hyperlink" Target="http://blog.opentargets.org/2019/02/04/looking-for-cell-line-models-to-predict-anticancer-drug-response-in-patients-cellector-can-help-you/" TargetMode="External"/><Relationship Id="rId4" Type="http://schemas.openxmlformats.org/officeDocument/2006/relationships/image" Target="../media/image178.png"/></Relationships>
</file>

<file path=ppt/slides/_rels/slide95.xml.rels><?xml version="1.0" encoding="UTF-8" standalone="yes"?>
<Relationships xmlns="http://schemas.openxmlformats.org/package/2006/relationships"><Relationship Id="rId3" Type="http://schemas.openxmlformats.org/officeDocument/2006/relationships/hyperlink" Target="https://genetics-docs.opentargets.org/our-approach/data-pipeline"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a:spLocks noGrp="1"/>
          </p:cNvSpPr>
          <p:nvPr>
            <p:ph type="ctrTitle"/>
          </p:nvPr>
        </p:nvSpPr>
        <p:spPr>
          <a:xfrm>
            <a:off x="47044" y="32325"/>
            <a:ext cx="8830911" cy="233326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FFFFFF"/>
              </a:buClr>
              <a:buSzPts val="4000"/>
              <a:buFont typeface="Helvetica Neue"/>
              <a:buNone/>
            </a:pPr>
            <a:r>
              <a:rPr lang="en-US" b="1" dirty="0">
                <a:solidFill>
                  <a:srgbClr val="FFFFFF"/>
                </a:solidFill>
                <a:latin typeface="Helvetica Neue"/>
                <a:ea typeface="Helvetica Neue"/>
                <a:cs typeface="Helvetica Neue"/>
                <a:sym typeface="Helvetica Neue"/>
              </a:rPr>
              <a:t>Open Targets Platform and Genetics, web resources for drug discovery</a:t>
            </a:r>
            <a:endParaRPr dirty="0">
              <a:solidFill>
                <a:srgbClr val="FFFFFF"/>
              </a:solidFill>
              <a:latin typeface="Helvetica Neue"/>
              <a:ea typeface="Helvetica Neue"/>
              <a:cs typeface="Helvetica Neue"/>
              <a:sym typeface="Helvetica Neue"/>
            </a:endParaRPr>
          </a:p>
        </p:txBody>
      </p:sp>
      <p:sp>
        <p:nvSpPr>
          <p:cNvPr id="213" name="Google Shape;213;p46"/>
          <p:cNvSpPr txBox="1"/>
          <p:nvPr/>
        </p:nvSpPr>
        <p:spPr>
          <a:xfrm>
            <a:off x="47044" y="3542567"/>
            <a:ext cx="5702114" cy="2485938"/>
          </a:xfrm>
          <a:prstGeom prst="rect">
            <a:avLst/>
          </a:prstGeom>
          <a:noFill/>
          <a:ln>
            <a:noFill/>
          </a:ln>
        </p:spPr>
        <p:txBody>
          <a:bodyPr spcFirstLastPara="1" wrap="square" lIns="90000" tIns="46800" rIns="90000" bIns="46800" anchor="t" anchorCtr="0">
            <a:noAutofit/>
          </a:bodyPr>
          <a:lstStyle/>
          <a:p>
            <a:pPr marL="0" marR="0" lvl="0" indent="0" algn="l" rtl="0">
              <a:spcBef>
                <a:spcPts val="0"/>
              </a:spcBef>
              <a:spcAft>
                <a:spcPts val="0"/>
              </a:spcAft>
              <a:buNone/>
            </a:pPr>
            <a:r>
              <a:rPr lang="en-US" sz="3200" i="0" u="none" strike="noStrike" cap="none" dirty="0">
                <a:solidFill>
                  <a:srgbClr val="F4F0E2"/>
                </a:solidFill>
                <a:latin typeface="Helvetica Neue"/>
                <a:ea typeface="Helvetica Neue"/>
                <a:cs typeface="Helvetica Neue"/>
                <a:sym typeface="Helvetica Neue"/>
              </a:rPr>
              <a:t>Denise Carvalho-Silva, PhD</a:t>
            </a:r>
            <a:endParaRPr dirty="0"/>
          </a:p>
          <a:p>
            <a:pPr lvl="0">
              <a:lnSpc>
                <a:spcPct val="90000"/>
              </a:lnSpc>
              <a:spcBef>
                <a:spcPts val="400"/>
              </a:spcBef>
            </a:pPr>
            <a:r>
              <a:rPr lang="en-US" sz="2000" i="0" u="none" strike="noStrike" cap="none" dirty="0">
                <a:solidFill>
                  <a:srgbClr val="F4F0E2"/>
                </a:solidFill>
                <a:latin typeface="Helvetica Neue"/>
                <a:ea typeface="Helvetica Neue"/>
                <a:cs typeface="Helvetica Neue"/>
                <a:sym typeface="Helvetica Neue"/>
              </a:rPr>
              <a:t>EMBL-EBI | Open Targets</a:t>
            </a:r>
            <a:endParaRPr dirty="0"/>
          </a:p>
          <a:p>
            <a:pPr marL="0" marR="0" lvl="0" indent="0" algn="l" rtl="0">
              <a:lnSpc>
                <a:spcPct val="90000"/>
              </a:lnSpc>
              <a:spcBef>
                <a:spcPts val="400"/>
              </a:spcBef>
              <a:spcAft>
                <a:spcPts val="0"/>
              </a:spcAft>
              <a:buNone/>
            </a:pPr>
            <a:r>
              <a:rPr lang="en-US" sz="2000" i="0" u="none" strike="noStrike" cap="none" dirty="0" err="1">
                <a:solidFill>
                  <a:srgbClr val="F4F0E2"/>
                </a:solidFill>
                <a:latin typeface="Helvetica Neue"/>
                <a:ea typeface="Helvetica Neue"/>
                <a:cs typeface="Helvetica Neue"/>
                <a:sym typeface="Helvetica Neue"/>
              </a:rPr>
              <a:t>Wellcome</a:t>
            </a:r>
            <a:r>
              <a:rPr lang="en-US" sz="2000" i="0" u="none" strike="noStrike" cap="none" dirty="0">
                <a:solidFill>
                  <a:srgbClr val="F4F0E2"/>
                </a:solidFill>
                <a:latin typeface="Helvetica Neue"/>
                <a:ea typeface="Helvetica Neue"/>
                <a:cs typeface="Helvetica Neue"/>
                <a:sym typeface="Helvetica Neue"/>
              </a:rPr>
              <a:t> Genome Campus</a:t>
            </a:r>
            <a:endParaRPr dirty="0"/>
          </a:p>
          <a:p>
            <a:pPr marL="0" marR="0" lvl="0" indent="0" algn="l" rtl="0">
              <a:lnSpc>
                <a:spcPct val="90000"/>
              </a:lnSpc>
              <a:spcBef>
                <a:spcPts val="400"/>
              </a:spcBef>
              <a:spcAft>
                <a:spcPts val="0"/>
              </a:spcAft>
              <a:buNone/>
            </a:pPr>
            <a:r>
              <a:rPr lang="en-US" sz="2000" i="0" u="none" strike="noStrike" cap="none" dirty="0">
                <a:solidFill>
                  <a:srgbClr val="F4F0E2"/>
                </a:solidFill>
                <a:latin typeface="Helvetica Neue"/>
                <a:ea typeface="Helvetica Neue"/>
                <a:cs typeface="Helvetica Neue"/>
                <a:sym typeface="Helvetica Neue"/>
              </a:rPr>
              <a:t>United Kingdom</a:t>
            </a:r>
            <a:endParaRPr dirty="0"/>
          </a:p>
          <a:p>
            <a:pPr marL="0" marR="0" lvl="0" indent="0" algn="l" rtl="0">
              <a:lnSpc>
                <a:spcPct val="70000"/>
              </a:lnSpc>
              <a:spcBef>
                <a:spcPts val="400"/>
              </a:spcBef>
              <a:spcAft>
                <a:spcPts val="0"/>
              </a:spcAft>
              <a:buNone/>
            </a:pPr>
            <a:endParaRPr sz="2000" b="1" i="0" u="none" strike="noStrike" cap="none" dirty="0">
              <a:solidFill>
                <a:srgbClr val="F4F0E2"/>
              </a:solidFill>
              <a:latin typeface="Helvetica Neue"/>
              <a:ea typeface="Helvetica Neue"/>
              <a:cs typeface="Helvetica Neue"/>
              <a:sym typeface="Helvetica Neue"/>
            </a:endParaRPr>
          </a:p>
        </p:txBody>
      </p:sp>
      <p:sp>
        <p:nvSpPr>
          <p:cNvPr id="214" name="Google Shape;214;p46"/>
          <p:cNvSpPr/>
          <p:nvPr/>
        </p:nvSpPr>
        <p:spPr>
          <a:xfrm>
            <a:off x="47044" y="2259805"/>
            <a:ext cx="6754512" cy="78380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800" b="0" i="0" u="none" strike="noStrike" cap="none" dirty="0">
                <a:solidFill>
                  <a:schemeClr val="lt1"/>
                </a:solidFill>
                <a:latin typeface="Helvetica Neue"/>
                <a:ea typeface="Helvetica Neue"/>
                <a:cs typeface="Helvetica Neue"/>
                <a:sym typeface="Helvetica Neue"/>
              </a:rPr>
              <a:t>STORM Therapeutics</a:t>
            </a:r>
            <a:endParaRPr dirty="0"/>
          </a:p>
          <a:p>
            <a:pPr marL="0" marR="0" lvl="0" indent="0" algn="l" rtl="0">
              <a:lnSpc>
                <a:spcPct val="120000"/>
              </a:lnSpc>
              <a:spcBef>
                <a:spcPts val="0"/>
              </a:spcBef>
              <a:spcAft>
                <a:spcPts val="0"/>
              </a:spcAft>
              <a:buNone/>
            </a:pPr>
            <a:r>
              <a:rPr lang="en-US" sz="2000" b="0" i="0" u="none" strike="noStrike" cap="none" dirty="0">
                <a:solidFill>
                  <a:schemeClr val="lt1"/>
                </a:solidFill>
                <a:latin typeface="Helvetica Neue"/>
                <a:ea typeface="Helvetica Neue"/>
                <a:cs typeface="Helvetica Neue"/>
                <a:sym typeface="Helvetica Neue"/>
              </a:rPr>
              <a:t>April 30</a:t>
            </a:r>
            <a:r>
              <a:rPr lang="en-US" sz="2000" b="0" i="0" u="none" strike="noStrike" cap="none" baseline="30000" dirty="0">
                <a:solidFill>
                  <a:schemeClr val="lt1"/>
                </a:solidFill>
                <a:latin typeface="Helvetica Neue"/>
                <a:ea typeface="Helvetica Neue"/>
                <a:cs typeface="Helvetica Neue"/>
                <a:sym typeface="Helvetica Neue"/>
              </a:rPr>
              <a:t>th</a:t>
            </a:r>
            <a:r>
              <a:rPr lang="en-US" sz="2000" b="0" i="0" u="none" strike="noStrike" cap="none" dirty="0">
                <a:solidFill>
                  <a:schemeClr val="lt1"/>
                </a:solidFill>
                <a:latin typeface="Helvetica Neue"/>
                <a:ea typeface="Helvetica Neue"/>
                <a:cs typeface="Helvetica Neue"/>
                <a:sym typeface="Helvetica Neue"/>
              </a:rPr>
              <a:t> 2019</a:t>
            </a:r>
            <a:endParaRPr sz="2000" b="0" i="0" u="none" strike="noStrike" cap="none" dirty="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28" y="245788"/>
            <a:ext cx="566698" cy="571108"/>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Oncology</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3" name="Picture 2">
            <a:extLst>
              <a:ext uri="{FF2B5EF4-FFF2-40B4-BE49-F238E27FC236}">
                <a16:creationId xmlns:a16="http://schemas.microsoft.com/office/drawing/2014/main" id="{0EA2F54D-49B3-2F44-94DE-D75031FB5D1B}"/>
              </a:ext>
            </a:extLst>
          </p:cNvPr>
          <p:cNvPicPr>
            <a:picLocks noChangeAspect="1"/>
          </p:cNvPicPr>
          <p:nvPr/>
        </p:nvPicPr>
        <p:blipFill rotWithShape="1">
          <a:blip r:embed="rId4"/>
          <a:srcRect t="22043" b="44426"/>
          <a:stretch/>
        </p:blipFill>
        <p:spPr>
          <a:xfrm>
            <a:off x="0" y="2617354"/>
            <a:ext cx="9144000" cy="2006154"/>
          </a:xfrm>
          <a:prstGeom prst="rect">
            <a:avLst/>
          </a:prstGeom>
        </p:spPr>
      </p:pic>
      <p:pic>
        <p:nvPicPr>
          <p:cNvPr id="16" name="Picture 15">
            <a:extLst>
              <a:ext uri="{FF2B5EF4-FFF2-40B4-BE49-F238E27FC236}">
                <a16:creationId xmlns:a16="http://schemas.microsoft.com/office/drawing/2014/main" id="{10AC922D-42DD-6542-84BF-48C3D89EDEE3}"/>
              </a:ext>
            </a:extLst>
          </p:cNvPr>
          <p:cNvPicPr>
            <a:picLocks noChangeAspect="1"/>
          </p:cNvPicPr>
          <p:nvPr/>
        </p:nvPicPr>
        <p:blipFill rotWithShape="1">
          <a:blip r:embed="rId4"/>
          <a:srcRect t="62759"/>
          <a:stretch/>
        </p:blipFill>
        <p:spPr>
          <a:xfrm>
            <a:off x="0" y="4561393"/>
            <a:ext cx="9144000" cy="2228091"/>
          </a:xfrm>
          <a:prstGeom prst="rect">
            <a:avLst/>
          </a:prstGeom>
        </p:spPr>
      </p:pic>
      <p:pic>
        <p:nvPicPr>
          <p:cNvPr id="17" name="Picture 16">
            <a:extLst>
              <a:ext uri="{FF2B5EF4-FFF2-40B4-BE49-F238E27FC236}">
                <a16:creationId xmlns:a16="http://schemas.microsoft.com/office/drawing/2014/main" id="{90A6F9DC-EF10-A24D-B657-067BC4A83D9F}"/>
              </a:ext>
            </a:extLst>
          </p:cNvPr>
          <p:cNvPicPr>
            <a:picLocks noChangeAspect="1"/>
          </p:cNvPicPr>
          <p:nvPr/>
        </p:nvPicPr>
        <p:blipFill rotWithShape="1">
          <a:blip r:embed="rId4"/>
          <a:srcRect b="82773"/>
          <a:stretch/>
        </p:blipFill>
        <p:spPr>
          <a:xfrm>
            <a:off x="0" y="1530510"/>
            <a:ext cx="9144000" cy="1030687"/>
          </a:xfrm>
          <a:prstGeom prst="rect">
            <a:avLst/>
          </a:prstGeom>
        </p:spPr>
      </p:pic>
      <p:pic>
        <p:nvPicPr>
          <p:cNvPr id="18" name="Google Shape;277;p51" descr="opentargets7partners (1).png">
            <a:extLst>
              <a:ext uri="{FF2B5EF4-FFF2-40B4-BE49-F238E27FC236}">
                <a16:creationId xmlns:a16="http://schemas.microsoft.com/office/drawing/2014/main" id="{535B82E6-9643-4741-A46F-3FE311257210}"/>
              </a:ext>
            </a:extLst>
          </p:cNvPr>
          <p:cNvPicPr preferRelativeResize="0">
            <a:picLocks noChangeAspect="1"/>
          </p:cNvPicPr>
          <p:nvPr/>
        </p:nvPicPr>
        <p:blipFill rotWithShape="1">
          <a:blip r:embed="rId5">
            <a:alphaModFix/>
          </a:blip>
          <a:srcRect r="57117" b="51056"/>
          <a:stretch/>
        </p:blipFill>
        <p:spPr>
          <a:xfrm>
            <a:off x="7436961" y="998741"/>
            <a:ext cx="1527156" cy="547200"/>
          </a:xfrm>
          <a:prstGeom prst="rect">
            <a:avLst/>
          </a:prstGeom>
          <a:noFill/>
          <a:ln>
            <a:noFill/>
          </a:ln>
        </p:spPr>
      </p:pic>
      <p:pic>
        <p:nvPicPr>
          <p:cNvPr id="9" name="Picture 8">
            <a:extLst>
              <a:ext uri="{FF2B5EF4-FFF2-40B4-BE49-F238E27FC236}">
                <a16:creationId xmlns:a16="http://schemas.microsoft.com/office/drawing/2014/main" id="{E71EA1CC-B642-024A-840A-8C41358DCB10}"/>
              </a:ext>
            </a:extLst>
          </p:cNvPr>
          <p:cNvPicPr>
            <a:picLocks noChangeAspect="1"/>
          </p:cNvPicPr>
          <p:nvPr/>
        </p:nvPicPr>
        <p:blipFill>
          <a:blip r:embed="rId6"/>
          <a:stretch>
            <a:fillRect/>
          </a:stretch>
        </p:blipFill>
        <p:spPr>
          <a:xfrm>
            <a:off x="7490739" y="1575856"/>
            <a:ext cx="1419600" cy="504000"/>
          </a:xfrm>
          <a:prstGeom prst="rect">
            <a:avLst/>
          </a:prstGeom>
        </p:spPr>
      </p:pic>
    </p:spTree>
    <p:extLst>
      <p:ext uri="{BB962C8B-B14F-4D97-AF65-F5344CB8AC3E}">
        <p14:creationId xmlns:p14="http://schemas.microsoft.com/office/powerpoint/2010/main" val="307113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2" y="429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Behan et al (2019) </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sp>
        <p:nvSpPr>
          <p:cNvPr id="8" name="TextBox 7">
            <a:extLst>
              <a:ext uri="{FF2B5EF4-FFF2-40B4-BE49-F238E27FC236}">
                <a16:creationId xmlns:a16="http://schemas.microsoft.com/office/drawing/2014/main" id="{3CB00AA7-5E73-E14F-9A61-2A93C253F80D}"/>
              </a:ext>
            </a:extLst>
          </p:cNvPr>
          <p:cNvSpPr txBox="1"/>
          <p:nvPr/>
        </p:nvSpPr>
        <p:spPr>
          <a:xfrm>
            <a:off x="676574" y="2954052"/>
            <a:ext cx="184731" cy="307777"/>
          </a:xfrm>
          <a:prstGeom prst="rect">
            <a:avLst/>
          </a:prstGeom>
          <a:solidFill>
            <a:schemeClr val="bg1"/>
          </a:solidFill>
        </p:spPr>
        <p:txBody>
          <a:bodyPr wrap="none" rtlCol="0">
            <a:spAutoFit/>
          </a:bodyPr>
          <a:lstStyle/>
          <a:p>
            <a:endParaRPr lang="en-US" dirty="0"/>
          </a:p>
        </p:txBody>
      </p:sp>
      <p:sp>
        <p:nvSpPr>
          <p:cNvPr id="11" name="TextBox 10">
            <a:extLst>
              <a:ext uri="{FF2B5EF4-FFF2-40B4-BE49-F238E27FC236}">
                <a16:creationId xmlns:a16="http://schemas.microsoft.com/office/drawing/2014/main" id="{4A8E11C0-7A29-D141-ACF3-2712C189EDA6}"/>
              </a:ext>
            </a:extLst>
          </p:cNvPr>
          <p:cNvSpPr txBox="1"/>
          <p:nvPr/>
        </p:nvSpPr>
        <p:spPr>
          <a:xfrm>
            <a:off x="97509" y="3889855"/>
            <a:ext cx="4858982" cy="3764107"/>
          </a:xfrm>
          <a:prstGeom prst="rect">
            <a:avLst/>
          </a:prstGeom>
          <a:noFill/>
        </p:spPr>
        <p:txBody>
          <a:bodyPr wrap="square" rtlCol="0">
            <a:spAutoFit/>
          </a:bodyPr>
          <a:lstStyle/>
          <a:p>
            <a:pPr algn="just">
              <a:lnSpc>
                <a:spcPct val="120000"/>
              </a:lnSpc>
            </a:pPr>
            <a:r>
              <a:rPr lang="en-US" sz="2000" dirty="0">
                <a:solidFill>
                  <a:srgbClr val="4F81BD"/>
                </a:solidFill>
                <a:latin typeface="Helvetica"/>
                <a:cs typeface="Helvetica"/>
              </a:rPr>
              <a:t>WRN sustains </a:t>
            </a:r>
            <a:r>
              <a:rPr lang="en-US" sz="2000" i="1" dirty="0">
                <a:solidFill>
                  <a:srgbClr val="4F81BD"/>
                </a:solidFill>
                <a:latin typeface="Helvetica"/>
                <a:cs typeface="Helvetica"/>
              </a:rPr>
              <a:t>in vivo </a:t>
            </a:r>
            <a:r>
              <a:rPr lang="en-US" sz="2000" dirty="0">
                <a:solidFill>
                  <a:srgbClr val="4F81BD"/>
                </a:solidFill>
                <a:latin typeface="Helvetica"/>
                <a:cs typeface="Helvetica"/>
              </a:rPr>
              <a:t>growth in: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colorectal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ovarian</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endometrial</a:t>
            </a:r>
          </a:p>
          <a:p>
            <a:pPr marL="342900" indent="-342900" algn="just">
              <a:lnSpc>
                <a:spcPct val="120000"/>
              </a:lnSpc>
              <a:buFont typeface="Arial" panose="020B0604020202020204" pitchFamily="34" charset="0"/>
              <a:buChar char="•"/>
            </a:pPr>
            <a:r>
              <a:rPr lang="en-US" sz="2000" dirty="0">
                <a:solidFill>
                  <a:srgbClr val="4F81BD"/>
                </a:solidFill>
                <a:latin typeface="Helvetica"/>
                <a:cs typeface="Helvetica"/>
              </a:rPr>
              <a:t>gastric</a:t>
            </a:r>
          </a:p>
          <a:p>
            <a:pPr marL="342900" indent="-342900" algn="just">
              <a:lnSpc>
                <a:spcPct val="120000"/>
              </a:lnSpc>
              <a:buFont typeface="Arial" panose="020B0604020202020204" pitchFamily="34" charset="0"/>
              <a:buChar char="•"/>
            </a:pPr>
            <a:endParaRPr lang="en-US" sz="2000" dirty="0">
              <a:solidFill>
                <a:srgbClr val="4F81BD"/>
              </a:solidFill>
              <a:latin typeface="Helvetica"/>
              <a:cs typeface="Helvetica"/>
            </a:endParaRPr>
          </a:p>
          <a:p>
            <a:pPr marL="285750" indent="-285750" algn="just">
              <a:lnSpc>
                <a:spcPct val="120000"/>
              </a:lnSpc>
              <a:buFont typeface="Arial"/>
              <a:buChar char="•"/>
            </a:pPr>
            <a:r>
              <a:rPr lang="en-US" sz="2000" dirty="0">
                <a:solidFill>
                  <a:srgbClr val="4F81BD"/>
                </a:solidFill>
                <a:latin typeface="Helvetica"/>
                <a:cs typeface="Helvetica"/>
              </a:rPr>
              <a:t>New candidate target for </a:t>
            </a:r>
            <a:r>
              <a:rPr lang="en-US" sz="2000" dirty="0" err="1">
                <a:solidFill>
                  <a:srgbClr val="4F81BD"/>
                </a:solidFill>
                <a:latin typeface="Helvetica"/>
                <a:cs typeface="Helvetica"/>
              </a:rPr>
              <a:t>tumours</a:t>
            </a:r>
            <a:r>
              <a:rPr lang="en-US" sz="2000" dirty="0">
                <a:solidFill>
                  <a:srgbClr val="4F81BD"/>
                </a:solidFill>
                <a:latin typeface="Helvetica"/>
                <a:cs typeface="Helvetica"/>
              </a:rPr>
              <a:t> </a:t>
            </a:r>
            <a:br>
              <a:rPr lang="en-US" sz="2000" dirty="0">
                <a:solidFill>
                  <a:srgbClr val="4F81BD"/>
                </a:solidFill>
                <a:latin typeface="Helvetica"/>
                <a:cs typeface="Helvetica"/>
              </a:rPr>
            </a:br>
            <a:r>
              <a:rPr lang="en-US" sz="2000" dirty="0">
                <a:solidFill>
                  <a:srgbClr val="4F81BD"/>
                </a:solidFill>
                <a:latin typeface="Helvetica"/>
                <a:cs typeface="Helvetica"/>
              </a:rPr>
              <a:t>with MSI (WRN antagonists)</a:t>
            </a:r>
          </a:p>
          <a:p>
            <a:pPr marL="285750" indent="-285750" algn="just">
              <a:lnSpc>
                <a:spcPct val="120000"/>
              </a:lnSpc>
              <a:buFont typeface="Arial"/>
              <a:buChar char="•"/>
            </a:pPr>
            <a:endParaRPr lang="en-US" sz="2000" dirty="0">
              <a:solidFill>
                <a:srgbClr val="4F81BD"/>
              </a:solidFill>
              <a:latin typeface="Helvetica"/>
              <a:cs typeface="Helvetica"/>
            </a:endParaRPr>
          </a:p>
          <a:p>
            <a:pPr marL="285750" indent="-285750" algn="just">
              <a:lnSpc>
                <a:spcPct val="120000"/>
              </a:lnSpc>
              <a:buFont typeface="Arial"/>
              <a:buChar char="•"/>
            </a:pPr>
            <a:endParaRPr lang="en-US" sz="2000" dirty="0">
              <a:solidFill>
                <a:srgbClr val="4F81BD"/>
              </a:solidFill>
              <a:latin typeface="Helvetica"/>
              <a:cs typeface="Helvetica"/>
            </a:endParaRPr>
          </a:p>
        </p:txBody>
      </p:sp>
      <p:grpSp>
        <p:nvGrpSpPr>
          <p:cNvPr id="12" name="Group 11">
            <a:extLst>
              <a:ext uri="{FF2B5EF4-FFF2-40B4-BE49-F238E27FC236}">
                <a16:creationId xmlns:a16="http://schemas.microsoft.com/office/drawing/2014/main" id="{6C746632-DA08-6D46-81ED-D88B5129F067}"/>
              </a:ext>
            </a:extLst>
          </p:cNvPr>
          <p:cNvGrpSpPr/>
          <p:nvPr/>
        </p:nvGrpSpPr>
        <p:grpSpPr>
          <a:xfrm>
            <a:off x="4699048" y="2332916"/>
            <a:ext cx="4385284" cy="4523602"/>
            <a:chOff x="4590188" y="2213170"/>
            <a:chExt cx="4385284" cy="4523602"/>
          </a:xfrm>
        </p:grpSpPr>
        <p:sp>
          <p:nvSpPr>
            <p:cNvPr id="9" name="TextBox 8">
              <a:extLst>
                <a:ext uri="{FF2B5EF4-FFF2-40B4-BE49-F238E27FC236}">
                  <a16:creationId xmlns:a16="http://schemas.microsoft.com/office/drawing/2014/main" id="{2E4B6F42-8A6B-3C49-9F06-8E74DD05BA95}"/>
                </a:ext>
              </a:extLst>
            </p:cNvPr>
            <p:cNvSpPr txBox="1"/>
            <p:nvPr/>
          </p:nvSpPr>
          <p:spPr>
            <a:xfrm flipH="1">
              <a:off x="5604179" y="2893566"/>
              <a:ext cx="2192300" cy="307777"/>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AE9F5D4C-7914-DA41-984B-F5AD68255505}"/>
                </a:ext>
              </a:extLst>
            </p:cNvPr>
            <p:cNvPicPr>
              <a:picLocks noChangeAspect="1"/>
            </p:cNvPicPr>
            <p:nvPr/>
          </p:nvPicPr>
          <p:blipFill rotWithShape="1">
            <a:blip r:embed="rId3"/>
            <a:srcRect t="13742" r="4858" b="1731"/>
            <a:stretch/>
          </p:blipFill>
          <p:spPr>
            <a:xfrm>
              <a:off x="4617697" y="2332971"/>
              <a:ext cx="4267354" cy="4284000"/>
            </a:xfrm>
            <a:prstGeom prst="rect">
              <a:avLst/>
            </a:prstGeom>
          </p:spPr>
        </p:pic>
        <p:sp>
          <p:nvSpPr>
            <p:cNvPr id="13" name="TextBox 12">
              <a:extLst>
                <a:ext uri="{FF2B5EF4-FFF2-40B4-BE49-F238E27FC236}">
                  <a16:creationId xmlns:a16="http://schemas.microsoft.com/office/drawing/2014/main" id="{42242F15-C388-0C48-A43E-F4A9A71D37DE}"/>
                </a:ext>
              </a:extLst>
            </p:cNvPr>
            <p:cNvSpPr txBox="1"/>
            <p:nvPr/>
          </p:nvSpPr>
          <p:spPr>
            <a:xfrm>
              <a:off x="8790741" y="2213170"/>
              <a:ext cx="184731" cy="307777"/>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EA180299-6B35-0D4B-886D-223C638786F3}"/>
                </a:ext>
              </a:extLst>
            </p:cNvPr>
            <p:cNvSpPr txBox="1"/>
            <p:nvPr/>
          </p:nvSpPr>
          <p:spPr>
            <a:xfrm>
              <a:off x="4662900" y="6428995"/>
              <a:ext cx="184731" cy="307777"/>
            </a:xfrm>
            <a:prstGeom prst="rect">
              <a:avLst/>
            </a:prstGeom>
            <a:solidFill>
              <a:schemeClr val="bg1"/>
            </a:solidFill>
          </p:spPr>
          <p:txBody>
            <a:bodyPr wrap="none" rtlCol="0">
              <a:spAutoFit/>
            </a:bodyPr>
            <a:lstStyle/>
            <a:p>
              <a:endParaRPr lang="en-US" dirty="0"/>
            </a:p>
          </p:txBody>
        </p:sp>
        <p:sp>
          <p:nvSpPr>
            <p:cNvPr id="15" name="TextBox 14">
              <a:extLst>
                <a:ext uri="{FF2B5EF4-FFF2-40B4-BE49-F238E27FC236}">
                  <a16:creationId xmlns:a16="http://schemas.microsoft.com/office/drawing/2014/main" id="{DD9D95A6-3775-0F41-8D56-ABB717EE1C62}"/>
                </a:ext>
              </a:extLst>
            </p:cNvPr>
            <p:cNvSpPr txBox="1"/>
            <p:nvPr/>
          </p:nvSpPr>
          <p:spPr>
            <a:xfrm>
              <a:off x="7874186" y="6414233"/>
              <a:ext cx="1101286" cy="307777"/>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ADADDDA8-24C8-B24B-B47C-E1D8ACCCCF3E}"/>
                </a:ext>
              </a:extLst>
            </p:cNvPr>
            <p:cNvSpPr txBox="1"/>
            <p:nvPr/>
          </p:nvSpPr>
          <p:spPr>
            <a:xfrm>
              <a:off x="4590188" y="2213170"/>
              <a:ext cx="184731" cy="307777"/>
            </a:xfrm>
            <a:prstGeom prst="rect">
              <a:avLst/>
            </a:prstGeom>
            <a:solidFill>
              <a:schemeClr val="bg1"/>
            </a:solid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6C1FFFB6-0829-7241-8330-5F12C78F4959}"/>
              </a:ext>
            </a:extLst>
          </p:cNvPr>
          <p:cNvPicPr>
            <a:picLocks noChangeAspect="1"/>
          </p:cNvPicPr>
          <p:nvPr/>
        </p:nvPicPr>
        <p:blipFill rotWithShape="1">
          <a:blip r:embed="rId4"/>
          <a:srcRect l="3063" t="3058" r="46389" b="61026"/>
          <a:stretch/>
        </p:blipFill>
        <p:spPr>
          <a:xfrm>
            <a:off x="228255" y="943779"/>
            <a:ext cx="4563908" cy="2757361"/>
          </a:xfrm>
          <a:prstGeom prst="rect">
            <a:avLst/>
          </a:prstGeom>
        </p:spPr>
      </p:pic>
      <p:sp>
        <p:nvSpPr>
          <p:cNvPr id="2" name="TextBox 1">
            <a:extLst>
              <a:ext uri="{FF2B5EF4-FFF2-40B4-BE49-F238E27FC236}">
                <a16:creationId xmlns:a16="http://schemas.microsoft.com/office/drawing/2014/main" id="{E0BC8D26-D3F6-0B49-811B-63E36055F907}"/>
              </a:ext>
            </a:extLst>
          </p:cNvPr>
          <p:cNvSpPr txBox="1"/>
          <p:nvPr/>
        </p:nvSpPr>
        <p:spPr>
          <a:xfrm>
            <a:off x="250025" y="832909"/>
            <a:ext cx="184731" cy="307777"/>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166282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1" y="297473"/>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preprints: more new data</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2000" dirty="0">
              <a:ea typeface="Calibri"/>
              <a:sym typeface="Calibri"/>
            </a:endParaRPr>
          </a:p>
        </p:txBody>
      </p:sp>
      <p:pic>
        <p:nvPicPr>
          <p:cNvPr id="18" name="Picture 17">
            <a:extLst>
              <a:ext uri="{FF2B5EF4-FFF2-40B4-BE49-F238E27FC236}">
                <a16:creationId xmlns:a16="http://schemas.microsoft.com/office/drawing/2014/main" id="{DAAA5D9B-6E5F-8C4A-8C22-D2F45A218210}"/>
              </a:ext>
            </a:extLst>
          </p:cNvPr>
          <p:cNvPicPr>
            <a:picLocks noChangeAspect="1"/>
          </p:cNvPicPr>
          <p:nvPr/>
        </p:nvPicPr>
        <p:blipFill rotWithShape="1">
          <a:blip r:embed="rId3"/>
          <a:srcRect l="1961" r="4616" b="17419"/>
          <a:stretch/>
        </p:blipFill>
        <p:spPr>
          <a:xfrm>
            <a:off x="206828" y="1354072"/>
            <a:ext cx="6596743" cy="2003166"/>
          </a:xfrm>
          <a:prstGeom prst="rect">
            <a:avLst/>
          </a:prstGeom>
        </p:spPr>
      </p:pic>
      <p:pic>
        <p:nvPicPr>
          <p:cNvPr id="20" name="Picture 19">
            <a:extLst>
              <a:ext uri="{FF2B5EF4-FFF2-40B4-BE49-F238E27FC236}">
                <a16:creationId xmlns:a16="http://schemas.microsoft.com/office/drawing/2014/main" id="{7343CF38-D419-6542-9F19-C0E92BFCD9C0}"/>
              </a:ext>
            </a:extLst>
          </p:cNvPr>
          <p:cNvPicPr>
            <a:picLocks noChangeAspect="1"/>
          </p:cNvPicPr>
          <p:nvPr/>
        </p:nvPicPr>
        <p:blipFill rotWithShape="1">
          <a:blip r:embed="rId4"/>
          <a:srcRect t="13962"/>
          <a:stretch/>
        </p:blipFill>
        <p:spPr>
          <a:xfrm>
            <a:off x="1777415" y="3712030"/>
            <a:ext cx="7035800" cy="2895600"/>
          </a:xfrm>
          <a:prstGeom prst="rect">
            <a:avLst/>
          </a:prstGeom>
        </p:spPr>
      </p:pic>
    </p:spTree>
    <p:extLst>
      <p:ext uri="{BB962C8B-B14F-4D97-AF65-F5344CB8AC3E}">
        <p14:creationId xmlns:p14="http://schemas.microsoft.com/office/powerpoint/2010/main" val="340504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3"/>
          <p:cNvSpPr txBox="1"/>
          <p:nvPr/>
        </p:nvSpPr>
        <p:spPr>
          <a:xfrm>
            <a:off x="0" y="242496"/>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Data integration: Open Targets</a:t>
            </a:r>
            <a:endParaRPr sz="4000" b="0" i="0">
              <a:solidFill>
                <a:srgbClr val="0091EB"/>
              </a:solidFill>
              <a:latin typeface="Helvetica Neue"/>
              <a:ea typeface="Helvetica Neue"/>
              <a:cs typeface="Helvetica Neue"/>
              <a:sym typeface="Helvetica Neue"/>
            </a:endParaRPr>
          </a:p>
        </p:txBody>
      </p:sp>
      <p:graphicFrame>
        <p:nvGraphicFramePr>
          <p:cNvPr id="322" name="Google Shape;322;p53"/>
          <p:cNvGraphicFramePr/>
          <p:nvPr/>
        </p:nvGraphicFramePr>
        <p:xfrm>
          <a:off x="132569" y="1843140"/>
          <a:ext cx="8870325" cy="3109020"/>
        </p:xfrm>
        <a:graphic>
          <a:graphicData uri="http://schemas.openxmlformats.org/drawingml/2006/table">
            <a:tbl>
              <a:tblPr firstRow="1" bandRow="1">
                <a:noFill/>
                <a:tableStyleId>{F42D8F76-D638-4042-BB12-247997B54703}</a:tableStyleId>
              </a:tblPr>
              <a:tblGrid>
                <a:gridCol w="4412550">
                  <a:extLst>
                    <a:ext uri="{9D8B030D-6E8A-4147-A177-3AD203B41FA5}">
                      <a16:colId xmlns:a16="http://schemas.microsoft.com/office/drawing/2014/main" val="20000"/>
                    </a:ext>
                  </a:extLst>
                </a:gridCol>
                <a:gridCol w="44577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Platform</a:t>
                      </a:r>
                      <a:endParaRPr sz="24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Genetics</a:t>
                      </a:r>
                      <a:endParaRPr sz="2400" u="none" strike="noStrike" cap="none">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Dec 2015</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Oct 2018</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www.targetvalidation.org</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genetics.opentargets.org</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Targets, diseases and drugs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Variant, targets and diseases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Score that synthesises all evidence for T-D</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Score that connects </a:t>
                      </a:r>
                      <a:br>
                        <a:rPr lang="en-US" sz="2400" u="none" strike="noStrike" cap="none">
                          <a:solidFill>
                            <a:srgbClr val="4F81BD"/>
                          </a:solidFill>
                          <a:latin typeface="Helvetica Neue"/>
                          <a:ea typeface="Helvetica Neue"/>
                          <a:cs typeface="Helvetica Neue"/>
                          <a:sym typeface="Helvetica Neue"/>
                        </a:rPr>
                      </a:br>
                      <a:r>
                        <a:rPr lang="en-US" sz="2400" u="none" strike="noStrike" cap="none">
                          <a:solidFill>
                            <a:srgbClr val="4F81BD"/>
                          </a:solidFill>
                          <a:latin typeface="Helvetica Neue"/>
                          <a:ea typeface="Helvetica Neue"/>
                          <a:cs typeface="Helvetica Neue"/>
                          <a:sym typeface="Helvetica Neue"/>
                        </a:rPr>
                        <a:t>T-D via functional evidence</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Rare and common diseases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Common diseases, other traits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4"/>
          <p:cNvSpPr txBox="1"/>
          <p:nvPr/>
        </p:nvSpPr>
        <p:spPr>
          <a:xfrm>
            <a:off x="0" y="242496"/>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Data integration: Open Targets</a:t>
            </a:r>
            <a:endParaRPr sz="4000" b="0" i="0">
              <a:solidFill>
                <a:srgbClr val="0091EB"/>
              </a:solidFill>
              <a:latin typeface="Helvetica Neue"/>
              <a:ea typeface="Helvetica Neue"/>
              <a:cs typeface="Helvetica Neue"/>
              <a:sym typeface="Helvetica Neue"/>
            </a:endParaRPr>
          </a:p>
        </p:txBody>
      </p:sp>
      <p:graphicFrame>
        <p:nvGraphicFramePr>
          <p:cNvPr id="329" name="Google Shape;329;p54"/>
          <p:cNvGraphicFramePr/>
          <p:nvPr/>
        </p:nvGraphicFramePr>
        <p:xfrm>
          <a:off x="132569" y="1843140"/>
          <a:ext cx="8870325" cy="3109020"/>
        </p:xfrm>
        <a:graphic>
          <a:graphicData uri="http://schemas.openxmlformats.org/drawingml/2006/table">
            <a:tbl>
              <a:tblPr firstRow="1" bandRow="1">
                <a:noFill/>
                <a:tableStyleId>{F42D8F76-D638-4042-BB12-247997B54703}</a:tableStyleId>
              </a:tblPr>
              <a:tblGrid>
                <a:gridCol w="4412550">
                  <a:extLst>
                    <a:ext uri="{9D8B030D-6E8A-4147-A177-3AD203B41FA5}">
                      <a16:colId xmlns:a16="http://schemas.microsoft.com/office/drawing/2014/main" val="20000"/>
                    </a:ext>
                  </a:extLst>
                </a:gridCol>
                <a:gridCol w="44577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Platform</a:t>
                      </a:r>
                      <a:endParaRPr sz="24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Open Targets Genetics</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Dec 2015</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BFBFBF"/>
                        </a:buClr>
                        <a:buSzPts val="2400"/>
                        <a:buFont typeface="Helvetica Neue"/>
                        <a:buNone/>
                      </a:pPr>
                      <a:r>
                        <a:rPr lang="en-US" sz="2400" u="none" strike="noStrike" cap="none">
                          <a:solidFill>
                            <a:srgbClr val="BFBFBF"/>
                          </a:solidFill>
                          <a:latin typeface="Helvetica Neue"/>
                          <a:ea typeface="Helvetica Neue"/>
                          <a:cs typeface="Helvetica Neue"/>
                          <a:sym typeface="Helvetica Neue"/>
                        </a:rPr>
                        <a:t>Oct 2018</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www.targetvalidation.org</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BFBFBF"/>
                        </a:buClr>
                        <a:buSzPts val="2400"/>
                        <a:buFont typeface="Helvetica Neue"/>
                        <a:buNone/>
                      </a:pPr>
                      <a:r>
                        <a:rPr lang="en-US" sz="2400" u="none" strike="noStrike" cap="none">
                          <a:solidFill>
                            <a:srgbClr val="BFBFBF"/>
                          </a:solidFill>
                          <a:latin typeface="Helvetica Neue"/>
                          <a:ea typeface="Helvetica Neue"/>
                          <a:cs typeface="Helvetica Neue"/>
                          <a:sym typeface="Helvetica Neue"/>
                        </a:rPr>
                        <a:t>genetics.opentargets.org</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Targets, diseases and drugs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BFBFBF"/>
                        </a:buClr>
                        <a:buSzPts val="2400"/>
                        <a:buFont typeface="Helvetica Neue"/>
                        <a:buNone/>
                      </a:pPr>
                      <a:r>
                        <a:rPr lang="en-US" sz="2400" u="none" strike="noStrike" cap="none">
                          <a:solidFill>
                            <a:srgbClr val="BFBFBF"/>
                          </a:solidFill>
                          <a:latin typeface="Helvetica Neue"/>
                          <a:ea typeface="Helvetica Neue"/>
                          <a:cs typeface="Helvetica Neue"/>
                          <a:sym typeface="Helvetica Neue"/>
                        </a:rPr>
                        <a:t>Variant, targets and diseases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Score that synthesises all evidence for T-D</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BFBFBF"/>
                        </a:buClr>
                        <a:buSzPts val="2400"/>
                        <a:buFont typeface="Helvetica Neue"/>
                        <a:buNone/>
                      </a:pPr>
                      <a:r>
                        <a:rPr lang="en-US" sz="2400" u="none" strike="noStrike" cap="none">
                          <a:solidFill>
                            <a:srgbClr val="BFBFBF"/>
                          </a:solidFill>
                          <a:latin typeface="Helvetica Neue"/>
                          <a:ea typeface="Helvetica Neue"/>
                          <a:cs typeface="Helvetica Neue"/>
                          <a:sym typeface="Helvetica Neue"/>
                        </a:rPr>
                        <a:t>Score that connects </a:t>
                      </a:r>
                      <a:br>
                        <a:rPr lang="en-US" sz="2400" u="none" strike="noStrike" cap="none">
                          <a:solidFill>
                            <a:srgbClr val="BFBFBF"/>
                          </a:solidFill>
                          <a:latin typeface="Helvetica Neue"/>
                          <a:ea typeface="Helvetica Neue"/>
                          <a:cs typeface="Helvetica Neue"/>
                          <a:sym typeface="Helvetica Neue"/>
                        </a:rPr>
                      </a:br>
                      <a:r>
                        <a:rPr lang="en-US" sz="2400" u="none" strike="noStrike" cap="none">
                          <a:solidFill>
                            <a:srgbClr val="BFBFBF"/>
                          </a:solidFill>
                          <a:latin typeface="Helvetica Neue"/>
                          <a:ea typeface="Helvetica Neue"/>
                          <a:cs typeface="Helvetica Neue"/>
                          <a:sym typeface="Helvetica Neue"/>
                        </a:rPr>
                        <a:t>T-D via functional evidence</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2400" u="none" strike="noStrike" cap="none">
                          <a:solidFill>
                            <a:srgbClr val="4F81BD"/>
                          </a:solidFill>
                          <a:latin typeface="Helvetica Neue"/>
                          <a:ea typeface="Helvetica Neue"/>
                          <a:cs typeface="Helvetica Neue"/>
                          <a:sym typeface="Helvetica Neue"/>
                        </a:rPr>
                        <a:t>Rare and common diseases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BFBFBF"/>
                        </a:buClr>
                        <a:buSzPts val="2400"/>
                        <a:buFont typeface="Helvetica Neue"/>
                        <a:buNone/>
                      </a:pPr>
                      <a:r>
                        <a:rPr lang="en-US" sz="2400" u="none" strike="noStrike" cap="none">
                          <a:solidFill>
                            <a:srgbClr val="BFBFBF"/>
                          </a:solidFill>
                          <a:latin typeface="Helvetica Neue"/>
                          <a:ea typeface="Helvetica Neue"/>
                          <a:cs typeface="Helvetica Neue"/>
                          <a:sym typeface="Helvetica Neue"/>
                        </a:rPr>
                        <a:t>Common diseases, other traits</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6" descr="Screen Shot 2017-06-09 at 11.12.15.png"/>
          <p:cNvPicPr preferRelativeResize="0"/>
          <p:nvPr/>
        </p:nvPicPr>
        <p:blipFill rotWithShape="1">
          <a:blip r:embed="rId3">
            <a:alphaModFix/>
          </a:blip>
          <a:srcRect l="72518" t="8089" r="2837" b="11999"/>
          <a:stretch/>
        </p:blipFill>
        <p:spPr>
          <a:xfrm>
            <a:off x="28683531" y="37607828"/>
            <a:ext cx="1374636" cy="1367998"/>
          </a:xfrm>
          <a:prstGeom prst="rect">
            <a:avLst/>
          </a:prstGeom>
          <a:noFill/>
          <a:ln>
            <a:noFill/>
          </a:ln>
        </p:spPr>
      </p:pic>
      <p:pic>
        <p:nvPicPr>
          <p:cNvPr id="349" name="Google Shape;349;p56" descr="Screen Shot 2017-06-09 at 11.12.15.png"/>
          <p:cNvPicPr preferRelativeResize="0"/>
          <p:nvPr/>
        </p:nvPicPr>
        <p:blipFill rotWithShape="1">
          <a:blip r:embed="rId3">
            <a:alphaModFix/>
          </a:blip>
          <a:srcRect l="37564" t="8089" r="37761" b="11999"/>
          <a:stretch/>
        </p:blipFill>
        <p:spPr>
          <a:xfrm>
            <a:off x="27027309" y="37607828"/>
            <a:ext cx="1376280" cy="1367998"/>
          </a:xfrm>
          <a:prstGeom prst="rect">
            <a:avLst/>
          </a:prstGeom>
          <a:noFill/>
          <a:ln>
            <a:noFill/>
          </a:ln>
        </p:spPr>
      </p:pic>
      <p:pic>
        <p:nvPicPr>
          <p:cNvPr id="350" name="Google Shape;350;p56" descr="Screen Shot 2017-06-09 at 11.12.15.png"/>
          <p:cNvPicPr preferRelativeResize="0"/>
          <p:nvPr/>
        </p:nvPicPr>
        <p:blipFill rotWithShape="1">
          <a:blip r:embed="rId3">
            <a:alphaModFix/>
          </a:blip>
          <a:srcRect l="2738" t="8089" r="72437" b="11999"/>
          <a:stretch/>
        </p:blipFill>
        <p:spPr>
          <a:xfrm>
            <a:off x="25362744" y="37607828"/>
            <a:ext cx="1384623" cy="1367998"/>
          </a:xfrm>
          <a:prstGeom prst="rect">
            <a:avLst/>
          </a:prstGeom>
          <a:noFill/>
          <a:ln>
            <a:noFill/>
          </a:ln>
        </p:spPr>
      </p:pic>
      <p:pic>
        <p:nvPicPr>
          <p:cNvPr id="351" name="Google Shape;351;p56" descr="Screen Shot 2017-06-09 at 11.12.15.png"/>
          <p:cNvPicPr preferRelativeResize="0"/>
          <p:nvPr/>
        </p:nvPicPr>
        <p:blipFill rotWithShape="1">
          <a:blip r:embed="rId3">
            <a:alphaModFix/>
          </a:blip>
          <a:srcRect l="72518" t="8089" r="2837" b="11999"/>
          <a:stretch/>
        </p:blipFill>
        <p:spPr>
          <a:xfrm>
            <a:off x="28835931" y="37760228"/>
            <a:ext cx="1374636" cy="1367998"/>
          </a:xfrm>
          <a:prstGeom prst="rect">
            <a:avLst/>
          </a:prstGeom>
          <a:noFill/>
          <a:ln>
            <a:noFill/>
          </a:ln>
        </p:spPr>
      </p:pic>
      <p:pic>
        <p:nvPicPr>
          <p:cNvPr id="352" name="Google Shape;352;p56" descr="Screen Shot 2017-06-09 at 11.12.15.png"/>
          <p:cNvPicPr preferRelativeResize="0"/>
          <p:nvPr/>
        </p:nvPicPr>
        <p:blipFill rotWithShape="1">
          <a:blip r:embed="rId3">
            <a:alphaModFix/>
          </a:blip>
          <a:srcRect l="37564" t="8089" r="37761" b="11999"/>
          <a:stretch/>
        </p:blipFill>
        <p:spPr>
          <a:xfrm>
            <a:off x="27179709" y="37760228"/>
            <a:ext cx="1376280" cy="1367998"/>
          </a:xfrm>
          <a:prstGeom prst="rect">
            <a:avLst/>
          </a:prstGeom>
          <a:noFill/>
          <a:ln>
            <a:noFill/>
          </a:ln>
        </p:spPr>
      </p:pic>
      <p:pic>
        <p:nvPicPr>
          <p:cNvPr id="353" name="Google Shape;353;p56" descr="Screen Shot 2017-06-09 at 11.12.15.png"/>
          <p:cNvPicPr preferRelativeResize="0"/>
          <p:nvPr/>
        </p:nvPicPr>
        <p:blipFill rotWithShape="1">
          <a:blip r:embed="rId3">
            <a:alphaModFix/>
          </a:blip>
          <a:srcRect l="2738" t="8089" r="72437" b="11999"/>
          <a:stretch/>
        </p:blipFill>
        <p:spPr>
          <a:xfrm>
            <a:off x="25515144" y="37760228"/>
            <a:ext cx="1384623" cy="1367998"/>
          </a:xfrm>
          <a:prstGeom prst="rect">
            <a:avLst/>
          </a:prstGeom>
          <a:noFill/>
          <a:ln>
            <a:noFill/>
          </a:ln>
        </p:spPr>
      </p:pic>
      <p:pic>
        <p:nvPicPr>
          <p:cNvPr id="354" name="Google Shape;354;p56" descr="Screen Shot 2017-06-09 at 11.12.15.png"/>
          <p:cNvPicPr preferRelativeResize="0"/>
          <p:nvPr/>
        </p:nvPicPr>
        <p:blipFill rotWithShape="1">
          <a:blip r:embed="rId3">
            <a:alphaModFix/>
          </a:blip>
          <a:srcRect l="2738" t="8089" r="72437" b="11999"/>
          <a:stretch/>
        </p:blipFill>
        <p:spPr>
          <a:xfrm>
            <a:off x="25667544" y="37912628"/>
            <a:ext cx="1384623" cy="1367998"/>
          </a:xfrm>
          <a:prstGeom prst="rect">
            <a:avLst/>
          </a:prstGeom>
          <a:noFill/>
          <a:ln>
            <a:noFill/>
          </a:ln>
        </p:spPr>
      </p:pic>
      <p:pic>
        <p:nvPicPr>
          <p:cNvPr id="355" name="Google Shape;355;p56" descr="data_model.png"/>
          <p:cNvPicPr preferRelativeResize="0"/>
          <p:nvPr/>
        </p:nvPicPr>
        <p:blipFill rotWithShape="1">
          <a:blip r:embed="rId4">
            <a:alphaModFix/>
          </a:blip>
          <a:srcRect t="3258" b="5799"/>
          <a:stretch/>
        </p:blipFill>
        <p:spPr>
          <a:xfrm>
            <a:off x="2098543" y="3314549"/>
            <a:ext cx="4946912" cy="2766129"/>
          </a:xfrm>
          <a:prstGeom prst="rect">
            <a:avLst/>
          </a:prstGeom>
          <a:noFill/>
          <a:ln>
            <a:noFill/>
          </a:ln>
        </p:spPr>
      </p:pic>
      <p:sp>
        <p:nvSpPr>
          <p:cNvPr id="356" name="Google Shape;356;p56"/>
          <p:cNvSpPr txBox="1"/>
          <p:nvPr/>
        </p:nvSpPr>
        <p:spPr>
          <a:xfrm>
            <a:off x="1650331"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Target</a:t>
            </a:r>
            <a:endParaRPr sz="2200">
              <a:solidFill>
                <a:srgbClr val="4F81BD"/>
              </a:solidFill>
              <a:latin typeface="Helvetica Neue"/>
              <a:ea typeface="Helvetica Neue"/>
              <a:cs typeface="Helvetica Neue"/>
              <a:sym typeface="Helvetica Neue"/>
            </a:endParaRPr>
          </a:p>
        </p:txBody>
      </p:sp>
      <p:sp>
        <p:nvSpPr>
          <p:cNvPr id="357" name="Google Shape;357;p56"/>
          <p:cNvSpPr txBox="1"/>
          <p:nvPr/>
        </p:nvSpPr>
        <p:spPr>
          <a:xfrm>
            <a:off x="5700818" y="6092058"/>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Disease</a:t>
            </a:r>
            <a:endParaRPr sz="2200">
              <a:solidFill>
                <a:srgbClr val="4F81BD"/>
              </a:solidFill>
              <a:latin typeface="Helvetica Neue"/>
              <a:ea typeface="Helvetica Neue"/>
              <a:cs typeface="Helvetica Neue"/>
              <a:sym typeface="Helvetica Neue"/>
            </a:endParaRPr>
          </a:p>
        </p:txBody>
      </p:sp>
      <p:sp>
        <p:nvSpPr>
          <p:cNvPr id="358" name="Google Shape;358;p56"/>
          <p:cNvSpPr txBox="1"/>
          <p:nvPr/>
        </p:nvSpPr>
        <p:spPr>
          <a:xfrm>
            <a:off x="3668183" y="2513696"/>
            <a:ext cx="1748275" cy="65915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600">
                <a:solidFill>
                  <a:srgbClr val="4F81BD"/>
                </a:solidFill>
                <a:latin typeface="Helvetica Neue"/>
                <a:ea typeface="Helvetica Neue"/>
                <a:cs typeface="Helvetica Neue"/>
                <a:sym typeface="Helvetica Neue"/>
              </a:rPr>
              <a:t>Evidence</a:t>
            </a:r>
            <a:endParaRPr sz="2200">
              <a:solidFill>
                <a:srgbClr val="4F81BD"/>
              </a:solidFill>
              <a:latin typeface="Helvetica Neue"/>
              <a:ea typeface="Helvetica Neue"/>
              <a:cs typeface="Helvetica Neue"/>
              <a:sym typeface="Helvetica Neue"/>
            </a:endParaRPr>
          </a:p>
        </p:txBody>
      </p:sp>
      <p:sp>
        <p:nvSpPr>
          <p:cNvPr id="359" name="Google Shape;359;p56"/>
          <p:cNvSpPr txBox="1"/>
          <p:nvPr/>
        </p:nvSpPr>
        <p:spPr>
          <a:xfrm rot="-5400000">
            <a:off x="-4118014" y="3251309"/>
            <a:ext cx="912905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u="sng">
                <a:solidFill>
                  <a:schemeClr val="hlink"/>
                </a:solidFill>
                <a:latin typeface="Helvetica Neue"/>
                <a:ea typeface="Helvetica Neue"/>
                <a:cs typeface="Helvetica Neue"/>
                <a:sym typeface="Helvetica Neue"/>
                <a:hlinkClick r:id="rId5"/>
              </a:rPr>
              <a:t>https://www.targetvalidation.org</a:t>
            </a:r>
            <a:endParaRPr sz="2400">
              <a:solidFill>
                <a:srgbClr val="0000FF"/>
              </a:solidFill>
              <a:latin typeface="Helvetica Neue"/>
              <a:ea typeface="Helvetica Neue"/>
              <a:cs typeface="Helvetica Neue"/>
              <a:sym typeface="Helvetica Neue"/>
            </a:endParaRPr>
          </a:p>
          <a:p>
            <a:pPr marL="0" marR="0" lvl="0" indent="0" algn="ctr" rtl="0">
              <a:spcBef>
                <a:spcPts val="0"/>
              </a:spcBef>
              <a:spcAft>
                <a:spcPts val="0"/>
              </a:spcAft>
              <a:buNone/>
            </a:pPr>
            <a:endParaRPr sz="2400">
              <a:solidFill>
                <a:srgbClr val="0000FF"/>
              </a:solidFill>
              <a:latin typeface="Helvetica Neue"/>
              <a:ea typeface="Helvetica Neue"/>
              <a:cs typeface="Helvetica Neue"/>
              <a:sym typeface="Helvetica Neue"/>
            </a:endParaRPr>
          </a:p>
        </p:txBody>
      </p:sp>
      <p:sp>
        <p:nvSpPr>
          <p:cNvPr id="360" name="Google Shape;360;p56"/>
          <p:cNvSpPr/>
          <p:nvPr/>
        </p:nvSpPr>
        <p:spPr>
          <a:xfrm>
            <a:off x="5957378" y="5450001"/>
            <a:ext cx="141118" cy="22059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1" name="Google Shape;361;p56" descr="Screen Shot 2018-09-24 at 13.41.57.png"/>
          <p:cNvPicPr preferRelativeResize="0"/>
          <p:nvPr/>
        </p:nvPicPr>
        <p:blipFill rotWithShape="1">
          <a:blip r:embed="rId6">
            <a:alphaModFix/>
          </a:blip>
          <a:srcRect b="23975"/>
          <a:stretch/>
        </p:blipFill>
        <p:spPr>
          <a:xfrm>
            <a:off x="1570281" y="308047"/>
            <a:ext cx="5953516" cy="2012440"/>
          </a:xfrm>
          <a:prstGeom prst="rect">
            <a:avLst/>
          </a:prstGeom>
          <a:noFill/>
          <a:ln w="9525" cap="flat" cmpd="sng">
            <a:solidFill>
              <a:srgbClr val="BFBFBF"/>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12526" y="2547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What is a target?</a:t>
            </a:r>
          </a:p>
        </p:txBody>
      </p:sp>
      <p:sp>
        <p:nvSpPr>
          <p:cNvPr id="2" name="Rectangle 1"/>
          <p:cNvSpPr/>
          <p:nvPr/>
        </p:nvSpPr>
        <p:spPr>
          <a:xfrm>
            <a:off x="137566" y="5435148"/>
            <a:ext cx="8677822" cy="1503104"/>
          </a:xfrm>
          <a:prstGeom prst="rect">
            <a:avLst/>
          </a:prstGeom>
        </p:spPr>
        <p:txBody>
          <a:bodyPr wrap="square">
            <a:spAutoFit/>
          </a:bodyPr>
          <a:lstStyle/>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https://www.targetvalidation.org/target/ENSG00000255248</a:t>
            </a:r>
          </a:p>
          <a:p>
            <a:pPr>
              <a:lnSpc>
                <a:spcPct val="200000"/>
              </a:lnSpc>
            </a:pPr>
            <a:r>
              <a:rPr lang="en-US" sz="1600" dirty="0">
                <a:solidFill>
                  <a:schemeClr val="bg1">
                    <a:lumMod val="65000"/>
                  </a:schemeClr>
                </a:solidFill>
                <a:latin typeface="Helvetica"/>
                <a:cs typeface="Helvetica"/>
                <a:hlinkClick r:id="" action="ppaction://noaction"/>
              </a:rPr>
              <a:t>https://www.targetvalidation.org/target/ENSG00000175482?view=sec:genome_browser</a:t>
            </a:r>
            <a:endParaRPr lang="en-US" sz="1600" dirty="0">
              <a:solidFill>
                <a:schemeClr val="bg1">
                  <a:lumMod val="65000"/>
                </a:schemeClr>
              </a:solidFill>
              <a:latin typeface="Helvetica"/>
              <a:cs typeface="Helvetica"/>
            </a:endParaRPr>
          </a:p>
          <a:p>
            <a:pPr>
              <a:lnSpc>
                <a:spcPct val="200000"/>
              </a:lnSpc>
            </a:pPr>
            <a:endParaRPr lang="en-US" sz="1600" dirty="0">
              <a:solidFill>
                <a:schemeClr val="bg1">
                  <a:lumMod val="65000"/>
                </a:schemeClr>
              </a:solidFill>
              <a:latin typeface="Helvetica"/>
              <a:cs typeface="Helvetica"/>
            </a:endParaRPr>
          </a:p>
        </p:txBody>
      </p:sp>
      <p:grpSp>
        <p:nvGrpSpPr>
          <p:cNvPr id="3" name="Group 2">
            <a:extLst>
              <a:ext uri="{FF2B5EF4-FFF2-40B4-BE49-F238E27FC236}">
                <a16:creationId xmlns:a16="http://schemas.microsoft.com/office/drawing/2014/main" id="{98C39BCC-B14E-2642-911A-99CBF97BAB78}"/>
              </a:ext>
            </a:extLst>
          </p:cNvPr>
          <p:cNvGrpSpPr>
            <a:grpSpLocks noChangeAspect="1"/>
          </p:cNvGrpSpPr>
          <p:nvPr/>
        </p:nvGrpSpPr>
        <p:grpSpPr>
          <a:xfrm>
            <a:off x="453450" y="1429576"/>
            <a:ext cx="2193707" cy="1317600"/>
            <a:chOff x="5064411" y="4419114"/>
            <a:chExt cx="3991828" cy="2396420"/>
          </a:xfrm>
        </p:grpSpPr>
        <p:pic>
          <p:nvPicPr>
            <p:cNvPr id="5" name="Picture 4" descr="data_model.png"/>
            <p:cNvPicPr>
              <a:picLocks noChangeAspect="1"/>
            </p:cNvPicPr>
            <p:nvPr/>
          </p:nvPicPr>
          <p:blipFill rotWithShape="1">
            <a:blip r:embed="rId3">
              <a:alphaModFix/>
              <a:extLst>
                <a:ext uri="{28A0092B-C50C-407E-A947-70E740481C1C}">
                  <a14:useLocalDpi xmlns:a14="http://schemas.microsoft.com/office/drawing/2010/main" val="0"/>
                </a:ext>
              </a:extLst>
            </a:blip>
            <a:srcRect t="55294" r="79778"/>
            <a:stretch/>
          </p:blipFill>
          <p:spPr>
            <a:xfrm>
              <a:off x="5064411" y="5719795"/>
              <a:ext cx="794530" cy="1079998"/>
            </a:xfrm>
            <a:prstGeom prst="rect">
              <a:avLst/>
            </a:prstGeom>
          </p:spPr>
        </p:pic>
        <p:pic>
          <p:nvPicPr>
            <p:cNvPr id="6" name="Picture 5" descr="data_model.png"/>
            <p:cNvPicPr>
              <a:picLocks noChangeAspect="1"/>
            </p:cNvPicPr>
            <p:nvPr/>
          </p:nvPicPr>
          <p:blipFill rotWithShape="1">
            <a:blip r:embed="rId3">
              <a:alphaModFix amt="30000"/>
              <a:extLst>
                <a:ext uri="{28A0092B-C50C-407E-A947-70E740481C1C}">
                  <a14:useLocalDpi xmlns:a14="http://schemas.microsoft.com/office/drawing/2010/main" val="0"/>
                </a:ext>
              </a:extLst>
            </a:blip>
            <a:srcRect l="18719"/>
            <a:stretch/>
          </p:blipFill>
          <p:spPr>
            <a:xfrm>
              <a:off x="5888253" y="4419114"/>
              <a:ext cx="3167986" cy="2396420"/>
            </a:xfrm>
            <a:prstGeom prst="rect">
              <a:avLst/>
            </a:prstGeom>
          </p:spPr>
        </p:pic>
        <p:sp>
          <p:nvSpPr>
            <p:cNvPr id="8" name="Rectangle 7"/>
            <p:cNvSpPr/>
            <p:nvPr/>
          </p:nvSpPr>
          <p:spPr>
            <a:xfrm>
              <a:off x="8176317" y="6127409"/>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hape 236"/>
          <p:cNvSpPr/>
          <p:nvPr/>
        </p:nvSpPr>
        <p:spPr>
          <a:xfrm>
            <a:off x="890084" y="3299319"/>
            <a:ext cx="1198976" cy="1198976"/>
          </a:xfrm>
          <a:prstGeom prst="ellipse">
            <a:avLst/>
          </a:prstGeom>
          <a:solidFill>
            <a:srgbClr val="3E7F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237"/>
          <p:cNvSpPr/>
          <p:nvPr/>
        </p:nvSpPr>
        <p:spPr>
          <a:xfrm>
            <a:off x="1065670" y="3474905"/>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28K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targets</a:t>
            </a:r>
            <a:endParaRPr dirty="0"/>
          </a:p>
        </p:txBody>
      </p:sp>
      <p:pic>
        <p:nvPicPr>
          <p:cNvPr id="11" name="Picture 10">
            <a:extLst>
              <a:ext uri="{FF2B5EF4-FFF2-40B4-BE49-F238E27FC236}">
                <a16:creationId xmlns:a16="http://schemas.microsoft.com/office/drawing/2014/main" id="{E41ADE61-D689-814D-8A35-2B06341B783F}"/>
              </a:ext>
            </a:extLst>
          </p:cNvPr>
          <p:cNvPicPr>
            <a:picLocks noChangeAspect="1"/>
          </p:cNvPicPr>
          <p:nvPr/>
        </p:nvPicPr>
        <p:blipFill rotWithShape="1">
          <a:blip r:embed="rId4"/>
          <a:srcRect l="1505" r="51789" b="30735"/>
          <a:stretch/>
        </p:blipFill>
        <p:spPr>
          <a:xfrm>
            <a:off x="3458849" y="1397723"/>
            <a:ext cx="5356539" cy="3350374"/>
          </a:xfrm>
          <a:prstGeom prst="rect">
            <a:avLst/>
          </a:prstGeom>
          <a:ln>
            <a:solidFill>
              <a:schemeClr val="bg1">
                <a:lumMod val="75000"/>
              </a:schemeClr>
            </a:solidFill>
          </a:ln>
        </p:spPr>
      </p:pic>
      <p:sp>
        <p:nvSpPr>
          <p:cNvPr id="13" name="TextBox 12">
            <a:extLst>
              <a:ext uri="{FF2B5EF4-FFF2-40B4-BE49-F238E27FC236}">
                <a16:creationId xmlns:a16="http://schemas.microsoft.com/office/drawing/2014/main" id="{440A35F3-1AC5-BF43-90C0-3DF4BB66FCE5}"/>
              </a:ext>
            </a:extLst>
          </p:cNvPr>
          <p:cNvSpPr txBox="1"/>
          <p:nvPr/>
        </p:nvSpPr>
        <p:spPr>
          <a:xfrm>
            <a:off x="137566" y="4921558"/>
            <a:ext cx="6925540" cy="509627"/>
          </a:xfrm>
          <a:prstGeom prst="rect">
            <a:avLst/>
          </a:prstGeom>
          <a:noFill/>
        </p:spPr>
        <p:txBody>
          <a:bodyPr wrap="square" rtlCol="0">
            <a:spAutoFit/>
          </a:bodyPr>
          <a:lstStyle/>
          <a:p>
            <a:pPr algn="just">
              <a:lnSpc>
                <a:spcPct val="120000"/>
              </a:lnSpc>
            </a:pPr>
            <a:r>
              <a:rPr lang="en-US" sz="2400" dirty="0">
                <a:solidFill>
                  <a:srgbClr val="4F81BD"/>
                </a:solidFill>
                <a:latin typeface="Helvetica"/>
                <a:cs typeface="Helvetica"/>
              </a:rPr>
              <a:t>Examples</a:t>
            </a:r>
          </a:p>
        </p:txBody>
      </p:sp>
    </p:spTree>
    <p:extLst>
      <p:ext uri="{BB962C8B-B14F-4D97-AF65-F5344CB8AC3E}">
        <p14:creationId xmlns:p14="http://schemas.microsoft.com/office/powerpoint/2010/main" val="1441518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46671"/>
            <a:ext cx="9039412" cy="2246769"/>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Modified version of Experimental Factor Ontology (EFO)</a:t>
            </a:r>
          </a:p>
          <a:p>
            <a:pPr marL="285750" indent="-285750" algn="just">
              <a:lnSpc>
                <a:spcPct val="200000"/>
              </a:lnSpc>
              <a:buFont typeface="Arial"/>
              <a:buChar char="•"/>
            </a:pPr>
            <a:r>
              <a:rPr lang="en-US" sz="2400" dirty="0">
                <a:solidFill>
                  <a:srgbClr val="4F81BD"/>
                </a:solidFill>
                <a:latin typeface="Helvetica"/>
                <a:cs typeface="Helvetica"/>
              </a:rPr>
              <a:t>Controlled vocabulary (Coeliac versus Celiac)</a:t>
            </a:r>
          </a:p>
          <a:p>
            <a:pPr marL="285750" indent="-285750" algn="just">
              <a:lnSpc>
                <a:spcPct val="200000"/>
              </a:lnSpc>
              <a:buFont typeface="Arial"/>
              <a:buChar char="•"/>
            </a:pPr>
            <a:r>
              <a:rPr lang="en-US" sz="2400" dirty="0">
                <a:solidFill>
                  <a:srgbClr val="4F81BD"/>
                </a:solidFill>
                <a:latin typeface="Helvetica"/>
                <a:cs typeface="Helvetica"/>
              </a:rPr>
              <a:t>Hierarchy (relationships)</a:t>
            </a:r>
            <a:endParaRPr lang="is-IS" sz="2400" dirty="0">
              <a:solidFill>
                <a:srgbClr val="4F81BD"/>
              </a:solidFill>
              <a:latin typeface="Helvetica"/>
              <a:cs typeface="Helvetica"/>
            </a:endParaRPr>
          </a:p>
        </p:txBody>
      </p:sp>
      <p:sp>
        <p:nvSpPr>
          <p:cNvPr id="7" name="Title 8"/>
          <p:cNvSpPr txBox="1">
            <a:spLocks/>
          </p:cNvSpPr>
          <p:nvPr/>
        </p:nvSpPr>
        <p:spPr>
          <a:xfrm>
            <a:off x="0" y="140851"/>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How do we describe our diseases?</a:t>
            </a:r>
          </a:p>
        </p:txBody>
      </p:sp>
      <p:sp>
        <p:nvSpPr>
          <p:cNvPr id="9" name="Rectangle 8"/>
          <p:cNvSpPr/>
          <p:nvPr/>
        </p:nvSpPr>
        <p:spPr>
          <a:xfrm>
            <a:off x="433592" y="3437700"/>
            <a:ext cx="4682487" cy="1080296"/>
          </a:xfrm>
          <a:prstGeom prst="rect">
            <a:avLst/>
          </a:prstGeom>
        </p:spPr>
        <p:txBody>
          <a:bodyPr wrap="square">
            <a:spAutoFit/>
          </a:bodyPr>
          <a:lstStyle/>
          <a:p>
            <a:pPr marL="285750" indent="-285750">
              <a:lnSpc>
                <a:spcPct val="120000"/>
              </a:lnSpc>
              <a:buFont typeface="Arial"/>
              <a:buChar char="•"/>
            </a:pPr>
            <a:r>
              <a:rPr lang="en-US" dirty="0">
                <a:solidFill>
                  <a:srgbClr val="4F81BD"/>
                </a:solidFill>
                <a:latin typeface="Helvetica"/>
                <a:cs typeface="Helvetica"/>
              </a:rPr>
              <a:t>Promotes consistency</a:t>
            </a:r>
          </a:p>
          <a:p>
            <a:pPr marL="285750" indent="-285750">
              <a:lnSpc>
                <a:spcPct val="120000"/>
              </a:lnSpc>
              <a:buFont typeface="Arial"/>
              <a:buChar char="•"/>
            </a:pPr>
            <a:r>
              <a:rPr lang="en-US" dirty="0">
                <a:solidFill>
                  <a:srgbClr val="4F81BD"/>
                </a:solidFill>
                <a:latin typeface="Helvetica"/>
                <a:cs typeface="Helvetica"/>
              </a:rPr>
              <a:t>Increases the richness of annotation</a:t>
            </a:r>
          </a:p>
          <a:p>
            <a:pPr marL="285750" indent="-285750">
              <a:lnSpc>
                <a:spcPct val="120000"/>
              </a:lnSpc>
              <a:buFont typeface="Arial"/>
              <a:buChar char="•"/>
            </a:pPr>
            <a:r>
              <a:rPr lang="en-US" dirty="0">
                <a:solidFill>
                  <a:srgbClr val="4F81BD"/>
                </a:solidFill>
                <a:latin typeface="Helvetica"/>
                <a:cs typeface="Helvetica"/>
              </a:rPr>
              <a:t>Allow for easier and automatic integration</a:t>
            </a:r>
          </a:p>
        </p:txBody>
      </p:sp>
      <p:pic>
        <p:nvPicPr>
          <p:cNvPr id="11" name="Picture 10" descr="Screen Shot 2017-01-13 at 16.10.01.png"/>
          <p:cNvPicPr>
            <a:picLocks noChangeAspect="1"/>
          </p:cNvPicPr>
          <p:nvPr/>
        </p:nvPicPr>
        <p:blipFill rotWithShape="1">
          <a:blip r:embed="rId3">
            <a:extLst>
              <a:ext uri="{28A0092B-C50C-407E-A947-70E740481C1C}">
                <a14:useLocalDpi xmlns:a14="http://schemas.microsoft.com/office/drawing/2010/main" val="0"/>
              </a:ext>
            </a:extLst>
          </a:blip>
          <a:srcRect l="6739" t="2338"/>
          <a:stretch/>
        </p:blipFill>
        <p:spPr>
          <a:xfrm>
            <a:off x="5578723" y="3554876"/>
            <a:ext cx="3460689" cy="3240000"/>
          </a:xfrm>
          <a:prstGeom prst="rect">
            <a:avLst/>
          </a:prstGeom>
        </p:spPr>
      </p:pic>
      <p:cxnSp>
        <p:nvCxnSpPr>
          <p:cNvPr id="3" name="Straight Arrow Connector 2"/>
          <p:cNvCxnSpPr/>
          <p:nvPr/>
        </p:nvCxnSpPr>
        <p:spPr>
          <a:xfrm flipV="1">
            <a:off x="5747896" y="4126510"/>
            <a:ext cx="0" cy="2024228"/>
          </a:xfrm>
          <a:prstGeom prst="straightConnector1">
            <a:avLst/>
          </a:prstGeom>
          <a:ln w="101600" cmpd="sng">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3492FE1-E919-6B44-9224-77C9E97C26A9}"/>
              </a:ext>
            </a:extLst>
          </p:cNvPr>
          <p:cNvGrpSpPr>
            <a:grpSpLocks noChangeAspect="1"/>
          </p:cNvGrpSpPr>
          <p:nvPr/>
        </p:nvGrpSpPr>
        <p:grpSpPr>
          <a:xfrm>
            <a:off x="1436763" y="5496749"/>
            <a:ext cx="2120326" cy="1220400"/>
            <a:chOff x="312613" y="4556142"/>
            <a:chExt cx="3999254" cy="2301858"/>
          </a:xfrm>
        </p:grpSpPr>
        <p:pic>
          <p:nvPicPr>
            <p:cNvPr id="6" name="Picture 5" descr="data_model.png"/>
            <p:cNvPicPr>
              <a:picLocks noChangeAspect="1"/>
            </p:cNvPicPr>
            <p:nvPr/>
          </p:nvPicPr>
          <p:blipFill rotWithShape="1">
            <a:blip r:embed="rId4">
              <a:alphaModFix amt="30000"/>
              <a:extLst>
                <a:ext uri="{28A0092B-C50C-407E-A947-70E740481C1C}">
                  <a14:useLocalDpi xmlns:a14="http://schemas.microsoft.com/office/drawing/2010/main" val="0"/>
                </a:ext>
              </a:extLst>
            </a:blip>
            <a:srcRect l="-715" r="18959" b="4566"/>
            <a:stretch/>
          </p:blipFill>
          <p:spPr>
            <a:xfrm>
              <a:off x="312613" y="4556142"/>
              <a:ext cx="3205224" cy="2300400"/>
            </a:xfrm>
            <a:prstGeom prst="rect">
              <a:avLst/>
            </a:prstGeom>
          </p:spPr>
        </p:pic>
        <p:pic>
          <p:nvPicPr>
            <p:cNvPr id="8" name="Picture 7" descr="data_model.png"/>
            <p:cNvPicPr>
              <a:picLocks noChangeAspect="1"/>
            </p:cNvPicPr>
            <p:nvPr/>
          </p:nvPicPr>
          <p:blipFill rotWithShape="1">
            <a:blip r:embed="rId4">
              <a:alphaModFix/>
              <a:extLst>
                <a:ext uri="{28A0092B-C50C-407E-A947-70E740481C1C}">
                  <a14:useLocalDpi xmlns:a14="http://schemas.microsoft.com/office/drawing/2010/main" val="0"/>
                </a:ext>
              </a:extLst>
            </a:blip>
            <a:srcRect l="79601" t="57358" b="2920"/>
            <a:stretch/>
          </p:blipFill>
          <p:spPr>
            <a:xfrm>
              <a:off x="3519867" y="5909759"/>
              <a:ext cx="792000" cy="948241"/>
            </a:xfrm>
            <a:prstGeom prst="rect">
              <a:avLst/>
            </a:prstGeom>
          </p:spPr>
        </p:pic>
        <p:sp>
          <p:nvSpPr>
            <p:cNvPr id="10" name="Rectangle 9"/>
            <p:cNvSpPr/>
            <p:nvPr/>
          </p:nvSpPr>
          <p:spPr>
            <a:xfrm>
              <a:off x="3400647" y="6255077"/>
              <a:ext cx="141118" cy="220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Shape 240"/>
          <p:cNvSpPr/>
          <p:nvPr/>
        </p:nvSpPr>
        <p:spPr>
          <a:xfrm>
            <a:off x="193602" y="5015434"/>
            <a:ext cx="1198976" cy="1198976"/>
          </a:xfrm>
          <a:prstGeom prst="ellipse">
            <a:avLst/>
          </a:prstGeom>
          <a:solidFill>
            <a:srgbClr val="3F80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241"/>
          <p:cNvSpPr/>
          <p:nvPr/>
        </p:nvSpPr>
        <p:spPr>
          <a:xfrm>
            <a:off x="369188" y="5191020"/>
            <a:ext cx="847804" cy="847804"/>
          </a:xfrm>
          <a:prstGeom prst="rect">
            <a:avLst/>
          </a:prstGeom>
          <a:noFill/>
          <a:ln>
            <a:noFill/>
          </a:ln>
        </p:spPr>
        <p:txBody>
          <a:bodyPr spcFirstLastPara="1" wrap="square" lIns="17850" tIns="17850" rIns="17850" bIns="17850" anchor="ctr" anchorCtr="0">
            <a:noAutofit/>
          </a:bodyPr>
          <a:lstStyle/>
          <a:p>
            <a:pPr marL="0" marR="0" lvl="0" indent="0" algn="ctr" rtl="0">
              <a:lnSpc>
                <a:spcPct val="90000"/>
              </a:lnSpc>
              <a:spcBef>
                <a:spcPts val="0"/>
              </a:spcBef>
              <a:spcAft>
                <a:spcPts val="0"/>
              </a:spcAft>
              <a:buNone/>
            </a:pPr>
            <a:r>
              <a:rPr lang="en-US" sz="1600" dirty="0">
                <a:solidFill>
                  <a:schemeClr val="lt1"/>
                </a:solidFill>
                <a:latin typeface="Helvetica Neue"/>
                <a:ea typeface="Helvetica Neue"/>
                <a:cs typeface="Helvetica Neue"/>
                <a:sym typeface="Helvetica Neue"/>
              </a:rPr>
              <a:t>10K</a:t>
            </a:r>
            <a:endParaRPr dirty="0"/>
          </a:p>
          <a:p>
            <a:pPr marL="0" marR="0" lvl="0" indent="0" algn="ctr" rtl="0">
              <a:lnSpc>
                <a:spcPct val="90000"/>
              </a:lnSpc>
              <a:spcBef>
                <a:spcPts val="560"/>
              </a:spcBef>
              <a:spcAft>
                <a:spcPts val="0"/>
              </a:spcAft>
              <a:buNone/>
            </a:pPr>
            <a:r>
              <a:rPr lang="en-US" sz="1600" dirty="0">
                <a:solidFill>
                  <a:schemeClr val="lt1"/>
                </a:solidFill>
                <a:latin typeface="Helvetica Neue"/>
                <a:ea typeface="Helvetica Neue"/>
                <a:cs typeface="Helvetica Neue"/>
                <a:sym typeface="Helvetica Neue"/>
              </a:rPr>
              <a:t>diseases</a:t>
            </a:r>
            <a:endParaRPr dirty="0"/>
          </a:p>
        </p:txBody>
      </p:sp>
    </p:spTree>
    <p:extLst>
      <p:ext uri="{BB962C8B-B14F-4D97-AF65-F5344CB8AC3E}">
        <p14:creationId xmlns:p14="http://schemas.microsoft.com/office/powerpoint/2010/main" val="225774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7"/>
          <p:cNvSpPr txBox="1"/>
          <p:nvPr/>
        </p:nvSpPr>
        <p:spPr>
          <a:xfrm>
            <a:off x="11151482" y="6866073"/>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57"/>
          <p:cNvSpPr txBox="1"/>
          <p:nvPr/>
        </p:nvSpPr>
        <p:spPr>
          <a:xfrm>
            <a:off x="1121" y="209851"/>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Evidence for our T-D associations</a:t>
            </a:r>
            <a:endParaRPr sz="4000" b="0" i="0">
              <a:solidFill>
                <a:srgbClr val="0091EB"/>
              </a:solidFill>
              <a:latin typeface="Helvetica Neue"/>
              <a:ea typeface="Helvetica Neue"/>
              <a:cs typeface="Helvetica Neue"/>
              <a:sym typeface="Helvetica Neue"/>
            </a:endParaRPr>
          </a:p>
        </p:txBody>
      </p:sp>
      <p:sp>
        <p:nvSpPr>
          <p:cNvPr id="369" name="Google Shape;369;p57"/>
          <p:cNvSpPr txBox="1"/>
          <p:nvPr/>
        </p:nvSpPr>
        <p:spPr>
          <a:xfrm>
            <a:off x="0" y="6245649"/>
            <a:ext cx="9146242"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a:solidFill>
                <a:srgbClr val="A6A6A6"/>
              </a:solidFill>
              <a:latin typeface="Helvetica Neue"/>
              <a:ea typeface="Helvetica Neue"/>
              <a:cs typeface="Helvetica Neue"/>
              <a:sym typeface="Helvetica Neue"/>
            </a:endParaRPr>
          </a:p>
        </p:txBody>
      </p:sp>
      <p:sp>
        <p:nvSpPr>
          <p:cNvPr id="370" name="Google Shape;370;p57"/>
          <p:cNvSpPr/>
          <p:nvPr/>
        </p:nvSpPr>
        <p:spPr>
          <a:xfrm>
            <a:off x="6699954" y="4856480"/>
            <a:ext cx="665201" cy="10077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1" name="Google Shape;371;p57" descr="datasources_1804.png"/>
          <p:cNvPicPr preferRelativeResize="0"/>
          <p:nvPr/>
        </p:nvPicPr>
        <p:blipFill rotWithShape="1">
          <a:blip r:embed="rId3">
            <a:alphaModFix/>
          </a:blip>
          <a:srcRect/>
          <a:stretch/>
        </p:blipFill>
        <p:spPr>
          <a:xfrm>
            <a:off x="1408632" y="1229099"/>
            <a:ext cx="6612609" cy="4283994"/>
          </a:xfrm>
          <a:prstGeom prst="rect">
            <a:avLst/>
          </a:prstGeom>
          <a:noFill/>
          <a:ln>
            <a:noFill/>
          </a:ln>
        </p:spPr>
      </p:pic>
      <p:sp>
        <p:nvSpPr>
          <p:cNvPr id="372" name="Google Shape;372;p57"/>
          <p:cNvSpPr txBox="1"/>
          <p:nvPr/>
        </p:nvSpPr>
        <p:spPr>
          <a:xfrm>
            <a:off x="0" y="6347249"/>
            <a:ext cx="9146242" cy="10156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dirty="0">
                <a:solidFill>
                  <a:schemeClr val="hlink"/>
                </a:solidFill>
                <a:latin typeface="Helvetica Neue"/>
                <a:ea typeface="Helvetica Neue"/>
                <a:cs typeface="Helvetica Neue"/>
                <a:sym typeface="Helvetica Neue"/>
                <a:hlinkClick r:id="rId4"/>
              </a:rPr>
              <a:t>https://docs.targetvalidation.org/data-sources/data-sources</a:t>
            </a: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a:p>
            <a:pPr marL="0" marR="0" lvl="0" indent="0" algn="ctr" rtl="0">
              <a:spcBef>
                <a:spcPts val="0"/>
              </a:spcBef>
              <a:spcAft>
                <a:spcPts val="0"/>
              </a:spcAft>
              <a:buNone/>
            </a:pPr>
            <a:endParaRPr sz="2000" dirty="0">
              <a:solidFill>
                <a:srgbClr val="A6A6A6"/>
              </a:solidFill>
              <a:latin typeface="Helvetica Neue"/>
              <a:ea typeface="Helvetica Neue"/>
              <a:cs typeface="Helvetica Neue"/>
              <a:sym typeface="Helvetica Neue"/>
            </a:endParaRPr>
          </a:p>
        </p:txBody>
      </p:sp>
      <p:pic>
        <p:nvPicPr>
          <p:cNvPr id="373" name="Google Shape;373;p57" descr="t-e-d-datasources.png"/>
          <p:cNvPicPr preferRelativeResize="0"/>
          <p:nvPr/>
        </p:nvPicPr>
        <p:blipFill rotWithShape="1">
          <a:blip r:embed="rId5">
            <a:alphaModFix amt="30000"/>
          </a:blip>
          <a:srcRect l="12330" t="66922" r="32355" b="16592"/>
          <a:stretch/>
        </p:blipFill>
        <p:spPr>
          <a:xfrm>
            <a:off x="2602105" y="5283924"/>
            <a:ext cx="4051862" cy="853884"/>
          </a:xfrm>
          <a:prstGeom prst="rect">
            <a:avLst/>
          </a:prstGeom>
          <a:noFill/>
          <a:ln>
            <a:noFill/>
          </a:ln>
        </p:spPr>
      </p:pic>
      <p:sp>
        <p:nvSpPr>
          <p:cNvPr id="374" name="Google Shape;374;p57"/>
          <p:cNvSpPr/>
          <p:nvPr/>
        </p:nvSpPr>
        <p:spPr>
          <a:xfrm>
            <a:off x="6571854" y="5331848"/>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57"/>
          <p:cNvSpPr/>
          <p:nvPr/>
        </p:nvSpPr>
        <p:spPr>
          <a:xfrm>
            <a:off x="6571854" y="5864269"/>
            <a:ext cx="120432" cy="181245"/>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6" name="Picture 5">
            <a:extLst>
              <a:ext uri="{FF2B5EF4-FFF2-40B4-BE49-F238E27FC236}">
                <a16:creationId xmlns:a16="http://schemas.microsoft.com/office/drawing/2014/main" id="{4B8492A7-B316-5845-9E71-C24FD634153A}"/>
              </a:ext>
            </a:extLst>
          </p:cNvPr>
          <p:cNvPicPr>
            <a:picLocks noChangeAspect="1"/>
          </p:cNvPicPr>
          <p:nvPr/>
        </p:nvPicPr>
        <p:blipFill>
          <a:blip r:embed="rId3"/>
          <a:stretch>
            <a:fillRect/>
          </a:stretch>
        </p:blipFill>
        <p:spPr>
          <a:xfrm>
            <a:off x="26026" y="1005957"/>
            <a:ext cx="9117973" cy="5802995"/>
          </a:xfrm>
          <a:prstGeom prst="rect">
            <a:avLst/>
          </a:prstGeom>
        </p:spPr>
      </p:pic>
      <p:sp>
        <p:nvSpPr>
          <p:cNvPr id="381" name="Google Shape;381;p58"/>
          <p:cNvSpPr txBox="1"/>
          <p:nvPr/>
        </p:nvSpPr>
        <p:spPr>
          <a:xfrm>
            <a:off x="0" y="84939"/>
            <a:ext cx="9143999" cy="576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91EB"/>
              </a:buClr>
              <a:buSzPts val="4200"/>
              <a:buFont typeface="Helvetica Neue"/>
              <a:buNone/>
            </a:pPr>
            <a:r>
              <a:rPr lang="en-US" sz="4000" b="0" i="0" dirty="0">
                <a:solidFill>
                  <a:srgbClr val="0091EB"/>
                </a:solidFill>
                <a:latin typeface="Helvetica Neue"/>
                <a:ea typeface="Helvetica Neue"/>
                <a:cs typeface="Helvetica Neue"/>
                <a:sym typeface="Helvetica Neue"/>
              </a:rPr>
              <a:t>Data sources grouped into data types</a:t>
            </a:r>
            <a:endParaRPr sz="4000" b="0" i="0" dirty="0">
              <a:solidFill>
                <a:srgbClr val="0091EB"/>
              </a:solidFill>
              <a:latin typeface="Helvetica Neue"/>
              <a:ea typeface="Helvetica Neue"/>
              <a:cs typeface="Helvetica Neue"/>
              <a:sym typeface="Helvetica Neue"/>
            </a:endParaRPr>
          </a:p>
        </p:txBody>
      </p:sp>
      <p:pic>
        <p:nvPicPr>
          <p:cNvPr id="384" name="Google Shape;384;p58" descr="Screen Shot 2018-09-24 at 13.05.16.png"/>
          <p:cNvPicPr preferRelativeResize="0"/>
          <p:nvPr/>
        </p:nvPicPr>
        <p:blipFill rotWithShape="1">
          <a:blip r:embed="rId4">
            <a:alphaModFix/>
          </a:blip>
          <a:srcRect l="5795" t="4128" r="3771" b="2420"/>
          <a:stretch/>
        </p:blipFill>
        <p:spPr>
          <a:xfrm>
            <a:off x="6086855" y="3149461"/>
            <a:ext cx="2348204" cy="3599999"/>
          </a:xfrm>
          <a:prstGeom prst="rect">
            <a:avLst/>
          </a:prstGeom>
          <a:noFill/>
          <a:ln w="9525" cap="flat" cmpd="sng">
            <a:solidFill>
              <a:srgbClr val="BFBFBF"/>
            </a:solidFill>
            <a:prstDash val="solid"/>
            <a:round/>
            <a:headEnd type="none" w="sm" len="sm"/>
            <a:tailEnd type="none" w="sm" len="sm"/>
          </a:ln>
        </p:spPr>
      </p:pic>
      <p:sp>
        <p:nvSpPr>
          <p:cNvPr id="2" name="Up Arrow 1"/>
          <p:cNvSpPr/>
          <p:nvPr/>
        </p:nvSpPr>
        <p:spPr>
          <a:xfrm rot="19564014">
            <a:off x="8255775" y="4273111"/>
            <a:ext cx="549240" cy="634960"/>
          </a:xfrm>
          <a:prstGeom prst="up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06770953-4ACB-5C4A-BF79-BAF941060B35}"/>
              </a:ext>
            </a:extLst>
          </p:cNvPr>
          <p:cNvSpPr/>
          <p:nvPr/>
        </p:nvSpPr>
        <p:spPr>
          <a:xfrm>
            <a:off x="4683087" y="5695008"/>
            <a:ext cx="1128000"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type</a:t>
            </a:r>
          </a:p>
        </p:txBody>
      </p:sp>
      <p:sp>
        <p:nvSpPr>
          <p:cNvPr id="8" name="Rectangle 7">
            <a:extLst>
              <a:ext uri="{FF2B5EF4-FFF2-40B4-BE49-F238E27FC236}">
                <a16:creationId xmlns:a16="http://schemas.microsoft.com/office/drawing/2014/main" id="{A7F845B3-9F97-7548-B18D-BCE903F177D1}"/>
              </a:ext>
            </a:extLst>
          </p:cNvPr>
          <p:cNvSpPr/>
          <p:nvPr/>
        </p:nvSpPr>
        <p:spPr>
          <a:xfrm>
            <a:off x="4554125" y="6329514"/>
            <a:ext cx="1385925" cy="335733"/>
          </a:xfrm>
          <a:prstGeom prst="rect">
            <a:avLst/>
          </a:prstGeom>
        </p:spPr>
        <p:txBody>
          <a:bodyPr wrap="square">
            <a:spAutoFit/>
          </a:bodyPr>
          <a:lstStyle/>
          <a:p>
            <a:pPr algn="ctr">
              <a:lnSpc>
                <a:spcPct val="120000"/>
              </a:lnSpc>
            </a:pPr>
            <a:r>
              <a:rPr lang="en-US" dirty="0">
                <a:solidFill>
                  <a:srgbClr val="4F81BD"/>
                </a:solidFill>
                <a:latin typeface="Helvetica"/>
                <a:cs typeface="Helvetica"/>
              </a:rPr>
              <a:t>Data source</a:t>
            </a:r>
          </a:p>
        </p:txBody>
      </p:sp>
      <p:pic>
        <p:nvPicPr>
          <p:cNvPr id="9" name="Picture 8">
            <a:extLst>
              <a:ext uri="{FF2B5EF4-FFF2-40B4-BE49-F238E27FC236}">
                <a16:creationId xmlns:a16="http://schemas.microsoft.com/office/drawing/2014/main" id="{20ACEA13-2745-7549-88C4-2D1164A96AEF}"/>
              </a:ext>
            </a:extLst>
          </p:cNvPr>
          <p:cNvPicPr>
            <a:picLocks noChangeAspect="1"/>
          </p:cNvPicPr>
          <p:nvPr/>
        </p:nvPicPr>
        <p:blipFill rotWithShape="1">
          <a:blip r:embed="rId5"/>
          <a:srcRect b="64217"/>
          <a:stretch/>
        </p:blipFill>
        <p:spPr>
          <a:xfrm>
            <a:off x="3362164" y="5581125"/>
            <a:ext cx="1206500" cy="563501"/>
          </a:xfrm>
          <a:prstGeom prst="rect">
            <a:avLst/>
          </a:prstGeom>
        </p:spPr>
      </p:pic>
      <p:pic>
        <p:nvPicPr>
          <p:cNvPr id="10" name="Picture 9">
            <a:extLst>
              <a:ext uri="{FF2B5EF4-FFF2-40B4-BE49-F238E27FC236}">
                <a16:creationId xmlns:a16="http://schemas.microsoft.com/office/drawing/2014/main" id="{2619394D-76FA-1541-9512-51362217FA21}"/>
              </a:ext>
            </a:extLst>
          </p:cNvPr>
          <p:cNvPicPr>
            <a:picLocks noChangeAspect="1"/>
          </p:cNvPicPr>
          <p:nvPr/>
        </p:nvPicPr>
        <p:blipFill rotWithShape="1">
          <a:blip r:embed="rId5"/>
          <a:srcRect t="64100"/>
          <a:stretch/>
        </p:blipFill>
        <p:spPr>
          <a:xfrm>
            <a:off x="3362164" y="6214706"/>
            <a:ext cx="1206500" cy="565351"/>
          </a:xfrm>
          <a:prstGeom prst="rect">
            <a:avLst/>
          </a:prstGeom>
        </p:spPr>
      </p:pic>
      <p:sp>
        <p:nvSpPr>
          <p:cNvPr id="11" name="Rectangle 10">
            <a:extLst>
              <a:ext uri="{FF2B5EF4-FFF2-40B4-BE49-F238E27FC236}">
                <a16:creationId xmlns:a16="http://schemas.microsoft.com/office/drawing/2014/main" id="{09D600E9-90E1-7049-A0BF-74B14F01EC48}"/>
              </a:ext>
            </a:extLst>
          </p:cNvPr>
          <p:cNvSpPr/>
          <p:nvPr/>
        </p:nvSpPr>
        <p:spPr>
          <a:xfrm>
            <a:off x="9112" y="6564301"/>
            <a:ext cx="3714762" cy="246221"/>
          </a:xfrm>
          <a:prstGeom prst="rect">
            <a:avLst/>
          </a:prstGeom>
        </p:spPr>
        <p:txBody>
          <a:bodyPr wrap="square">
            <a:spAutoFit/>
          </a:bodyPr>
          <a:lstStyle/>
          <a:p>
            <a:r>
              <a:rPr lang="en-US" sz="1000" dirty="0">
                <a:latin typeface="Helvetica" pitchFamily="2" charset="0"/>
                <a:hlinkClick r:id="rId6"/>
              </a:rPr>
              <a:t>https://docs.targetvalidation.org/data-sources/data-sources</a:t>
            </a:r>
            <a:endParaRPr lang="en-US" sz="1000" dirty="0">
              <a:latin typeface="Helvetica" pitchFamily="2" charset="0"/>
            </a:endParaRPr>
          </a:p>
        </p:txBody>
      </p:sp>
      <p:sp>
        <p:nvSpPr>
          <p:cNvPr id="12" name="Rectangle 11">
            <a:extLst>
              <a:ext uri="{FF2B5EF4-FFF2-40B4-BE49-F238E27FC236}">
                <a16:creationId xmlns:a16="http://schemas.microsoft.com/office/drawing/2014/main" id="{A0715FD8-7487-AA40-8437-3D3FB3071B88}"/>
              </a:ext>
            </a:extLst>
          </p:cNvPr>
          <p:cNvSpPr/>
          <p:nvPr/>
        </p:nvSpPr>
        <p:spPr>
          <a:xfrm>
            <a:off x="3037656" y="4904750"/>
            <a:ext cx="1128000" cy="335733"/>
          </a:xfrm>
          <a:prstGeom prst="rect">
            <a:avLst/>
          </a:prstGeom>
        </p:spPr>
        <p:txBody>
          <a:bodyPr wrap="square">
            <a:spAutoFit/>
          </a:bodyPr>
          <a:lstStyle/>
          <a:p>
            <a:pPr algn="ctr">
              <a:lnSpc>
                <a:spcPct val="120000"/>
              </a:lnSpc>
            </a:pPr>
            <a:r>
              <a:rPr lang="en-US" dirty="0">
                <a:solidFill>
                  <a:srgbClr val="EC3EDF"/>
                </a:solidFill>
                <a:latin typeface="Helvetica"/>
                <a:cs typeface="Helvetica"/>
              </a:rPr>
              <a:t>19.04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p:cNvSpPr txBox="1">
            <a:spLocks/>
          </p:cNvSpPr>
          <p:nvPr/>
        </p:nvSpPr>
        <p:spPr>
          <a:xfrm>
            <a:off x="0" y="1652205"/>
            <a:ext cx="9144000" cy="4525963"/>
          </a:xfrm>
          <a:prstGeom prst="rect">
            <a:avLst/>
          </a:prstGeom>
        </p:spPr>
        <p:txBody>
          <a:bodyPr>
            <a:normAutofit fontScale="92500" lnSpcReduction="20000"/>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spcBef>
                <a:spcPts val="0"/>
              </a:spcBef>
            </a:pPr>
            <a:r>
              <a:rPr lang="en-GB" sz="2900" dirty="0">
                <a:solidFill>
                  <a:schemeClr val="accent1"/>
                </a:solidFill>
                <a:latin typeface="Helvetica"/>
                <a:cs typeface="Helvetica"/>
              </a:rPr>
              <a:t>Introduction to the partnership</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Platform: presentation + live demos</a:t>
            </a:r>
          </a:p>
          <a:p>
            <a:pPr marL="0" indent="0" algn="just">
              <a:spcBef>
                <a:spcPts val="0"/>
              </a:spcBef>
              <a:buNone/>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Platform: exercises</a:t>
            </a:r>
          </a:p>
          <a:p>
            <a:pPr algn="just">
              <a:spcBef>
                <a:spcPts val="0"/>
              </a:spcBef>
            </a:pPr>
            <a:endParaRPr lang="en-GB" sz="2800" dirty="0">
              <a:solidFill>
                <a:srgbClr val="C00000"/>
              </a:solidFill>
              <a:latin typeface="Helvetica"/>
              <a:cs typeface="Helvetica"/>
            </a:endParaRPr>
          </a:p>
          <a:p>
            <a:pPr marL="800100" lvl="2" indent="0" algn="just">
              <a:spcBef>
                <a:spcPts val="0"/>
              </a:spcBef>
              <a:buNone/>
            </a:pPr>
            <a:r>
              <a:rPr lang="en-GB" sz="2000" dirty="0">
                <a:solidFill>
                  <a:srgbClr val="C00000"/>
                </a:solidFill>
                <a:latin typeface="Helvetica"/>
                <a:cs typeface="Helvetica"/>
              </a:rPr>
              <a:t>Coffee break </a:t>
            </a:r>
            <a:r>
              <a:rPr lang="en-GB" sz="2000" dirty="0">
                <a:solidFill>
                  <a:srgbClr val="C00000"/>
                </a:solidFill>
                <a:latin typeface="Helvetica"/>
                <a:cs typeface="Helvetica"/>
                <a:sym typeface="Wingdings" pitchFamily="2" charset="2"/>
              </a:rPr>
              <a:t></a:t>
            </a:r>
            <a:r>
              <a:rPr lang="en-GB" sz="2000" dirty="0">
                <a:solidFill>
                  <a:srgbClr val="C00000"/>
                </a:solidFill>
                <a:latin typeface="Helvetica"/>
                <a:cs typeface="Helvetica"/>
              </a:rPr>
              <a:t> 15:30</a:t>
            </a:r>
          </a:p>
          <a:p>
            <a:pPr algn="just">
              <a:spcBef>
                <a:spcPts val="0"/>
              </a:spcBef>
            </a:pPr>
            <a:endParaRPr lang="en-GB" sz="28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Open Targets Genetics : presentation + live demo</a:t>
            </a:r>
          </a:p>
          <a:p>
            <a:pPr algn="just">
              <a:spcBef>
                <a:spcPts val="0"/>
              </a:spcBef>
            </a:pPr>
            <a:endParaRPr lang="en-GB" sz="2900" dirty="0">
              <a:solidFill>
                <a:schemeClr val="accent1"/>
              </a:solidFill>
              <a:latin typeface="Helvetica"/>
              <a:cs typeface="Helvetica"/>
            </a:endParaRPr>
          </a:p>
          <a:p>
            <a:pPr algn="just">
              <a:spcBef>
                <a:spcPts val="0"/>
              </a:spcBef>
            </a:pPr>
            <a:r>
              <a:rPr lang="en-GB" sz="2900" dirty="0">
                <a:solidFill>
                  <a:schemeClr val="accent1"/>
                </a:solidFill>
                <a:latin typeface="Helvetica"/>
                <a:cs typeface="Helvetica"/>
              </a:rPr>
              <a:t>Feedback survey and wrap up</a:t>
            </a:r>
          </a:p>
          <a:p>
            <a:pPr algn="just">
              <a:spcBef>
                <a:spcPts val="0"/>
              </a:spcBef>
            </a:pPr>
            <a:endParaRPr lang="en-GB" sz="2800" dirty="0">
              <a:solidFill>
                <a:schemeClr val="accent1"/>
              </a:solidFill>
              <a:latin typeface="Helvetica"/>
              <a:cs typeface="Helvetica"/>
            </a:endParaRPr>
          </a:p>
          <a:p>
            <a:pPr algn="just">
              <a:spcBef>
                <a:spcPts val="0"/>
              </a:spcBef>
            </a:pPr>
            <a:endParaRPr lang="en-GB" sz="2800" dirty="0">
              <a:solidFill>
                <a:schemeClr val="accent1"/>
              </a:solidFill>
              <a:latin typeface="Helvetica"/>
              <a:cs typeface="Helvetica"/>
            </a:endParaRPr>
          </a:p>
          <a:p>
            <a:pPr marL="0" indent="0" algn="just">
              <a:spcBef>
                <a:spcPts val="0"/>
              </a:spcBef>
              <a:buFont typeface="Arial"/>
              <a:buNone/>
            </a:pPr>
            <a:endParaRPr lang="en-GB" sz="2800" b="1" u="sng" dirty="0">
              <a:solidFill>
                <a:schemeClr val="accent1"/>
              </a:solidFill>
              <a:latin typeface="Helvetica"/>
              <a:cs typeface="Helvetica"/>
              <a:hlinkClick r:id="rId3"/>
            </a:endParaRPr>
          </a:p>
          <a:p>
            <a:pPr marL="0" indent="0" algn="just">
              <a:spcBef>
                <a:spcPts val="0"/>
              </a:spcBef>
              <a:buFont typeface="Arial"/>
              <a:buNone/>
            </a:pPr>
            <a:endParaRPr lang="en-GB" sz="2800" b="1" u="sng" dirty="0">
              <a:solidFill>
                <a:srgbClr val="FF0000"/>
              </a:solidFill>
              <a:latin typeface="Helvetica"/>
              <a:cs typeface="Helvetica"/>
              <a:hlinkClick r:id="rId3"/>
            </a:endParaRPr>
          </a:p>
        </p:txBody>
      </p:sp>
      <p:sp>
        <p:nvSpPr>
          <p:cNvPr id="4" name="Title 8"/>
          <p:cNvSpPr txBox="1">
            <a:spLocks/>
          </p:cNvSpPr>
          <p:nvPr/>
        </p:nvSpPr>
        <p:spPr>
          <a:xfrm>
            <a:off x="0" y="158207"/>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50000"/>
              </a:lnSpc>
            </a:pPr>
            <a:r>
              <a:rPr lang="en-GB" sz="4000" dirty="0">
                <a:ea typeface="Calibri"/>
                <a:sym typeface="Calibri"/>
              </a:rPr>
              <a:t>This session 13:00-17:00</a:t>
            </a:r>
          </a:p>
        </p:txBody>
      </p:sp>
    </p:spTree>
    <p:extLst>
      <p:ext uri="{BB962C8B-B14F-4D97-AF65-F5344CB8AC3E}">
        <p14:creationId xmlns:p14="http://schemas.microsoft.com/office/powerpoint/2010/main" val="2262856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p:nvPr/>
        </p:nvSpPr>
        <p:spPr>
          <a:xfrm>
            <a:off x="59912" y="389956"/>
            <a:ext cx="4515590" cy="11430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What can you do with the Open Targets Platform?</a:t>
            </a:r>
            <a:endParaRPr sz="4000" b="0" i="0">
              <a:solidFill>
                <a:srgbClr val="0091EB"/>
              </a:solidFill>
              <a:latin typeface="Helvetica Neue"/>
              <a:ea typeface="Helvetica Neue"/>
              <a:cs typeface="Helvetica Neue"/>
              <a:sym typeface="Helvetica Neue"/>
            </a:endParaRPr>
          </a:p>
        </p:txBody>
      </p:sp>
      <p:sp>
        <p:nvSpPr>
          <p:cNvPr id="336" name="Google Shape;336;p55"/>
          <p:cNvSpPr txBox="1"/>
          <p:nvPr/>
        </p:nvSpPr>
        <p:spPr>
          <a:xfrm>
            <a:off x="14" y="4795459"/>
            <a:ext cx="5636120"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 annotations</a:t>
            </a:r>
            <a:endParaRPr sz="2400" dirty="0">
              <a:solidFill>
                <a:schemeClr val="accent1"/>
              </a:solidFill>
              <a:latin typeface="Helvetica Neue"/>
              <a:ea typeface="Helvetica Neue"/>
              <a:cs typeface="Helvetica Neue"/>
              <a:sym typeface="Helvetica Neue"/>
            </a:endParaRPr>
          </a:p>
        </p:txBody>
      </p:sp>
      <p:sp>
        <p:nvSpPr>
          <p:cNvPr id="337" name="Google Shape;337;p55"/>
          <p:cNvSpPr txBox="1"/>
          <p:nvPr/>
        </p:nvSpPr>
        <p:spPr>
          <a:xfrm>
            <a:off x="14" y="3845834"/>
            <a:ext cx="7419338"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Target-disease associations (+ evidence + score)</a:t>
            </a:r>
            <a:endParaRPr sz="2400" dirty="0">
              <a:solidFill>
                <a:schemeClr val="accent1"/>
              </a:solidFill>
              <a:latin typeface="Helvetica Neue"/>
              <a:ea typeface="Helvetica Neue"/>
              <a:cs typeface="Helvetica Neue"/>
              <a:sym typeface="Helvetica Neue"/>
            </a:endParaRPr>
          </a:p>
        </p:txBody>
      </p:sp>
      <p:pic>
        <p:nvPicPr>
          <p:cNvPr id="338" name="Google Shape;338;p55" descr="scientists-discussion-in-lab-1024x781.jpg"/>
          <p:cNvPicPr preferRelativeResize="0"/>
          <p:nvPr/>
        </p:nvPicPr>
        <p:blipFill rotWithShape="1">
          <a:blip r:embed="rId3">
            <a:alphaModFix/>
          </a:blip>
          <a:srcRect l="27425" t="10309" r="4550" b="499"/>
          <a:stretch/>
        </p:blipFill>
        <p:spPr>
          <a:xfrm>
            <a:off x="5300855" y="100486"/>
            <a:ext cx="3708000" cy="3708000"/>
          </a:xfrm>
          <a:prstGeom prst="ellipse">
            <a:avLst/>
          </a:prstGeom>
          <a:noFill/>
          <a:ln>
            <a:noFill/>
          </a:ln>
        </p:spPr>
      </p:pic>
      <p:sp>
        <p:nvSpPr>
          <p:cNvPr id="339" name="Google Shape;339;p55"/>
          <p:cNvSpPr txBox="1"/>
          <p:nvPr/>
        </p:nvSpPr>
        <p:spPr>
          <a:xfrm>
            <a:off x="14" y="5819446"/>
            <a:ext cx="3668717" cy="461665"/>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accent1"/>
              </a:buClr>
              <a:buSzPts val="2400"/>
              <a:buFont typeface="Arial"/>
              <a:buChar char="•"/>
            </a:pPr>
            <a:r>
              <a:rPr lang="en-US" sz="2400" dirty="0">
                <a:solidFill>
                  <a:schemeClr val="accent1"/>
                </a:solidFill>
                <a:latin typeface="Helvetica Neue"/>
                <a:ea typeface="Helvetica Neue"/>
                <a:cs typeface="Helvetica Neue"/>
                <a:sym typeface="Helvetica Neue"/>
              </a:rPr>
              <a:t>Disease annotations</a:t>
            </a:r>
            <a:endParaRPr sz="2400" dirty="0">
              <a:solidFill>
                <a:schemeClr val="accent1"/>
              </a:solidFill>
              <a:latin typeface="Helvetica Neue"/>
              <a:ea typeface="Helvetica Neue"/>
              <a:cs typeface="Helvetica Neue"/>
              <a:sym typeface="Helvetica Neue"/>
            </a:endParaRPr>
          </a:p>
        </p:txBody>
      </p:sp>
      <p:sp>
        <p:nvSpPr>
          <p:cNvPr id="340" name="Google Shape;340;p55"/>
          <p:cNvSpPr txBox="1"/>
          <p:nvPr/>
        </p:nvSpPr>
        <p:spPr>
          <a:xfrm>
            <a:off x="0" y="5211962"/>
            <a:ext cx="62391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a:solidFill>
                  <a:schemeClr val="hlink"/>
                </a:solidFill>
                <a:latin typeface="Helvetica Neue"/>
                <a:ea typeface="Helvetica Neue"/>
                <a:cs typeface="Helvetica Neue"/>
                <a:sym typeface="Helvetica Neue"/>
                <a:hlinkClick r:id="rId4"/>
              </a:rPr>
              <a:t>http://www.targetvalidation.org/target/ENSG00000141510</a:t>
            </a:r>
            <a:endParaRPr sz="1600">
              <a:solidFill>
                <a:srgbClr val="7F7F7F"/>
              </a:solidFill>
              <a:latin typeface="Helvetica Neue"/>
              <a:ea typeface="Helvetica Neue"/>
              <a:cs typeface="Helvetica Neue"/>
              <a:sym typeface="Helvetica Neue"/>
            </a:endParaRPr>
          </a:p>
          <a:p>
            <a:pPr marL="285750" marR="0" lvl="0" indent="-184150" algn="just" rtl="0">
              <a:spcBef>
                <a:spcPts val="0"/>
              </a:spcBef>
              <a:spcAft>
                <a:spcPts val="0"/>
              </a:spcAft>
              <a:buClr>
                <a:schemeClr val="dk1"/>
              </a:buClr>
              <a:buSzPts val="1600"/>
              <a:buFont typeface="Calibri"/>
              <a:buNone/>
            </a:pPr>
            <a:endParaRPr sz="1600">
              <a:solidFill>
                <a:srgbClr val="7F7F7F"/>
              </a:solidFill>
              <a:latin typeface="Helvetica Neue"/>
              <a:ea typeface="Helvetica Neue"/>
              <a:cs typeface="Helvetica Neue"/>
              <a:sym typeface="Helvetica Neue"/>
            </a:endParaRPr>
          </a:p>
        </p:txBody>
      </p:sp>
      <p:sp>
        <p:nvSpPr>
          <p:cNvPr id="341" name="Google Shape;341;p55"/>
          <p:cNvSpPr txBox="1"/>
          <p:nvPr/>
        </p:nvSpPr>
        <p:spPr>
          <a:xfrm>
            <a:off x="0" y="6183860"/>
            <a:ext cx="5959500" cy="58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5"/>
              </a:rPr>
              <a:t>http://www.targetvalidation.org/diseaset/EFO_0000228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42" name="Google Shape;342;p55"/>
          <p:cNvSpPr txBox="1"/>
          <p:nvPr/>
        </p:nvSpPr>
        <p:spPr>
          <a:xfrm>
            <a:off x="0" y="4299674"/>
            <a:ext cx="8316009" cy="58477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6"/>
              </a:rPr>
              <a:t>https://www.targetvalidation.org/evidence/ENSG00000141510/EFO_0000228</a:t>
            </a:r>
            <a:endParaRPr sz="1600" dirty="0">
              <a:solidFill>
                <a:srgbClr val="7F7F7F"/>
              </a:solidFill>
              <a:latin typeface="Helvetica Neue"/>
              <a:ea typeface="Helvetica Neue"/>
              <a:cs typeface="Helvetica Neue"/>
              <a:sym typeface="Helvetica Neue"/>
            </a:endParaRPr>
          </a:p>
          <a:p>
            <a:pPr marL="0" marR="0" lvl="0" indent="0" algn="just"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23921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222188"/>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1: Disease centric workflow</a:t>
            </a:r>
          </a:p>
          <a:p>
            <a:pPr algn="ctr">
              <a:lnSpc>
                <a:spcPct val="120000"/>
              </a:lnSpc>
            </a:pPr>
            <a:endParaRPr lang="en-GB" sz="4000" dirty="0">
              <a:ea typeface="Calibri"/>
              <a:sym typeface="Calibri"/>
            </a:endParaRPr>
          </a:p>
        </p:txBody>
      </p:sp>
      <p:pic>
        <p:nvPicPr>
          <p:cNvPr id="13" name="Picture 12" descr="scientists-discussion-in-lab-1024x781.jpg"/>
          <p:cNvPicPr>
            <a:picLocks noChangeAspect="1"/>
          </p:cNvPicPr>
          <p:nvPr/>
        </p:nvPicPr>
        <p:blipFill rotWithShape="1">
          <a:blip r:embed="rId3">
            <a:extLst>
              <a:ext uri="{28A0092B-C50C-407E-A947-70E740481C1C}">
                <a14:useLocalDpi xmlns:a14="http://schemas.microsoft.com/office/drawing/2010/main" val="0"/>
              </a:ext>
            </a:extLst>
          </a:blip>
          <a:srcRect l="27425" t="10309" r="4551" b="500"/>
          <a:stretch/>
        </p:blipFill>
        <p:spPr>
          <a:xfrm>
            <a:off x="1093430" y="2598391"/>
            <a:ext cx="2162548" cy="2162548"/>
          </a:xfrm>
          <a:prstGeom prst="ellipse">
            <a:avLst/>
          </a:prstGeom>
        </p:spPr>
      </p:pic>
      <p:sp>
        <p:nvSpPr>
          <p:cNvPr id="14" name="TextBox 13"/>
          <p:cNvSpPr txBox="1"/>
          <p:nvPr/>
        </p:nvSpPr>
        <p:spPr>
          <a:xfrm>
            <a:off x="2098879" y="6073196"/>
            <a:ext cx="3267663" cy="707886"/>
          </a:xfrm>
          <a:prstGeom prst="rect">
            <a:avLst/>
          </a:prstGeom>
          <a:noFill/>
        </p:spPr>
        <p:txBody>
          <a:bodyPr wrap="square" rtlCol="0">
            <a:spAutoFit/>
          </a:bodyPr>
          <a:lstStyle/>
          <a:p>
            <a:pPr algn="ctr"/>
            <a:r>
              <a:rPr lang="en-GB" sz="2000" dirty="0">
                <a:solidFill>
                  <a:srgbClr val="4F81BD"/>
                </a:solidFill>
                <a:latin typeface="Helvetica"/>
                <a:ea typeface="Calibri"/>
                <a:cs typeface="Helvetica"/>
                <a:sym typeface="Calibri"/>
              </a:rPr>
              <a:t>What is the evidence for the association?</a:t>
            </a:r>
            <a:endParaRPr lang="en-US" sz="2000" dirty="0">
              <a:solidFill>
                <a:srgbClr val="4F81BD"/>
              </a:solidFill>
              <a:latin typeface="Helvetica"/>
              <a:cs typeface="Helvetica"/>
            </a:endParaRPr>
          </a:p>
        </p:txBody>
      </p:sp>
      <p:sp>
        <p:nvSpPr>
          <p:cNvPr id="16" name="TextBox 15"/>
          <p:cNvSpPr txBox="1"/>
          <p:nvPr/>
        </p:nvSpPr>
        <p:spPr>
          <a:xfrm>
            <a:off x="114323" y="1597680"/>
            <a:ext cx="3386117" cy="707886"/>
          </a:xfrm>
          <a:prstGeom prst="rect">
            <a:avLst/>
          </a:prstGeom>
          <a:noFill/>
        </p:spPr>
        <p:txBody>
          <a:bodyPr wrap="square" rtlCol="0">
            <a:spAutoFit/>
          </a:bodyPr>
          <a:lstStyle/>
          <a:p>
            <a:pPr algn="ctr"/>
            <a:r>
              <a:rPr lang="en-US" sz="2000" dirty="0">
                <a:solidFill>
                  <a:schemeClr val="accent1"/>
                </a:solidFill>
                <a:latin typeface="Helvetica"/>
                <a:cs typeface="Helvetica"/>
              </a:rPr>
              <a:t>Which targets are </a:t>
            </a:r>
          </a:p>
          <a:p>
            <a:pPr algn="ctr"/>
            <a:r>
              <a:rPr lang="en-US" sz="2000" dirty="0">
                <a:solidFill>
                  <a:schemeClr val="accent1"/>
                </a:solidFill>
                <a:latin typeface="Helvetica"/>
                <a:cs typeface="Helvetica"/>
              </a:rPr>
              <a:t>associated with a disease?</a:t>
            </a:r>
          </a:p>
        </p:txBody>
      </p:sp>
      <p:sp>
        <p:nvSpPr>
          <p:cNvPr id="17" name="Oval Callout 16"/>
          <p:cNvSpPr/>
          <p:nvPr/>
        </p:nvSpPr>
        <p:spPr>
          <a:xfrm>
            <a:off x="21702" y="1519260"/>
            <a:ext cx="3402538" cy="964388"/>
          </a:xfrm>
          <a:prstGeom prst="wedgeEllipseCallout">
            <a:avLst>
              <a:gd name="adj1" fmla="val -4155"/>
              <a:gd name="adj2" fmla="val 66223"/>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Callout 18"/>
          <p:cNvSpPr/>
          <p:nvPr/>
        </p:nvSpPr>
        <p:spPr>
          <a:xfrm>
            <a:off x="2093531" y="5947587"/>
            <a:ext cx="3267663" cy="838442"/>
          </a:xfrm>
          <a:prstGeom prst="wedgeEllipseCallout">
            <a:avLst>
              <a:gd name="adj1" fmla="val -944"/>
              <a:gd name="adj2" fmla="val -73210"/>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66185" y="5120761"/>
            <a:ext cx="3527203" cy="707886"/>
          </a:xfrm>
          <a:prstGeom prst="rect">
            <a:avLst/>
          </a:prstGeom>
          <a:noFill/>
        </p:spPr>
        <p:txBody>
          <a:bodyPr wrap="square" rtlCol="0">
            <a:spAutoFit/>
          </a:bodyPr>
          <a:lstStyle/>
          <a:p>
            <a:pPr algn="ctr"/>
            <a:r>
              <a:rPr lang="en-US" sz="2000" dirty="0">
                <a:solidFill>
                  <a:schemeClr val="accent1"/>
                </a:solidFill>
                <a:latin typeface="Helvetica"/>
                <a:cs typeface="Helvetica"/>
              </a:rPr>
              <a:t>Is there any data to help me to </a:t>
            </a:r>
            <a:r>
              <a:rPr lang="en-US" sz="2000" dirty="0" err="1">
                <a:solidFill>
                  <a:schemeClr val="accent1"/>
                </a:solidFill>
                <a:latin typeface="Helvetica"/>
                <a:cs typeface="Helvetica"/>
              </a:rPr>
              <a:t>prioritise</a:t>
            </a:r>
            <a:r>
              <a:rPr lang="en-US" sz="2000" dirty="0">
                <a:solidFill>
                  <a:schemeClr val="accent1"/>
                </a:solidFill>
                <a:latin typeface="Helvetica"/>
                <a:cs typeface="Helvetica"/>
              </a:rPr>
              <a:t> some targets?</a:t>
            </a:r>
          </a:p>
        </p:txBody>
      </p:sp>
      <p:sp>
        <p:nvSpPr>
          <p:cNvPr id="22" name="Oval Callout 21"/>
          <p:cNvSpPr/>
          <p:nvPr/>
        </p:nvSpPr>
        <p:spPr>
          <a:xfrm>
            <a:off x="276569" y="4906975"/>
            <a:ext cx="3352308" cy="1078712"/>
          </a:xfrm>
          <a:prstGeom prst="wedgeEllipseCallout">
            <a:avLst>
              <a:gd name="adj1" fmla="val -1190"/>
              <a:gd name="adj2" fmla="val -62318"/>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F6301A-4E5B-274C-8D98-3906DF229485}"/>
              </a:ext>
            </a:extLst>
          </p:cNvPr>
          <p:cNvPicPr>
            <a:picLocks noChangeAspect="1"/>
          </p:cNvPicPr>
          <p:nvPr/>
        </p:nvPicPr>
        <p:blipFill rotWithShape="1">
          <a:blip r:embed="rId4"/>
          <a:srcRect l="5751" t="12316" r="4178" b="38834"/>
          <a:stretch/>
        </p:blipFill>
        <p:spPr>
          <a:xfrm>
            <a:off x="4067494" y="1893128"/>
            <a:ext cx="4936783" cy="2548244"/>
          </a:xfrm>
          <a:prstGeom prst="rect">
            <a:avLst/>
          </a:prstGeom>
          <a:ln>
            <a:solidFill>
              <a:schemeClr val="bg1">
                <a:lumMod val="75000"/>
              </a:schemeClr>
            </a:solidFill>
          </a:ln>
        </p:spPr>
      </p:pic>
      <p:sp>
        <p:nvSpPr>
          <p:cNvPr id="3" name="Right Arrow 2"/>
          <p:cNvSpPr/>
          <p:nvPr/>
        </p:nvSpPr>
        <p:spPr>
          <a:xfrm>
            <a:off x="3365716" y="3172365"/>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B292418-BA5A-B848-87F1-5065BB082E71}"/>
              </a:ext>
            </a:extLst>
          </p:cNvPr>
          <p:cNvSpPr/>
          <p:nvPr/>
        </p:nvSpPr>
        <p:spPr>
          <a:xfrm>
            <a:off x="5515125" y="4738958"/>
            <a:ext cx="3628875" cy="707373"/>
          </a:xfrm>
          <a:prstGeom prst="rect">
            <a:avLst/>
          </a:prstGeom>
        </p:spPr>
        <p:txBody>
          <a:bodyPr wrap="square">
            <a:spAutoFit/>
          </a:bodyPr>
          <a:lstStyle/>
          <a:p>
            <a:pPr>
              <a:lnSpc>
                <a:spcPct val="150000"/>
              </a:lnSpc>
            </a:pPr>
            <a:r>
              <a:rPr lang="en-US" dirty="0">
                <a:latin typeface="Helvetica" pitchFamily="2" charset="0"/>
                <a:hlinkClick r:id="rId5"/>
              </a:rPr>
              <a:t>https://tinyurl.com/exercises-STORM</a:t>
            </a:r>
            <a:endParaRPr lang="en-US" dirty="0">
              <a:latin typeface="Helvetica" pitchFamily="2" charset="0"/>
            </a:endParaRPr>
          </a:p>
          <a:p>
            <a:pPr>
              <a:lnSpc>
                <a:spcPct val="150000"/>
              </a:lnSpc>
            </a:pPr>
            <a:r>
              <a:rPr lang="en-US" dirty="0">
                <a:solidFill>
                  <a:srgbClr val="0070C0"/>
                </a:solidFill>
                <a:latin typeface="Helvetica" pitchFamily="2" charset="0"/>
                <a:ea typeface="Verdana" panose="020B0604030504040204" pitchFamily="34" charset="0"/>
                <a:cs typeface="Verdana" panose="020B0604030504040204" pitchFamily="34" charset="0"/>
                <a:sym typeface="Calibri"/>
              </a:rPr>
              <a:t>Pages 7-15</a:t>
            </a:r>
            <a:endParaRPr lang="en-GB" dirty="0">
              <a:solidFill>
                <a:srgbClr val="0070C0"/>
              </a:solidFill>
              <a:latin typeface="Helvetica"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73940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979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9"/>
          <p:cNvSpPr txBox="1">
            <a:spLocks noGrp="1"/>
          </p:cNvSpPr>
          <p:nvPr>
            <p:ph type="title" idx="4294967295"/>
          </p:nvPr>
        </p:nvSpPr>
        <p:spPr>
          <a:xfrm>
            <a:off x="0" y="-23813"/>
            <a:ext cx="9144000" cy="114300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Association score</a:t>
            </a:r>
            <a:endParaRPr sz="4000" dirty="0">
              <a:solidFill>
                <a:srgbClr val="0091EB"/>
              </a:solidFill>
              <a:latin typeface="Helvetica Neue"/>
              <a:ea typeface="Helvetica Neue"/>
              <a:cs typeface="Helvetica Neue"/>
              <a:sym typeface="Helvetica Neue"/>
            </a:endParaRPr>
          </a:p>
        </p:txBody>
      </p:sp>
      <p:sp>
        <p:nvSpPr>
          <p:cNvPr id="391" name="Google Shape;391;p59"/>
          <p:cNvSpPr txBox="1"/>
          <p:nvPr/>
        </p:nvSpPr>
        <p:spPr>
          <a:xfrm>
            <a:off x="695498" y="1758281"/>
            <a:ext cx="4293969" cy="1409617"/>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a:solidFill>
                  <a:srgbClr val="4F81BD"/>
                </a:solidFill>
                <a:latin typeface="Helvetica Neue"/>
                <a:ea typeface="Helvetica Neue"/>
                <a:cs typeface="Helvetica Neue"/>
                <a:sym typeface="Helvetica Neue"/>
              </a:rPr>
              <a:t>Which targets have more evidence for an association with a disease?</a:t>
            </a:r>
            <a:endParaRPr sz="2400">
              <a:solidFill>
                <a:srgbClr val="4F81BD"/>
              </a:solidFill>
              <a:latin typeface="Helvetica Neue"/>
              <a:ea typeface="Helvetica Neue"/>
              <a:cs typeface="Helvetica Neue"/>
              <a:sym typeface="Helvetica Neue"/>
            </a:endParaRPr>
          </a:p>
        </p:txBody>
      </p:sp>
      <p:sp>
        <p:nvSpPr>
          <p:cNvPr id="392" name="Google Shape;392;p59"/>
          <p:cNvSpPr/>
          <p:nvPr/>
        </p:nvSpPr>
        <p:spPr>
          <a:xfrm>
            <a:off x="689340" y="1343219"/>
            <a:ext cx="4435611" cy="1967890"/>
          </a:xfrm>
          <a:prstGeom prst="wedgeEllipseCallout">
            <a:avLst>
              <a:gd name="adj1" fmla="val 46522"/>
              <a:gd name="adj2" fmla="val 34139"/>
            </a:avLst>
          </a:prstGeom>
          <a:no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59"/>
          <p:cNvSpPr txBox="1"/>
          <p:nvPr/>
        </p:nvSpPr>
        <p:spPr>
          <a:xfrm>
            <a:off x="77165" y="3967387"/>
            <a:ext cx="5358648"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2400">
                <a:solidFill>
                  <a:srgbClr val="4F81BD"/>
                </a:solidFill>
                <a:latin typeface="Helvetica Neue"/>
                <a:ea typeface="Helvetica Neue"/>
                <a:cs typeface="Helvetica Neue"/>
                <a:sym typeface="Helvetica Neue"/>
              </a:rPr>
              <a:t>What is the relative weight of the evidence for different targets?</a:t>
            </a:r>
            <a:endParaRPr sz="2400">
              <a:solidFill>
                <a:srgbClr val="4F81BD"/>
              </a:solidFill>
              <a:latin typeface="Helvetica Neue"/>
              <a:ea typeface="Helvetica Neue"/>
              <a:cs typeface="Helvetica Neue"/>
              <a:sym typeface="Helvetica Neue"/>
            </a:endParaRPr>
          </a:p>
        </p:txBody>
      </p:sp>
      <p:sp>
        <p:nvSpPr>
          <p:cNvPr id="394" name="Google Shape;394;p59"/>
          <p:cNvSpPr/>
          <p:nvPr/>
        </p:nvSpPr>
        <p:spPr>
          <a:xfrm>
            <a:off x="297396" y="3615728"/>
            <a:ext cx="4874589" cy="1623588"/>
          </a:xfrm>
          <a:prstGeom prst="wedgeEllipseCallout">
            <a:avLst>
              <a:gd name="adj1" fmla="val 43875"/>
              <a:gd name="adj2" fmla="val -39472"/>
            </a:avLst>
          </a:prstGeom>
          <a:noFill/>
          <a:ln w="9525"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95" name="Google Shape;395;p59" descr="scientists-discussion-in-lab-1024x781.jpg"/>
          <p:cNvPicPr preferRelativeResize="0"/>
          <p:nvPr/>
        </p:nvPicPr>
        <p:blipFill rotWithShape="1">
          <a:blip r:embed="rId3">
            <a:alphaModFix/>
          </a:blip>
          <a:srcRect l="27425" t="10309" r="4550" b="499"/>
          <a:stretch/>
        </p:blipFill>
        <p:spPr>
          <a:xfrm>
            <a:off x="5171985" y="1179657"/>
            <a:ext cx="3708000" cy="3708000"/>
          </a:xfrm>
          <a:prstGeom prst="ellipse">
            <a:avLst/>
          </a:prstGeom>
          <a:noFill/>
          <a:ln>
            <a:noFill/>
          </a:ln>
        </p:spPr>
      </p:pic>
      <p:pic>
        <p:nvPicPr>
          <p:cNvPr id="10" name="Picture 9">
            <a:extLst>
              <a:ext uri="{FF2B5EF4-FFF2-40B4-BE49-F238E27FC236}">
                <a16:creationId xmlns:a16="http://schemas.microsoft.com/office/drawing/2014/main" id="{FC9C2961-E91D-1A48-944C-774A591A2191}"/>
              </a:ext>
            </a:extLst>
          </p:cNvPr>
          <p:cNvPicPr>
            <a:picLocks noChangeAspect="1"/>
          </p:cNvPicPr>
          <p:nvPr/>
        </p:nvPicPr>
        <p:blipFill rotWithShape="1">
          <a:blip r:embed="rId4"/>
          <a:srcRect r="923"/>
          <a:stretch/>
        </p:blipFill>
        <p:spPr>
          <a:xfrm>
            <a:off x="191825" y="5813253"/>
            <a:ext cx="8276978" cy="1000133"/>
          </a:xfrm>
          <a:prstGeom prst="rect">
            <a:avLst/>
          </a:prstGeom>
        </p:spPr>
      </p:pic>
      <p:sp>
        <p:nvSpPr>
          <p:cNvPr id="11" name="Google Shape;393;p59">
            <a:extLst>
              <a:ext uri="{FF2B5EF4-FFF2-40B4-BE49-F238E27FC236}">
                <a16:creationId xmlns:a16="http://schemas.microsoft.com/office/drawing/2014/main" id="{B2DBB03D-EC3E-B44C-A1D0-F83AECDFFB0B}"/>
              </a:ext>
            </a:extLst>
          </p:cNvPr>
          <p:cNvSpPr txBox="1"/>
          <p:nvPr/>
        </p:nvSpPr>
        <p:spPr>
          <a:xfrm>
            <a:off x="1035742"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Overall score</a:t>
            </a:r>
            <a:endParaRPr sz="1200" dirty="0">
              <a:solidFill>
                <a:srgbClr val="4F81BD"/>
              </a:solidFill>
              <a:latin typeface="Helvetica Neue"/>
              <a:ea typeface="Helvetica Neue"/>
              <a:cs typeface="Helvetica Neue"/>
              <a:sym typeface="Helvetica Neue"/>
            </a:endParaRPr>
          </a:p>
        </p:txBody>
      </p:sp>
      <p:sp>
        <p:nvSpPr>
          <p:cNvPr id="12" name="Google Shape;393;p59">
            <a:extLst>
              <a:ext uri="{FF2B5EF4-FFF2-40B4-BE49-F238E27FC236}">
                <a16:creationId xmlns:a16="http://schemas.microsoft.com/office/drawing/2014/main" id="{6E53F7F8-54F4-BE4B-B95A-43586AD5F074}"/>
              </a:ext>
            </a:extLst>
          </p:cNvPr>
          <p:cNvSpPr txBox="1"/>
          <p:nvPr/>
        </p:nvSpPr>
        <p:spPr>
          <a:xfrm>
            <a:off x="1976721"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Genetic</a:t>
            </a:r>
            <a:endParaRPr sz="1200" dirty="0">
              <a:solidFill>
                <a:srgbClr val="4F81BD"/>
              </a:solidFill>
              <a:latin typeface="Helvetica Neue"/>
              <a:ea typeface="Helvetica Neue"/>
              <a:cs typeface="Helvetica Neue"/>
              <a:sym typeface="Helvetica Neue"/>
            </a:endParaRPr>
          </a:p>
        </p:txBody>
      </p:sp>
      <p:sp>
        <p:nvSpPr>
          <p:cNvPr id="13" name="Google Shape;393;p59">
            <a:extLst>
              <a:ext uri="{FF2B5EF4-FFF2-40B4-BE49-F238E27FC236}">
                <a16:creationId xmlns:a16="http://schemas.microsoft.com/office/drawing/2014/main" id="{B51F8287-C478-2E4A-811A-48875BAC335E}"/>
              </a:ext>
            </a:extLst>
          </p:cNvPr>
          <p:cNvSpPr txBox="1"/>
          <p:nvPr/>
        </p:nvSpPr>
        <p:spPr>
          <a:xfrm>
            <a:off x="3008243"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Somatic</a:t>
            </a:r>
            <a:endParaRPr sz="1200" dirty="0">
              <a:solidFill>
                <a:srgbClr val="4F81BD"/>
              </a:solidFill>
              <a:latin typeface="Helvetica Neue"/>
              <a:ea typeface="Helvetica Neue"/>
              <a:cs typeface="Helvetica Neue"/>
              <a:sym typeface="Helvetica Neue"/>
            </a:endParaRPr>
          </a:p>
        </p:txBody>
      </p:sp>
      <p:sp>
        <p:nvSpPr>
          <p:cNvPr id="14" name="Google Shape;393;p59">
            <a:extLst>
              <a:ext uri="{FF2B5EF4-FFF2-40B4-BE49-F238E27FC236}">
                <a16:creationId xmlns:a16="http://schemas.microsoft.com/office/drawing/2014/main" id="{BAD7DB70-7ECF-5C44-A6B7-9AB24944C79A}"/>
              </a:ext>
            </a:extLst>
          </p:cNvPr>
          <p:cNvSpPr txBox="1"/>
          <p:nvPr/>
        </p:nvSpPr>
        <p:spPr>
          <a:xfrm>
            <a:off x="373291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Drugs</a:t>
            </a:r>
            <a:endParaRPr sz="1200" dirty="0">
              <a:solidFill>
                <a:srgbClr val="4F81BD"/>
              </a:solidFill>
              <a:latin typeface="Helvetica Neue"/>
              <a:ea typeface="Helvetica Neue"/>
              <a:cs typeface="Helvetica Neue"/>
              <a:sym typeface="Helvetica Neue"/>
            </a:endParaRPr>
          </a:p>
        </p:txBody>
      </p:sp>
      <p:sp>
        <p:nvSpPr>
          <p:cNvPr id="15" name="Google Shape;393;p59">
            <a:extLst>
              <a:ext uri="{FF2B5EF4-FFF2-40B4-BE49-F238E27FC236}">
                <a16:creationId xmlns:a16="http://schemas.microsoft.com/office/drawing/2014/main" id="{EFBC4531-0C64-8547-8FB4-AF9DE0D1F827}"/>
              </a:ext>
            </a:extLst>
          </p:cNvPr>
          <p:cNvSpPr txBox="1"/>
          <p:nvPr/>
        </p:nvSpPr>
        <p:spPr>
          <a:xfrm>
            <a:off x="4641814"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Pathways</a:t>
            </a:r>
            <a:endParaRPr sz="1200" dirty="0">
              <a:solidFill>
                <a:srgbClr val="4F81BD"/>
              </a:solidFill>
              <a:latin typeface="Helvetica Neue"/>
              <a:ea typeface="Helvetica Neue"/>
              <a:cs typeface="Helvetica Neue"/>
              <a:sym typeface="Helvetica Neue"/>
            </a:endParaRPr>
          </a:p>
        </p:txBody>
      </p:sp>
      <p:sp>
        <p:nvSpPr>
          <p:cNvPr id="16" name="Google Shape;393;p59">
            <a:extLst>
              <a:ext uri="{FF2B5EF4-FFF2-40B4-BE49-F238E27FC236}">
                <a16:creationId xmlns:a16="http://schemas.microsoft.com/office/drawing/2014/main" id="{42BD0AA8-04A0-AC46-BBBA-695E9FFF9E36}"/>
              </a:ext>
            </a:extLst>
          </p:cNvPr>
          <p:cNvSpPr txBox="1"/>
          <p:nvPr/>
        </p:nvSpPr>
        <p:spPr>
          <a:xfrm>
            <a:off x="5641252" y="5523088"/>
            <a:ext cx="1305659"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Expression</a:t>
            </a:r>
            <a:endParaRPr sz="1200" dirty="0">
              <a:solidFill>
                <a:srgbClr val="4F81BD"/>
              </a:solidFill>
              <a:latin typeface="Helvetica Neue"/>
              <a:ea typeface="Helvetica Neue"/>
              <a:cs typeface="Helvetica Neue"/>
              <a:sym typeface="Helvetica Neue"/>
            </a:endParaRPr>
          </a:p>
        </p:txBody>
      </p:sp>
      <p:sp>
        <p:nvSpPr>
          <p:cNvPr id="17" name="Google Shape;393;p59">
            <a:extLst>
              <a:ext uri="{FF2B5EF4-FFF2-40B4-BE49-F238E27FC236}">
                <a16:creationId xmlns:a16="http://schemas.microsoft.com/office/drawing/2014/main" id="{B1FAA3B3-907C-2840-84FE-282D566B2685}"/>
              </a:ext>
            </a:extLst>
          </p:cNvPr>
          <p:cNvSpPr txBox="1"/>
          <p:nvPr/>
        </p:nvSpPr>
        <p:spPr>
          <a:xfrm>
            <a:off x="7235539"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Animal mod</a:t>
            </a:r>
            <a:endParaRPr sz="1200" dirty="0">
              <a:solidFill>
                <a:srgbClr val="4F81BD"/>
              </a:solidFill>
              <a:latin typeface="Helvetica Neue"/>
              <a:ea typeface="Helvetica Neue"/>
              <a:cs typeface="Helvetica Neue"/>
              <a:sym typeface="Helvetica Neue"/>
            </a:endParaRPr>
          </a:p>
        </p:txBody>
      </p:sp>
      <p:sp>
        <p:nvSpPr>
          <p:cNvPr id="18" name="Google Shape;393;p59">
            <a:extLst>
              <a:ext uri="{FF2B5EF4-FFF2-40B4-BE49-F238E27FC236}">
                <a16:creationId xmlns:a16="http://schemas.microsoft.com/office/drawing/2014/main" id="{ADE0BF95-C73E-084C-80BB-811D565AFC4C}"/>
              </a:ext>
            </a:extLst>
          </p:cNvPr>
          <p:cNvSpPr txBox="1"/>
          <p:nvPr/>
        </p:nvSpPr>
        <p:spPr>
          <a:xfrm>
            <a:off x="6330803" y="5523088"/>
            <a:ext cx="1579847" cy="966418"/>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None/>
            </a:pPr>
            <a:r>
              <a:rPr lang="en-US" sz="1200" dirty="0">
                <a:solidFill>
                  <a:srgbClr val="4F81BD"/>
                </a:solidFill>
                <a:latin typeface="Helvetica Neue"/>
                <a:ea typeface="Helvetica Neue"/>
                <a:cs typeface="Helvetica Neue"/>
                <a:sym typeface="Helvetica Neue"/>
              </a:rPr>
              <a:t>Text mining</a:t>
            </a:r>
            <a:endParaRPr sz="1200" dirty="0">
              <a:solidFill>
                <a:srgbClr val="4F81BD"/>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5"/>
          <p:cNvSpPr txBox="1">
            <a:spLocks/>
          </p:cNvSpPr>
          <p:nvPr/>
        </p:nvSpPr>
        <p:spPr>
          <a:xfrm>
            <a:off x="0" y="1804938"/>
            <a:ext cx="9144000" cy="1052318"/>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r>
              <a:rPr lang="en-GB" sz="3000" dirty="0">
                <a:solidFill>
                  <a:schemeClr val="accent1"/>
                </a:solidFill>
                <a:latin typeface="Helvetica"/>
                <a:cs typeface="Helvetica"/>
              </a:rPr>
              <a:t>Statistical integration, aggregation and scoring</a:t>
            </a:r>
          </a:p>
          <a:p>
            <a:pPr marL="0" indent="0" algn="just">
              <a:lnSpc>
                <a:spcPct val="140000"/>
              </a:lnSpc>
              <a:spcBef>
                <a:spcPts val="0"/>
              </a:spcBef>
              <a:buNone/>
            </a:pP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
        <p:nvSpPr>
          <p:cNvPr id="9" name="Title 8"/>
          <p:cNvSpPr txBox="1">
            <a:spLocks/>
          </p:cNvSpPr>
          <p:nvPr/>
        </p:nvSpPr>
        <p:spPr>
          <a:xfrm>
            <a:off x="0" y="231220"/>
            <a:ext cx="959184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Four-tier scoring framework</a:t>
            </a:r>
          </a:p>
        </p:txBody>
      </p:sp>
      <p:sp>
        <p:nvSpPr>
          <p:cNvPr id="4" name="Rectangle 3"/>
          <p:cNvSpPr/>
          <p:nvPr/>
        </p:nvSpPr>
        <p:spPr>
          <a:xfrm>
            <a:off x="2498640" y="6332781"/>
            <a:ext cx="6755106" cy="707886"/>
          </a:xfrm>
          <a:prstGeom prst="rect">
            <a:avLst/>
          </a:prstGeom>
        </p:spPr>
        <p:txBody>
          <a:bodyPr wrap="square">
            <a:spAutoFit/>
          </a:bodyPr>
          <a:lstStyle/>
          <a:p>
            <a:pPr algn="ctr"/>
            <a:r>
              <a:rPr lang="en-US" sz="2000" dirty="0">
                <a:latin typeface="Helvetica"/>
                <a:cs typeface="Helvetica"/>
                <a:hlinkClick r:id="rId3"/>
              </a:rPr>
              <a:t>https://docs.targetvalidation.org/getting-started/scoring</a:t>
            </a:r>
            <a:endParaRPr lang="en-US" sz="2000" dirty="0">
              <a:latin typeface="Helvetica"/>
              <a:cs typeface="Helvetica"/>
            </a:endParaRPr>
          </a:p>
          <a:p>
            <a:pPr algn="ctr"/>
            <a:endParaRPr lang="en-US" sz="2000" dirty="0">
              <a:latin typeface="Helvetica"/>
              <a:cs typeface="Helvetica"/>
            </a:endParaRPr>
          </a:p>
        </p:txBody>
      </p:sp>
      <p:sp>
        <p:nvSpPr>
          <p:cNvPr id="5" name="Content Placeholder 5"/>
          <p:cNvSpPr txBox="1">
            <a:spLocks/>
          </p:cNvSpPr>
          <p:nvPr/>
        </p:nvSpPr>
        <p:spPr>
          <a:xfrm>
            <a:off x="0" y="2145933"/>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40000"/>
              </a:lnSpc>
              <a:spcBef>
                <a:spcPts val="0"/>
              </a:spcBef>
              <a:buNone/>
            </a:pPr>
            <a:endParaRPr lang="en-GB" sz="3000" dirty="0">
              <a:solidFill>
                <a:schemeClr val="accent1"/>
              </a:solidFill>
              <a:latin typeface="Helvetica"/>
              <a:cs typeface="Helvetica"/>
            </a:endParaRPr>
          </a:p>
          <a:p>
            <a:pPr marL="400050" lvl="1" indent="0" algn="just">
              <a:lnSpc>
                <a:spcPct val="140000"/>
              </a:lnSpc>
              <a:spcBef>
                <a:spcPts val="0"/>
              </a:spcBef>
              <a:buNone/>
            </a:pPr>
            <a:r>
              <a:rPr lang="en-GB" sz="2500" dirty="0">
                <a:solidFill>
                  <a:schemeClr val="accent1"/>
                </a:solidFill>
                <a:latin typeface="Helvetica"/>
                <a:cs typeface="Helvetica"/>
              </a:rPr>
              <a:t>1) Evidence score (e.g. one SNP from a GWAS paper)</a:t>
            </a:r>
          </a:p>
          <a:p>
            <a:pPr marL="400050" lvl="1" indent="0" algn="just">
              <a:lnSpc>
                <a:spcPct val="140000"/>
              </a:lnSpc>
              <a:spcBef>
                <a:spcPts val="0"/>
              </a:spcBef>
              <a:buNone/>
            </a:pPr>
            <a:r>
              <a:rPr lang="en-GB" sz="2500" dirty="0">
                <a:solidFill>
                  <a:schemeClr val="accent1"/>
                </a:solidFill>
                <a:latin typeface="Helvetica"/>
                <a:cs typeface="Helvetica"/>
              </a:rPr>
              <a:t>2) Data source score (e.g. all SNPs from the GWAS </a:t>
            </a:r>
            <a:r>
              <a:rPr lang="en-GB" sz="2500" dirty="0" err="1">
                <a:solidFill>
                  <a:schemeClr val="accent1"/>
                </a:solidFill>
                <a:latin typeface="Helvetica"/>
                <a:cs typeface="Helvetica"/>
              </a:rPr>
              <a:t>catalog</a:t>
            </a:r>
            <a:r>
              <a:rPr lang="en-GB" sz="2500" dirty="0">
                <a:solidFill>
                  <a:schemeClr val="accent1"/>
                </a:solidFill>
                <a:latin typeface="Helvetica"/>
                <a:cs typeface="Helvetica"/>
              </a:rPr>
              <a:t>)</a:t>
            </a:r>
          </a:p>
          <a:p>
            <a:pPr marL="400050" lvl="1" indent="0" algn="just">
              <a:lnSpc>
                <a:spcPct val="140000"/>
              </a:lnSpc>
              <a:spcBef>
                <a:spcPts val="0"/>
              </a:spcBef>
              <a:buNone/>
            </a:pPr>
            <a:r>
              <a:rPr lang="en-GB" sz="2500" dirty="0">
                <a:solidFill>
                  <a:schemeClr val="accent1"/>
                </a:solidFill>
                <a:latin typeface="Helvetica"/>
                <a:cs typeface="Helvetica"/>
              </a:rPr>
              <a:t>3) Data type score (e.g. all sources of Genetic associations) </a:t>
            </a:r>
          </a:p>
          <a:p>
            <a:pPr marL="400050" lvl="1" indent="0" algn="just">
              <a:lnSpc>
                <a:spcPct val="140000"/>
              </a:lnSpc>
              <a:spcBef>
                <a:spcPts val="0"/>
              </a:spcBef>
              <a:buNone/>
            </a:pPr>
            <a:r>
              <a:rPr lang="en-GB" sz="2500" dirty="0">
                <a:solidFill>
                  <a:schemeClr val="accent1"/>
                </a:solidFill>
                <a:latin typeface="Helvetica"/>
                <a:cs typeface="Helvetica"/>
              </a:rPr>
              <a:t>4) Overall association score</a:t>
            </a:r>
            <a:endParaRPr lang="en-GB" sz="3000" dirty="0">
              <a:solidFill>
                <a:schemeClr val="accent1"/>
              </a:solidFill>
              <a:latin typeface="Helvetica"/>
              <a:cs typeface="Helvetica"/>
            </a:endParaRPr>
          </a:p>
          <a:p>
            <a:pPr algn="just">
              <a:lnSpc>
                <a:spcPct val="140000"/>
              </a:lnSpc>
              <a:spcBef>
                <a:spcPts val="0"/>
              </a:spcBef>
            </a:pPr>
            <a:endParaRPr lang="en-GB" sz="3000" dirty="0">
              <a:solidFill>
                <a:schemeClr val="accent1"/>
              </a:solidFill>
              <a:latin typeface="Helvetica"/>
              <a:cs typeface="Helvetica"/>
            </a:endParaRPr>
          </a:p>
        </p:txBody>
      </p:sp>
    </p:spTree>
    <p:extLst>
      <p:ext uri="{BB962C8B-B14F-4D97-AF65-F5344CB8AC3E}">
        <p14:creationId xmlns:p14="http://schemas.microsoft.com/office/powerpoint/2010/main" val="1482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091727" y="3698932"/>
            <a:ext cx="7276450" cy="196039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spcBef>
                <a:spcPts val="0"/>
              </a:spcBef>
              <a:buNone/>
            </a:pPr>
            <a:r>
              <a:rPr lang="en-GB" sz="2600" dirty="0">
                <a:solidFill>
                  <a:schemeClr val="accent1"/>
                </a:solidFill>
                <a:latin typeface="Helvetica"/>
                <a:cs typeface="Helvetica"/>
              </a:rPr>
              <a:t>f = sample size (cases and controls)</a:t>
            </a:r>
          </a:p>
          <a:p>
            <a:pPr marL="0" indent="0" algn="just">
              <a:lnSpc>
                <a:spcPct val="120000"/>
              </a:lnSpc>
              <a:spcBef>
                <a:spcPts val="0"/>
              </a:spcBef>
              <a:buNone/>
            </a:pPr>
            <a:r>
              <a:rPr lang="en-GB" sz="2600" dirty="0">
                <a:solidFill>
                  <a:schemeClr val="accent1"/>
                </a:solidFill>
                <a:latin typeface="Helvetica"/>
                <a:cs typeface="Helvetica"/>
              </a:rPr>
              <a:t>s = predicted functional consequence (VEP)</a:t>
            </a:r>
          </a:p>
          <a:p>
            <a:pPr marL="0" indent="0" algn="just">
              <a:lnSpc>
                <a:spcPct val="120000"/>
              </a:lnSpc>
              <a:spcBef>
                <a:spcPts val="0"/>
              </a:spcBef>
              <a:buNone/>
            </a:pPr>
            <a:r>
              <a:rPr lang="en-GB" sz="2600" dirty="0">
                <a:solidFill>
                  <a:schemeClr val="accent1"/>
                </a:solidFill>
                <a:latin typeface="Helvetica"/>
                <a:cs typeface="Helvetica"/>
              </a:rPr>
              <a:t>c = </a:t>
            </a:r>
            <a:r>
              <a:rPr lang="en-GB" sz="2600" i="1" dirty="0">
                <a:solidFill>
                  <a:schemeClr val="accent1"/>
                </a:solidFill>
                <a:latin typeface="Helvetica"/>
                <a:cs typeface="Helvetica"/>
              </a:rPr>
              <a:t>p</a:t>
            </a:r>
            <a:r>
              <a:rPr lang="en-GB" sz="2600" dirty="0">
                <a:solidFill>
                  <a:schemeClr val="accent1"/>
                </a:solidFill>
                <a:latin typeface="Helvetica"/>
                <a:cs typeface="Helvetica"/>
              </a:rPr>
              <a:t> value reported in the paper</a:t>
            </a:r>
          </a:p>
        </p:txBody>
      </p:sp>
      <p:pic>
        <p:nvPicPr>
          <p:cNvPr id="7" name="Picture 6"/>
          <p:cNvPicPr>
            <a:picLocks noChangeAspect="1"/>
          </p:cNvPicPr>
          <p:nvPr/>
        </p:nvPicPr>
        <p:blipFill>
          <a:blip r:embed="rId3"/>
          <a:stretch>
            <a:fillRect/>
          </a:stretch>
        </p:blipFill>
        <p:spPr>
          <a:xfrm>
            <a:off x="278870" y="3681291"/>
            <a:ext cx="1727998" cy="1727998"/>
          </a:xfrm>
          <a:prstGeom prst="rect">
            <a:avLst/>
          </a:prstGeom>
        </p:spPr>
      </p:pic>
      <p:sp>
        <p:nvSpPr>
          <p:cNvPr id="9" name="Rectangle 8"/>
          <p:cNvSpPr/>
          <p:nvPr/>
        </p:nvSpPr>
        <p:spPr>
          <a:xfrm>
            <a:off x="0" y="17190"/>
            <a:ext cx="9144000" cy="810478"/>
          </a:xfrm>
          <a:prstGeom prst="rect">
            <a:avLst/>
          </a:prstGeom>
        </p:spPr>
        <p:txBody>
          <a:bodyPr wrap="square">
            <a:spAutoFit/>
          </a:bodyPr>
          <a:lstStyle/>
          <a:p>
            <a:pPr algn="ctr">
              <a:lnSpc>
                <a:spcPct val="120000"/>
              </a:lnSpc>
            </a:pPr>
            <a:r>
              <a:rPr lang="en-GB" sz="4000" dirty="0">
                <a:solidFill>
                  <a:srgbClr val="0091EB"/>
                </a:solidFill>
                <a:latin typeface="Helvetica"/>
                <a:cs typeface="Helvetica"/>
              </a:rPr>
              <a:t> Step 1: evidence score</a:t>
            </a:r>
            <a:endParaRPr lang="en-GB" sz="4000" i="1" dirty="0">
              <a:solidFill>
                <a:srgbClr val="0091EB"/>
              </a:solidFill>
              <a:latin typeface="Helvetica"/>
              <a:cs typeface="Helvetica"/>
            </a:endParaRPr>
          </a:p>
        </p:txBody>
      </p:sp>
      <p:sp>
        <p:nvSpPr>
          <p:cNvPr id="10" name="Title 3"/>
          <p:cNvSpPr txBox="1">
            <a:spLocks/>
          </p:cNvSpPr>
          <p:nvPr/>
        </p:nvSpPr>
        <p:spPr>
          <a:xfrm>
            <a:off x="0" y="585245"/>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1" name="Rectangle 10"/>
          <p:cNvSpPr/>
          <p:nvPr/>
        </p:nvSpPr>
        <p:spPr>
          <a:xfrm>
            <a:off x="-52920" y="980743"/>
            <a:ext cx="9144000" cy="2406813"/>
          </a:xfrm>
          <a:prstGeom prst="rect">
            <a:avLst/>
          </a:prstGeom>
        </p:spPr>
        <p:txBody>
          <a:bodyPr wrap="square">
            <a:spAutoFit/>
          </a:bodyPr>
          <a:lstStyle/>
          <a:p>
            <a:pPr algn="ctr">
              <a:lnSpc>
                <a:spcPct val="120000"/>
              </a:lnSpc>
            </a:pPr>
            <a:r>
              <a:rPr lang="en-GB" sz="3000" i="1" dirty="0">
                <a:solidFill>
                  <a:schemeClr val="accent1"/>
                </a:solidFill>
                <a:latin typeface="Helvetica"/>
                <a:cs typeface="Helvetica"/>
              </a:rPr>
              <a:t>score = f * s * c</a:t>
            </a:r>
          </a:p>
          <a:p>
            <a:pPr algn="ctr">
              <a:lnSpc>
                <a:spcPct val="120000"/>
              </a:lnSpc>
            </a:pPr>
            <a:endParaRPr lang="en-GB" sz="2400" dirty="0">
              <a:solidFill>
                <a:schemeClr val="accent1"/>
              </a:solidFill>
              <a:latin typeface="Helvetica"/>
              <a:cs typeface="Helvetica"/>
            </a:endParaRPr>
          </a:p>
          <a:p>
            <a:pPr marL="342900" lvl="1" algn="just">
              <a:lnSpc>
                <a:spcPct val="120000"/>
              </a:lnSpc>
            </a:pPr>
            <a:r>
              <a:rPr lang="en-GB" sz="2400" dirty="0">
                <a:solidFill>
                  <a:schemeClr val="accent1"/>
                </a:solidFill>
                <a:latin typeface="Helvetica"/>
                <a:cs typeface="Helvetica"/>
              </a:rPr>
              <a:t>f, relative occurrence of a target-disease evidence</a:t>
            </a:r>
          </a:p>
          <a:p>
            <a:pPr marL="342900" lvl="1" algn="just">
              <a:lnSpc>
                <a:spcPct val="120000"/>
              </a:lnSpc>
            </a:pPr>
            <a:r>
              <a:rPr lang="en-GB" sz="2400" dirty="0">
                <a:solidFill>
                  <a:schemeClr val="accent1"/>
                </a:solidFill>
                <a:latin typeface="Helvetica"/>
                <a:cs typeface="Helvetica"/>
              </a:rPr>
              <a:t>s, strength of the effect of the variant</a:t>
            </a:r>
          </a:p>
          <a:p>
            <a:pPr marL="342900" lvl="1" algn="just">
              <a:lnSpc>
                <a:spcPct val="120000"/>
              </a:lnSpc>
            </a:pPr>
            <a:r>
              <a:rPr lang="en-GB" sz="2400" dirty="0">
                <a:solidFill>
                  <a:schemeClr val="accent1"/>
                </a:solidFill>
                <a:latin typeface="Helvetica"/>
                <a:cs typeface="Helvetica"/>
              </a:rPr>
              <a:t>c, confidence of the observation for the target-disease evidence</a:t>
            </a:r>
            <a:endParaRPr lang="en-GB" sz="3000" dirty="0">
              <a:solidFill>
                <a:schemeClr val="accent1"/>
              </a:solidFill>
              <a:latin typeface="Helvetica"/>
              <a:cs typeface="Helvetica"/>
            </a:endParaRPr>
          </a:p>
        </p:txBody>
      </p:sp>
      <p:sp>
        <p:nvSpPr>
          <p:cNvPr id="8" name="Rectangle 7"/>
          <p:cNvSpPr/>
          <p:nvPr/>
        </p:nvSpPr>
        <p:spPr>
          <a:xfrm>
            <a:off x="2232837" y="6375114"/>
            <a:ext cx="6755106" cy="584776"/>
          </a:xfrm>
          <a:prstGeom prst="rect">
            <a:avLst/>
          </a:prstGeom>
        </p:spPr>
        <p:txBody>
          <a:bodyPr wrap="square">
            <a:spAutoFit/>
          </a:bodyPr>
          <a:lstStyle/>
          <a:p>
            <a:pPr algn="r"/>
            <a:r>
              <a:rPr lang="en-US" sz="1600" dirty="0">
                <a:latin typeface="Helvetica"/>
                <a:cs typeface="Helvetica"/>
                <a:hlinkClick r:id="rId4"/>
              </a:rPr>
              <a:t>https://docs.targetvalidation.org/getting-started/scoring</a:t>
            </a:r>
            <a:endParaRPr lang="en-US" sz="1600" dirty="0">
              <a:latin typeface="Helvetica"/>
              <a:cs typeface="Helvetica"/>
            </a:endParaRPr>
          </a:p>
          <a:p>
            <a:pPr algn="r"/>
            <a:endParaRPr lang="en-US" sz="1600" dirty="0">
              <a:latin typeface="Helvetica"/>
              <a:cs typeface="Helvetica"/>
            </a:endParaRPr>
          </a:p>
        </p:txBody>
      </p:sp>
      <p:sp>
        <p:nvSpPr>
          <p:cNvPr id="2" name="Rectangle 1"/>
          <p:cNvSpPr/>
          <p:nvPr/>
        </p:nvSpPr>
        <p:spPr>
          <a:xfrm>
            <a:off x="280195" y="5800559"/>
            <a:ext cx="8863805" cy="415498"/>
          </a:xfrm>
          <a:prstGeom prst="rect">
            <a:avLst/>
          </a:prstGeom>
        </p:spPr>
        <p:txBody>
          <a:bodyPr wrap="square">
            <a:spAutoFit/>
          </a:bodyPr>
          <a:lstStyle/>
          <a:p>
            <a:pPr algn="r">
              <a:lnSpc>
                <a:spcPct val="120000"/>
              </a:lnSpc>
            </a:pPr>
            <a:r>
              <a:rPr lang="en-GB" dirty="0">
                <a:solidFill>
                  <a:schemeClr val="accent1"/>
                </a:solidFill>
                <a:latin typeface="Helvetica"/>
                <a:cs typeface="Helvetica"/>
              </a:rPr>
              <a:t>(Factors affecting the relative strength of</a:t>
            </a:r>
            <a:r>
              <a:rPr lang="en-GB" i="1" dirty="0">
                <a:solidFill>
                  <a:schemeClr val="accent1"/>
                </a:solidFill>
                <a:latin typeface="Helvetica"/>
                <a:cs typeface="Helvetica"/>
              </a:rPr>
              <a:t> </a:t>
            </a:r>
            <a:r>
              <a:rPr lang="en-GB" dirty="0">
                <a:solidFill>
                  <a:schemeClr val="accent1"/>
                </a:solidFill>
                <a:latin typeface="Helvetica"/>
                <a:cs typeface="Helvetica"/>
              </a:rPr>
              <a:t>GWAS </a:t>
            </a:r>
            <a:r>
              <a:rPr lang="en-GB" dirty="0" err="1">
                <a:solidFill>
                  <a:schemeClr val="accent1"/>
                </a:solidFill>
                <a:latin typeface="Helvetica"/>
                <a:cs typeface="Helvetica"/>
              </a:rPr>
              <a:t>Catalog</a:t>
            </a:r>
            <a:r>
              <a:rPr lang="en-GB" dirty="0">
                <a:solidFill>
                  <a:schemeClr val="accent1"/>
                </a:solidFill>
                <a:latin typeface="Helvetica"/>
                <a:cs typeface="Helvetica"/>
              </a:rPr>
              <a:t> evidence)</a:t>
            </a:r>
          </a:p>
        </p:txBody>
      </p:sp>
    </p:spTree>
    <p:extLst>
      <p:ext uri="{BB962C8B-B14F-4D97-AF65-F5344CB8AC3E}">
        <p14:creationId xmlns:p14="http://schemas.microsoft.com/office/powerpoint/2010/main" val="272728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3027823" y="3085165"/>
            <a:ext cx="6755106" cy="584776"/>
          </a:xfrm>
          <a:prstGeom prst="rect">
            <a:avLst/>
          </a:prstGeom>
        </p:spPr>
        <p:txBody>
          <a:bodyPr wrap="square">
            <a:spAutoFit/>
          </a:bodyPr>
          <a:lstStyle/>
          <a:p>
            <a:pPr algn="ctr"/>
            <a:r>
              <a:rPr lang="en-US" sz="1600" dirty="0">
                <a:latin typeface="Helvetica"/>
                <a:cs typeface="Helvetica"/>
                <a:hlinkClick r:id="rId3"/>
              </a:rPr>
              <a:t>https://docs.targetvalidation.org/getting-started/scoring</a:t>
            </a:r>
            <a:endParaRPr lang="en-US" sz="1600" dirty="0">
              <a:latin typeface="Helvetica"/>
              <a:cs typeface="Helvetica"/>
            </a:endParaRPr>
          </a:p>
          <a:p>
            <a:pPr algn="ctr"/>
            <a:endParaRPr lang="en-US" sz="1600" dirty="0">
              <a:latin typeface="Helvetica"/>
              <a:cs typeface="Helvetica"/>
            </a:endParaRPr>
          </a:p>
        </p:txBody>
      </p:sp>
      <p:pic>
        <p:nvPicPr>
          <p:cNvPr id="3" name="Picture 2" descr="Screen Shot 2018-10-15 at 10.00.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5439" y="0"/>
            <a:ext cx="7031895" cy="6858000"/>
          </a:xfrm>
          <a:prstGeom prst="rect">
            <a:avLst/>
          </a:prstGeom>
        </p:spPr>
      </p:pic>
      <p:sp>
        <p:nvSpPr>
          <p:cNvPr id="12" name="Rectangle 11"/>
          <p:cNvSpPr/>
          <p:nvPr/>
        </p:nvSpPr>
        <p:spPr>
          <a:xfrm rot="16200000">
            <a:off x="-2870841" y="3211761"/>
            <a:ext cx="6876982" cy="415500"/>
          </a:xfrm>
          <a:prstGeom prst="rect">
            <a:avLst/>
          </a:prstGeom>
        </p:spPr>
        <p:txBody>
          <a:bodyPr wrap="square">
            <a:spAutoFit/>
          </a:bodyPr>
          <a:lstStyle/>
          <a:p>
            <a:pPr algn="ctr">
              <a:lnSpc>
                <a:spcPct val="120000"/>
              </a:lnSpc>
            </a:pPr>
            <a:r>
              <a:rPr lang="en-GB" dirty="0">
                <a:solidFill>
                  <a:schemeClr val="accent1"/>
                </a:solidFill>
                <a:latin typeface="Helvetica"/>
                <a:cs typeface="Helvetica"/>
              </a:rPr>
              <a:t>Factors affecting the relative strength of the evidence</a:t>
            </a:r>
          </a:p>
        </p:txBody>
      </p:sp>
      <p:sp>
        <p:nvSpPr>
          <p:cNvPr id="5" name="TextBox 4">
            <a:extLst>
              <a:ext uri="{FF2B5EF4-FFF2-40B4-BE49-F238E27FC236}">
                <a16:creationId xmlns:a16="http://schemas.microsoft.com/office/drawing/2014/main" id="{A6B76136-EC9D-D442-B67B-3E7E2ED7E3D2}"/>
              </a:ext>
            </a:extLst>
          </p:cNvPr>
          <p:cNvSpPr txBox="1"/>
          <p:nvPr/>
        </p:nvSpPr>
        <p:spPr>
          <a:xfrm rot="19967238">
            <a:off x="973308" y="2289767"/>
            <a:ext cx="7987048" cy="1355051"/>
          </a:xfrm>
          <a:prstGeom prst="rect">
            <a:avLst/>
          </a:prstGeom>
          <a:solidFill>
            <a:schemeClr val="bg1"/>
          </a:solidFill>
          <a:ln>
            <a:solidFill>
              <a:srgbClr val="FF0000"/>
            </a:solidFill>
          </a:ln>
        </p:spPr>
        <p:txBody>
          <a:bodyPr wrap="square" rtlCol="0">
            <a:spAutoFit/>
          </a:bodyPr>
          <a:lstStyle/>
          <a:p>
            <a:pPr algn="ctr">
              <a:lnSpc>
                <a:spcPct val="200000"/>
              </a:lnSpc>
            </a:pPr>
            <a:r>
              <a:rPr lang="en-US" sz="2200" dirty="0">
                <a:solidFill>
                  <a:srgbClr val="FF0000"/>
                </a:solidFill>
                <a:latin typeface="Helvetica" pitchFamily="2" charset="0"/>
              </a:rPr>
              <a:t>e.g. score for microarray and </a:t>
            </a:r>
            <a:r>
              <a:rPr lang="en-US" sz="2200" dirty="0" err="1">
                <a:solidFill>
                  <a:srgbClr val="FF0000"/>
                </a:solidFill>
                <a:latin typeface="Helvetica" pitchFamily="2" charset="0"/>
              </a:rPr>
              <a:t>RNASeq</a:t>
            </a:r>
            <a:r>
              <a:rPr lang="en-US" sz="2200" dirty="0">
                <a:solidFill>
                  <a:srgbClr val="FF0000"/>
                </a:solidFill>
                <a:latin typeface="Helvetica" pitchFamily="2" charset="0"/>
              </a:rPr>
              <a:t> evidence =</a:t>
            </a:r>
          </a:p>
          <a:p>
            <a:pPr algn="ctr">
              <a:lnSpc>
                <a:spcPct val="200000"/>
              </a:lnSpc>
            </a:pPr>
            <a:r>
              <a:rPr lang="en-US" sz="2200" dirty="0">
                <a:solidFill>
                  <a:srgbClr val="FF0000"/>
                </a:solidFill>
                <a:latin typeface="Helvetica" pitchFamily="2" charset="0"/>
              </a:rPr>
              <a:t> </a:t>
            </a:r>
            <a:r>
              <a:rPr lang="en-US" sz="1800" dirty="0" err="1">
                <a:solidFill>
                  <a:srgbClr val="FF0000"/>
                </a:solidFill>
                <a:latin typeface="Helvetica" pitchFamily="2" charset="0"/>
              </a:rPr>
              <a:t>normalised</a:t>
            </a:r>
            <a:r>
              <a:rPr lang="en-US" sz="1800" dirty="0">
                <a:solidFill>
                  <a:srgbClr val="FF0000"/>
                </a:solidFill>
                <a:latin typeface="Helvetica" pitchFamily="2" charset="0"/>
              </a:rPr>
              <a:t> (</a:t>
            </a:r>
            <a:r>
              <a:rPr lang="en-US" sz="1800" dirty="0" err="1">
                <a:solidFill>
                  <a:srgbClr val="FF0000"/>
                </a:solidFill>
                <a:latin typeface="Helvetica" pitchFamily="2" charset="0"/>
              </a:rPr>
              <a:t>p_value</a:t>
            </a:r>
            <a:r>
              <a:rPr lang="en-US" sz="1800" dirty="0">
                <a:solidFill>
                  <a:srgbClr val="FF0000"/>
                </a:solidFill>
                <a:latin typeface="Helvetica" pitchFamily="2" charset="0"/>
              </a:rPr>
              <a:t>) * (percentile rank) * (</a:t>
            </a:r>
            <a:r>
              <a:rPr lang="en-US" sz="1800" dirty="0" err="1">
                <a:solidFill>
                  <a:srgbClr val="FF0000"/>
                </a:solidFill>
                <a:latin typeface="Helvetica" pitchFamily="2" charset="0"/>
              </a:rPr>
              <a:t>log_fold_change</a:t>
            </a:r>
            <a:r>
              <a:rPr lang="en-US" sz="1800" dirty="0">
                <a:solidFill>
                  <a:srgbClr val="FF0000"/>
                </a:solidFill>
                <a:latin typeface="Helvetica" pitchFamily="2" charset="0"/>
              </a:rPr>
              <a:t>)/10)</a:t>
            </a:r>
          </a:p>
        </p:txBody>
      </p:sp>
    </p:spTree>
    <p:extLst>
      <p:ext uri="{BB962C8B-B14F-4D97-AF65-F5344CB8AC3E}">
        <p14:creationId xmlns:p14="http://schemas.microsoft.com/office/powerpoint/2010/main" val="27298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txBox="1">
            <a:spLocks/>
          </p:cNvSpPr>
          <p:nvPr/>
        </p:nvSpPr>
        <p:spPr>
          <a:xfrm>
            <a:off x="0" y="175510"/>
            <a:ext cx="9144000"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22" name="Title 8"/>
          <p:cNvSpPr txBox="1">
            <a:spLocks/>
          </p:cNvSpPr>
          <p:nvPr/>
        </p:nvSpPr>
        <p:spPr>
          <a:xfrm>
            <a:off x="0" y="112123"/>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Aggregating scores across the data</a:t>
            </a:r>
          </a:p>
          <a:p>
            <a:pPr algn="ctr"/>
            <a:endParaRPr lang="en-US" sz="4000" dirty="0"/>
          </a:p>
          <a:p>
            <a:pPr algn="ctr"/>
            <a:r>
              <a:rPr lang="en-US" sz="4000" dirty="0"/>
              <a:t> </a:t>
            </a:r>
          </a:p>
        </p:txBody>
      </p:sp>
      <p:pic>
        <p:nvPicPr>
          <p:cNvPr id="8" name="Picture 7" descr="Screen Shot 2016-10-04 at 15.53.33.png"/>
          <p:cNvPicPr>
            <a:picLocks noChangeAspect="1"/>
          </p:cNvPicPr>
          <p:nvPr/>
        </p:nvPicPr>
        <p:blipFill rotWithShape="1">
          <a:blip r:embed="rId3">
            <a:extLst>
              <a:ext uri="{28A0092B-C50C-407E-A947-70E740481C1C}">
                <a14:useLocalDpi xmlns:a14="http://schemas.microsoft.com/office/drawing/2010/main" val="0"/>
              </a:ext>
            </a:extLst>
          </a:blip>
          <a:srcRect l="6528" t="29312" r="5227" b="11349"/>
          <a:stretch/>
        </p:blipFill>
        <p:spPr>
          <a:xfrm>
            <a:off x="1980572" y="2223582"/>
            <a:ext cx="4971269" cy="1080000"/>
          </a:xfrm>
          <a:prstGeom prst="rect">
            <a:avLst/>
          </a:prstGeom>
        </p:spPr>
      </p:pic>
      <p:sp>
        <p:nvSpPr>
          <p:cNvPr id="3" name="Rectangle 2"/>
          <p:cNvSpPr/>
          <p:nvPr/>
        </p:nvSpPr>
        <p:spPr>
          <a:xfrm>
            <a:off x="0" y="1360558"/>
            <a:ext cx="9144000" cy="553998"/>
          </a:xfrm>
          <a:prstGeom prst="rect">
            <a:avLst/>
          </a:prstGeom>
        </p:spPr>
        <p:txBody>
          <a:bodyPr wrap="square">
            <a:spAutoFit/>
          </a:bodyPr>
          <a:lstStyle/>
          <a:p>
            <a:pPr marL="285750" indent="-285750">
              <a:buFont typeface="Arial"/>
              <a:buChar char="•"/>
            </a:pPr>
            <a:r>
              <a:rPr lang="en-US" sz="3000" dirty="0">
                <a:solidFill>
                  <a:srgbClr val="4F81BD"/>
                </a:solidFill>
                <a:latin typeface="Helvetica"/>
                <a:cs typeface="Helvetica"/>
              </a:rPr>
              <a:t>Using a mathematical function, the harmonic sum*</a:t>
            </a:r>
            <a:endParaRPr lang="en-US" sz="2400" dirty="0">
              <a:solidFill>
                <a:srgbClr val="4F81BD"/>
              </a:solidFill>
              <a:latin typeface="Helvetica"/>
              <a:cs typeface="Helvetica"/>
            </a:endParaRPr>
          </a:p>
        </p:txBody>
      </p:sp>
      <p:sp>
        <p:nvSpPr>
          <p:cNvPr id="4" name="Rectangle 3"/>
          <p:cNvSpPr/>
          <p:nvPr/>
        </p:nvSpPr>
        <p:spPr>
          <a:xfrm>
            <a:off x="0" y="3571550"/>
            <a:ext cx="9144000" cy="369332"/>
          </a:xfrm>
          <a:prstGeom prst="rect">
            <a:avLst/>
          </a:prstGeom>
        </p:spPr>
        <p:txBody>
          <a:bodyPr wrap="square">
            <a:spAutoFit/>
          </a:bodyPr>
          <a:lstStyle/>
          <a:p>
            <a:pPr algn="ctr"/>
            <a:r>
              <a:rPr lang="en-US" dirty="0">
                <a:solidFill>
                  <a:srgbClr val="4F81BD"/>
                </a:solidFill>
                <a:latin typeface="Helvetica"/>
                <a:cs typeface="Helvetica"/>
              </a:rPr>
              <a:t>where S1,S2,...,Si are the individual sorted evidence scores in descending order</a:t>
            </a:r>
            <a:endParaRPr lang="en-US" dirty="0"/>
          </a:p>
        </p:txBody>
      </p:sp>
      <p:sp>
        <p:nvSpPr>
          <p:cNvPr id="5" name="Rectangle 4"/>
          <p:cNvSpPr/>
          <p:nvPr/>
        </p:nvSpPr>
        <p:spPr>
          <a:xfrm>
            <a:off x="0" y="6403192"/>
            <a:ext cx="9144000" cy="369332"/>
          </a:xfrm>
          <a:prstGeom prst="rect">
            <a:avLst/>
          </a:prstGeom>
        </p:spPr>
        <p:txBody>
          <a:bodyPr wrap="square">
            <a:spAutoFit/>
          </a:bodyPr>
          <a:lstStyle/>
          <a:p>
            <a:r>
              <a:rPr lang="is-IS" dirty="0">
                <a:solidFill>
                  <a:srgbClr val="4F81BD"/>
                </a:solidFill>
                <a:latin typeface="Helvetica"/>
                <a:cs typeface="Helvetica"/>
              </a:rPr>
              <a:t>* PMID: 19107201, PMID: 20118918 </a:t>
            </a:r>
            <a:endParaRPr lang="en-US" dirty="0">
              <a:solidFill>
                <a:srgbClr val="4F81BD"/>
              </a:solidFill>
              <a:latin typeface="Helvetica"/>
              <a:cs typeface="Helvetica"/>
            </a:endParaRPr>
          </a:p>
        </p:txBody>
      </p:sp>
      <p:sp>
        <p:nvSpPr>
          <p:cNvPr id="6" name="Rectangle 5"/>
          <p:cNvSpPr/>
          <p:nvPr/>
        </p:nvSpPr>
        <p:spPr>
          <a:xfrm>
            <a:off x="0" y="4365997"/>
            <a:ext cx="9144000" cy="1409617"/>
          </a:xfrm>
          <a:prstGeom prst="rect">
            <a:avLst/>
          </a:prstGeom>
        </p:spPr>
        <p:txBody>
          <a:bodyPr wrap="square">
            <a:spAutoFit/>
          </a:bodyPr>
          <a:lstStyle/>
          <a:p>
            <a:pPr marL="285750" indent="-285750">
              <a:lnSpc>
                <a:spcPct val="120000"/>
              </a:lnSpc>
              <a:buFont typeface="Arial"/>
              <a:buChar char="•"/>
            </a:pPr>
            <a:r>
              <a:rPr lang="en-US" sz="2400" dirty="0">
                <a:solidFill>
                  <a:srgbClr val="4F81BD"/>
                </a:solidFill>
                <a:latin typeface="Helvetica"/>
                <a:cs typeface="Helvetica"/>
              </a:rPr>
              <a:t>Advantages:</a:t>
            </a:r>
          </a:p>
          <a:p>
            <a:pPr>
              <a:lnSpc>
                <a:spcPct val="120000"/>
              </a:lnSpc>
            </a:pPr>
            <a:r>
              <a:rPr lang="en-US" sz="2400" dirty="0">
                <a:solidFill>
                  <a:srgbClr val="4F81BD"/>
                </a:solidFill>
                <a:latin typeface="Helvetica"/>
                <a:cs typeface="Helvetica"/>
              </a:rPr>
              <a:t>	</a:t>
            </a:r>
            <a:r>
              <a:rPr lang="en-US" sz="2200" dirty="0">
                <a:solidFill>
                  <a:srgbClr val="4F81BD"/>
                </a:solidFill>
                <a:latin typeface="Helvetica"/>
                <a:cs typeface="Helvetica"/>
              </a:rPr>
              <a:t>A) account for replication</a:t>
            </a:r>
          </a:p>
          <a:p>
            <a:pPr>
              <a:lnSpc>
                <a:spcPct val="120000"/>
              </a:lnSpc>
            </a:pPr>
            <a:r>
              <a:rPr lang="en-US" sz="2200" dirty="0">
                <a:solidFill>
                  <a:srgbClr val="4F81BD"/>
                </a:solidFill>
                <a:latin typeface="Helvetica"/>
                <a:cs typeface="Helvetica"/>
              </a:rPr>
              <a:t>	B) deflate the effect of large amounts of data e.g. text mining</a:t>
            </a:r>
          </a:p>
        </p:txBody>
      </p:sp>
    </p:spTree>
    <p:extLst>
      <p:ext uri="{BB962C8B-B14F-4D97-AF65-F5344CB8AC3E}">
        <p14:creationId xmlns:p14="http://schemas.microsoft.com/office/powerpoint/2010/main" val="410980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ectangle 177"/>
          <p:cNvSpPr/>
          <p:nvPr/>
        </p:nvSpPr>
        <p:spPr>
          <a:xfrm>
            <a:off x="1550292" y="3470772"/>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 </a:t>
            </a:r>
            <a:endParaRPr lang="en-US" sz="1200" dirty="0">
              <a:latin typeface="Helvetica"/>
              <a:cs typeface="Helvetica"/>
            </a:endParaRPr>
          </a:p>
        </p:txBody>
      </p:sp>
      <p:sp>
        <p:nvSpPr>
          <p:cNvPr id="213" name="Rectangle 212"/>
          <p:cNvSpPr/>
          <p:nvPr/>
        </p:nvSpPr>
        <p:spPr>
          <a:xfrm>
            <a:off x="121098" y="1726572"/>
            <a:ext cx="1553315" cy="1815882"/>
          </a:xfrm>
          <a:prstGeom prst="rect">
            <a:avLst/>
          </a:prstGeom>
        </p:spPr>
        <p:txBody>
          <a:bodyPr wrap="square">
            <a:spAutoFit/>
          </a:bodyPr>
          <a:lstStyle/>
          <a:p>
            <a:r>
              <a:rPr lang="en-US" sz="1400" dirty="0">
                <a:solidFill>
                  <a:schemeClr val="bg1">
                    <a:lumMod val="50000"/>
                  </a:schemeClr>
                </a:solidFill>
                <a:latin typeface="Helvetica"/>
                <a:cs typeface="Helvetica"/>
              </a:rPr>
              <a:t>Calculated at four levels:</a:t>
            </a:r>
          </a:p>
          <a:p>
            <a:endParaRPr lang="en-US" sz="1400" dirty="0">
              <a:solidFill>
                <a:schemeClr val="bg1">
                  <a:lumMod val="50000"/>
                </a:schemeClr>
              </a:solidFill>
              <a:latin typeface="Helvetica"/>
              <a:cs typeface="Helvetica"/>
            </a:endParaRPr>
          </a:p>
          <a:p>
            <a:pPr marL="285750" indent="-285750">
              <a:buFont typeface="Arial"/>
              <a:buChar char="•"/>
            </a:pPr>
            <a:r>
              <a:rPr lang="en-US" sz="1400" dirty="0">
                <a:solidFill>
                  <a:schemeClr val="bg1">
                    <a:lumMod val="50000"/>
                  </a:schemeClr>
                </a:solidFill>
                <a:latin typeface="Helvetica"/>
                <a:cs typeface="Helvetica"/>
              </a:rPr>
              <a:t>Evidence</a:t>
            </a:r>
          </a:p>
          <a:p>
            <a:pPr marL="285750" indent="-285750">
              <a:buFont typeface="Arial"/>
              <a:buChar char="•"/>
            </a:pPr>
            <a:r>
              <a:rPr lang="en-US" sz="1400" dirty="0">
                <a:solidFill>
                  <a:schemeClr val="bg1">
                    <a:lumMod val="50000"/>
                  </a:schemeClr>
                </a:solidFill>
                <a:latin typeface="Helvetica"/>
                <a:cs typeface="Helvetica"/>
              </a:rPr>
              <a:t>Data source</a:t>
            </a:r>
          </a:p>
          <a:p>
            <a:pPr marL="285750" indent="-285750">
              <a:buFont typeface="Arial"/>
              <a:buChar char="•"/>
            </a:pPr>
            <a:r>
              <a:rPr lang="en-US" sz="1400" dirty="0">
                <a:solidFill>
                  <a:schemeClr val="bg1">
                    <a:lumMod val="50000"/>
                  </a:schemeClr>
                </a:solidFill>
                <a:latin typeface="Helvetica"/>
                <a:cs typeface="Helvetica"/>
              </a:rPr>
              <a:t>Data type</a:t>
            </a:r>
          </a:p>
          <a:p>
            <a:pPr marL="285750" indent="-285750">
              <a:buFont typeface="Arial"/>
              <a:buChar char="•"/>
            </a:pPr>
            <a:r>
              <a:rPr lang="en-US" sz="1400" dirty="0">
                <a:solidFill>
                  <a:schemeClr val="bg1">
                    <a:lumMod val="50000"/>
                  </a:schemeClr>
                </a:solidFill>
                <a:latin typeface="Helvetica"/>
                <a:cs typeface="Helvetica"/>
              </a:rPr>
              <a:t>Overall</a:t>
            </a:r>
          </a:p>
          <a:p>
            <a:endParaRPr lang="en-US" sz="1400" dirty="0">
              <a:solidFill>
                <a:schemeClr val="bg1">
                  <a:lumMod val="50000"/>
                </a:schemeClr>
              </a:solidFill>
              <a:latin typeface="Helvetica"/>
              <a:cs typeface="Helvetica"/>
            </a:endParaRPr>
          </a:p>
        </p:txBody>
      </p:sp>
      <p:sp>
        <p:nvSpPr>
          <p:cNvPr id="214" name="Rectangle 213"/>
          <p:cNvSpPr/>
          <p:nvPr/>
        </p:nvSpPr>
        <p:spPr>
          <a:xfrm>
            <a:off x="121098" y="938321"/>
            <a:ext cx="1707936" cy="307777"/>
          </a:xfrm>
          <a:prstGeom prst="rect">
            <a:avLst/>
          </a:prstGeom>
        </p:spPr>
        <p:txBody>
          <a:bodyPr wrap="square">
            <a:spAutoFit/>
          </a:bodyPr>
          <a:lstStyle/>
          <a:p>
            <a:r>
              <a:rPr lang="en-US" sz="1400" dirty="0">
                <a:solidFill>
                  <a:schemeClr val="bg1">
                    <a:lumMod val="50000"/>
                  </a:schemeClr>
                </a:solidFill>
                <a:latin typeface="Helvetica"/>
                <a:cs typeface="Helvetica"/>
              </a:rPr>
              <a:t>Score: 0 to 1 (max)</a:t>
            </a:r>
          </a:p>
        </p:txBody>
      </p:sp>
      <p:sp>
        <p:nvSpPr>
          <p:cNvPr id="218" name="Rectangle 217"/>
          <p:cNvSpPr/>
          <p:nvPr/>
        </p:nvSpPr>
        <p:spPr>
          <a:xfrm>
            <a:off x="87792" y="3462823"/>
            <a:ext cx="1707936" cy="523220"/>
          </a:xfrm>
          <a:prstGeom prst="rect">
            <a:avLst/>
          </a:prstGeom>
        </p:spPr>
        <p:txBody>
          <a:bodyPr wrap="square">
            <a:spAutoFit/>
          </a:bodyPr>
          <a:lstStyle/>
          <a:p>
            <a:r>
              <a:rPr lang="en-US" sz="1400" dirty="0">
                <a:solidFill>
                  <a:srgbClr val="7F7F7F"/>
                </a:solidFill>
                <a:latin typeface="Helvetica"/>
                <a:cs typeface="Helvetica"/>
              </a:rPr>
              <a:t>Aggregation with     (</a:t>
            </a:r>
            <a:r>
              <a:rPr lang="en-US" sz="1400" b="1" dirty="0">
                <a:solidFill>
                  <a:srgbClr val="7F7F7F"/>
                </a:solidFill>
                <a:latin typeface="Helvetica"/>
                <a:cs typeface="Helvetica"/>
              </a:rPr>
              <a:t>harmonic sum</a:t>
            </a:r>
            <a:r>
              <a:rPr lang="en-US" sz="1400" dirty="0">
                <a:solidFill>
                  <a:srgbClr val="7F7F7F"/>
                </a:solidFill>
                <a:latin typeface="Helvetica"/>
                <a:cs typeface="Helvetica"/>
              </a:rPr>
              <a:t>)</a:t>
            </a:r>
          </a:p>
        </p:txBody>
      </p:sp>
      <p:sp>
        <p:nvSpPr>
          <p:cNvPr id="220" name="Rectangle 219"/>
          <p:cNvSpPr/>
          <p:nvPr/>
        </p:nvSpPr>
        <p:spPr>
          <a:xfrm>
            <a:off x="146498" y="6548931"/>
            <a:ext cx="352756" cy="276999"/>
          </a:xfrm>
          <a:prstGeom prst="rect">
            <a:avLst/>
          </a:prstGeom>
          <a:solidFill>
            <a:schemeClr val="bg1"/>
          </a:solidFill>
          <a:ln>
            <a:solidFill>
              <a:srgbClr val="E6E0EC"/>
            </a:solidFill>
          </a:ln>
        </p:spPr>
        <p:txBody>
          <a:bodyPr wrap="none">
            <a:spAutoFit/>
          </a:bodyPr>
          <a:lstStyle/>
          <a:p>
            <a:r>
              <a:rPr lang="en-US" sz="1200" dirty="0">
                <a:solidFill>
                  <a:srgbClr val="7030A0"/>
                </a:solidFill>
                <a:latin typeface="Helvetica"/>
                <a:cs typeface="Helvetica"/>
              </a:rPr>
              <a:t>Σ</a:t>
            </a:r>
            <a:r>
              <a:rPr lang="en-US" sz="1200" baseline="-25000" dirty="0">
                <a:solidFill>
                  <a:srgbClr val="7030A0"/>
                </a:solidFill>
                <a:latin typeface="Helvetica"/>
                <a:cs typeface="Helvetica"/>
              </a:rPr>
              <a:t>H</a:t>
            </a:r>
            <a:endParaRPr lang="en-US" sz="1200" dirty="0">
              <a:latin typeface="Helvetica"/>
              <a:cs typeface="Helvetica"/>
            </a:endParaRPr>
          </a:p>
        </p:txBody>
      </p:sp>
      <p:sp>
        <p:nvSpPr>
          <p:cNvPr id="4" name="Rectangle 3"/>
          <p:cNvSpPr/>
          <p:nvPr/>
        </p:nvSpPr>
        <p:spPr>
          <a:xfrm>
            <a:off x="146498" y="4254978"/>
            <a:ext cx="1969076" cy="646331"/>
          </a:xfrm>
          <a:prstGeom prst="rect">
            <a:avLst/>
          </a:prstGeom>
        </p:spPr>
        <p:txBody>
          <a:bodyPr wrap="square">
            <a:spAutoFit/>
          </a:bodyPr>
          <a:lstStyle/>
          <a:p>
            <a:r>
              <a:rPr lang="en-US" sz="1200" dirty="0">
                <a:solidFill>
                  <a:srgbClr val="7F7F7F"/>
                </a:solidFill>
                <a:latin typeface="Helvetica"/>
                <a:cs typeface="Helvetica"/>
              </a:rPr>
              <a:t>Note: Each data set has its own scoring and ranking scheme</a:t>
            </a:r>
          </a:p>
        </p:txBody>
      </p:sp>
      <p:sp>
        <p:nvSpPr>
          <p:cNvPr id="212" name="Title 8"/>
          <p:cNvSpPr txBox="1">
            <a:spLocks/>
          </p:cNvSpPr>
          <p:nvPr/>
        </p:nvSpPr>
        <p:spPr>
          <a:xfrm>
            <a:off x="0" y="7813"/>
            <a:ext cx="9591840" cy="51903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US" sz="4000" dirty="0">
              <a:solidFill>
                <a:srgbClr val="0070C0"/>
              </a:solidFill>
            </a:endParaRPr>
          </a:p>
        </p:txBody>
      </p:sp>
      <p:sp>
        <p:nvSpPr>
          <p:cNvPr id="163" name="Shape 493"/>
          <p:cNvSpPr/>
          <p:nvPr/>
        </p:nvSpPr>
        <p:spPr>
          <a:xfrm>
            <a:off x="526277" y="6525944"/>
            <a:ext cx="2980492" cy="564576"/>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defTabSz="410765">
              <a:defRPr sz="1200">
                <a:latin typeface="Helvetica Light"/>
                <a:ea typeface="Helvetica Light"/>
                <a:cs typeface="Helvetica Light"/>
                <a:sym typeface="Helvetica Light"/>
              </a:defRPr>
            </a:lvl1pPr>
          </a:lstStyle>
          <a:p>
            <a:r>
              <a:rPr lang="is-IS" sz="1600" dirty="0">
                <a:solidFill>
                  <a:schemeClr val="bg1">
                    <a:lumMod val="65000"/>
                  </a:schemeClr>
                </a:solidFill>
                <a:latin typeface="Helvetica"/>
                <a:cs typeface="Helvetica"/>
              </a:rPr>
              <a:t>S</a:t>
            </a:r>
            <a:r>
              <a:rPr lang="is-IS" sz="1600" baseline="-25000" dirty="0">
                <a:solidFill>
                  <a:schemeClr val="bg1">
                    <a:lumMod val="65000"/>
                  </a:schemeClr>
                </a:solidFill>
                <a:latin typeface="Helvetica"/>
                <a:cs typeface="Helvetica"/>
              </a:rPr>
              <a:t>1</a:t>
            </a:r>
            <a:r>
              <a:rPr lang="is-IS" sz="1600" dirty="0">
                <a:solidFill>
                  <a:schemeClr val="bg1">
                    <a:lumMod val="65000"/>
                  </a:schemeClr>
                </a:solidFill>
                <a:latin typeface="Helvetica"/>
                <a:cs typeface="Helvetica"/>
              </a:rPr>
              <a:t> + S</a:t>
            </a:r>
            <a:r>
              <a:rPr lang="is-IS" sz="1600" baseline="-25000" dirty="0">
                <a:solidFill>
                  <a:schemeClr val="bg1">
                    <a:lumMod val="65000"/>
                  </a:schemeClr>
                </a:solidFill>
                <a:latin typeface="Helvetica"/>
                <a:cs typeface="Helvetica"/>
              </a:rPr>
              <a:t>2</a:t>
            </a:r>
            <a:r>
              <a:rPr lang="is-IS" sz="1600" dirty="0">
                <a:solidFill>
                  <a:schemeClr val="bg1">
                    <a:lumMod val="65000"/>
                  </a:schemeClr>
                </a:solidFill>
                <a:latin typeface="Helvetica"/>
                <a:cs typeface="Helvetica"/>
              </a:rPr>
              <a:t>/2</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3</a:t>
            </a:r>
            <a:r>
              <a:rPr lang="is-IS" sz="1600" dirty="0">
                <a:solidFill>
                  <a:schemeClr val="bg1">
                    <a:lumMod val="65000"/>
                  </a:schemeClr>
                </a:solidFill>
                <a:latin typeface="Helvetica"/>
                <a:cs typeface="Helvetica"/>
              </a:rPr>
              <a:t>/3</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4</a:t>
            </a:r>
            <a:r>
              <a:rPr lang="is-IS" sz="1600" dirty="0">
                <a:solidFill>
                  <a:schemeClr val="bg1">
                    <a:lumMod val="65000"/>
                  </a:schemeClr>
                </a:solidFill>
                <a:latin typeface="Helvetica"/>
                <a:cs typeface="Helvetica"/>
              </a:rPr>
              <a:t>/4</a:t>
            </a:r>
            <a:r>
              <a:rPr lang="is-IS" sz="1600" baseline="30000" dirty="0">
                <a:solidFill>
                  <a:schemeClr val="bg1">
                    <a:lumMod val="65000"/>
                  </a:schemeClr>
                </a:solidFill>
                <a:latin typeface="Helvetica"/>
                <a:cs typeface="Helvetica"/>
              </a:rPr>
              <a:t>2 </a:t>
            </a:r>
            <a:r>
              <a:rPr lang="is-IS" sz="1600" dirty="0">
                <a:solidFill>
                  <a:schemeClr val="bg1">
                    <a:lumMod val="65000"/>
                  </a:schemeClr>
                </a:solidFill>
                <a:latin typeface="Helvetica"/>
                <a:cs typeface="Helvetica"/>
              </a:rPr>
              <a:t>+ S</a:t>
            </a:r>
            <a:r>
              <a:rPr lang="is-IS" sz="1600" baseline="-25000" dirty="0">
                <a:solidFill>
                  <a:schemeClr val="bg1">
                    <a:lumMod val="65000"/>
                  </a:schemeClr>
                </a:solidFill>
                <a:latin typeface="Helvetica"/>
                <a:cs typeface="Helvetica"/>
              </a:rPr>
              <a:t>i</a:t>
            </a:r>
            <a:r>
              <a:rPr lang="is-IS" sz="1600" dirty="0">
                <a:solidFill>
                  <a:schemeClr val="bg1">
                    <a:lumMod val="65000"/>
                  </a:schemeClr>
                </a:solidFill>
                <a:latin typeface="Helvetica"/>
                <a:cs typeface="Helvetica"/>
              </a:rPr>
              <a:t>/i</a:t>
            </a:r>
            <a:r>
              <a:rPr lang="is-IS" sz="1600" baseline="30000" dirty="0">
                <a:solidFill>
                  <a:schemeClr val="bg1">
                    <a:lumMod val="65000"/>
                  </a:schemeClr>
                </a:solidFill>
                <a:latin typeface="Helvetica"/>
                <a:cs typeface="Helvetica"/>
              </a:rPr>
              <a:t>2</a:t>
            </a:r>
            <a:endParaRPr lang="en-US" sz="1600" baseline="30000" dirty="0">
              <a:solidFill>
                <a:schemeClr val="bg1">
                  <a:lumMod val="65000"/>
                </a:schemeClr>
              </a:solidFill>
              <a:latin typeface="Helvetica"/>
              <a:cs typeface="Helvetica"/>
            </a:endParaRPr>
          </a:p>
          <a:p>
            <a:endParaRPr sz="1600" dirty="0">
              <a:solidFill>
                <a:schemeClr val="bg1">
                  <a:lumMod val="65000"/>
                </a:schemeClr>
              </a:solidFill>
              <a:latin typeface="Helvetica"/>
              <a:cs typeface="Helvetica"/>
            </a:endParaRPr>
          </a:p>
        </p:txBody>
      </p:sp>
      <p:sp>
        <p:nvSpPr>
          <p:cNvPr id="221" name="Google Shape;390;p59">
            <a:extLst>
              <a:ext uri="{FF2B5EF4-FFF2-40B4-BE49-F238E27FC236}">
                <a16:creationId xmlns:a16="http://schemas.microsoft.com/office/drawing/2014/main" id="{6EC7486E-9C2D-2F4C-86B6-6F93CE6F9DB7}"/>
              </a:ext>
            </a:extLst>
          </p:cNvPr>
          <p:cNvSpPr txBox="1">
            <a:spLocks/>
          </p:cNvSpPr>
          <p:nvPr/>
        </p:nvSpPr>
        <p:spPr>
          <a:xfrm>
            <a:off x="0" y="-200275"/>
            <a:ext cx="9144000" cy="114300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Aggregating scores</a:t>
            </a:r>
          </a:p>
        </p:txBody>
      </p:sp>
      <p:cxnSp>
        <p:nvCxnSpPr>
          <p:cNvPr id="12" name="Connector 328">
            <a:extLst>
              <a:ext uri="{FF2B5EF4-FFF2-40B4-BE49-F238E27FC236}">
                <a16:creationId xmlns:a16="http://schemas.microsoft.com/office/drawing/2014/main" id="{081C9F24-7058-D94D-B1EF-30BFD896D55D}"/>
              </a:ext>
            </a:extLst>
          </p:cNvPr>
          <p:cNvCxnSpPr>
            <a:cxnSpLocks noChangeAspect="1"/>
            <a:endCxn id="15" idx="0"/>
          </p:cNvCxnSpPr>
          <p:nvPr/>
        </p:nvCxnSpPr>
        <p:spPr>
          <a:xfrm flipV="1">
            <a:off x="3199841" y="2013555"/>
            <a:ext cx="1440000" cy="4296"/>
          </a:xfrm>
          <a:prstGeom prst="straightConnector1">
            <a:avLst/>
          </a:prstGeom>
          <a:ln w="7620">
            <a:solidFill>
              <a:srgbClr val="85888E"/>
            </a:solidFill>
            <a:miter lim="400000"/>
            <a:tailEnd type="triangle"/>
          </a:ln>
        </p:spPr>
      </p:cxnSp>
      <p:sp>
        <p:nvSpPr>
          <p:cNvPr id="13" name="Shape 338">
            <a:extLst>
              <a:ext uri="{FF2B5EF4-FFF2-40B4-BE49-F238E27FC236}">
                <a16:creationId xmlns:a16="http://schemas.microsoft.com/office/drawing/2014/main" id="{2C1B1366-05C7-E54E-8CAB-6F28883EC158}"/>
              </a:ext>
            </a:extLst>
          </p:cNvPr>
          <p:cNvSpPr/>
          <p:nvPr/>
        </p:nvSpPr>
        <p:spPr>
          <a:xfrm>
            <a:off x="4738433" y="1315658"/>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 (germline)</a:t>
            </a:r>
            <a:endParaRPr dirty="0">
              <a:latin typeface="Helvetica"/>
              <a:cs typeface="Helvetica"/>
            </a:endParaRPr>
          </a:p>
        </p:txBody>
      </p:sp>
      <p:sp>
        <p:nvSpPr>
          <p:cNvPr id="14" name="Shape 339">
            <a:extLst>
              <a:ext uri="{FF2B5EF4-FFF2-40B4-BE49-F238E27FC236}">
                <a16:creationId xmlns:a16="http://schemas.microsoft.com/office/drawing/2014/main" id="{D668040E-232A-654D-B15A-B4B1F91ABBE2}"/>
              </a:ext>
            </a:extLst>
          </p:cNvPr>
          <p:cNvSpPr/>
          <p:nvPr/>
        </p:nvSpPr>
        <p:spPr>
          <a:xfrm>
            <a:off x="4738433" y="160433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UniProt</a:t>
            </a:r>
          </a:p>
        </p:txBody>
      </p:sp>
      <p:sp>
        <p:nvSpPr>
          <p:cNvPr id="15" name="Shape 340">
            <a:extLst>
              <a:ext uri="{FF2B5EF4-FFF2-40B4-BE49-F238E27FC236}">
                <a16:creationId xmlns:a16="http://schemas.microsoft.com/office/drawing/2014/main" id="{88044694-523E-9541-8611-E25725EA1C25}"/>
              </a:ext>
            </a:extLst>
          </p:cNvPr>
          <p:cNvSpPr/>
          <p:nvPr/>
        </p:nvSpPr>
        <p:spPr>
          <a:xfrm>
            <a:off x="4738433" y="189997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Gene2Phenotype</a:t>
            </a:r>
          </a:p>
        </p:txBody>
      </p:sp>
      <p:sp>
        <p:nvSpPr>
          <p:cNvPr id="16" name="Shape 341">
            <a:extLst>
              <a:ext uri="{FF2B5EF4-FFF2-40B4-BE49-F238E27FC236}">
                <a16:creationId xmlns:a16="http://schemas.microsoft.com/office/drawing/2014/main" id="{608482FA-902B-2447-B5BA-1B97E48CAE80}"/>
              </a:ext>
            </a:extLst>
          </p:cNvPr>
          <p:cNvSpPr/>
          <p:nvPr/>
        </p:nvSpPr>
        <p:spPr>
          <a:xfrm>
            <a:off x="4738433" y="2198418"/>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GWAS catalog</a:t>
            </a:r>
          </a:p>
        </p:txBody>
      </p:sp>
      <p:sp>
        <p:nvSpPr>
          <p:cNvPr id="17" name="Shape 342">
            <a:extLst>
              <a:ext uri="{FF2B5EF4-FFF2-40B4-BE49-F238E27FC236}">
                <a16:creationId xmlns:a16="http://schemas.microsoft.com/office/drawing/2014/main" id="{82D06DEE-7460-E04E-A1C6-25FE81222CC3}"/>
              </a:ext>
            </a:extLst>
          </p:cNvPr>
          <p:cNvSpPr/>
          <p:nvPr/>
        </p:nvSpPr>
        <p:spPr>
          <a:xfrm>
            <a:off x="4738433" y="2654136"/>
            <a:ext cx="1180904"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Cancer Gene Census</a:t>
            </a:r>
          </a:p>
        </p:txBody>
      </p:sp>
      <p:sp>
        <p:nvSpPr>
          <p:cNvPr id="18" name="Shape 343">
            <a:extLst>
              <a:ext uri="{FF2B5EF4-FFF2-40B4-BE49-F238E27FC236}">
                <a16:creationId xmlns:a16="http://schemas.microsoft.com/office/drawing/2014/main" id="{25061457-6AF0-8344-AE12-A9CCF0769510}"/>
              </a:ext>
            </a:extLst>
          </p:cNvPr>
          <p:cNvSpPr/>
          <p:nvPr/>
        </p:nvSpPr>
        <p:spPr>
          <a:xfrm>
            <a:off x="4738433" y="2951059"/>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dirty="0">
                <a:latin typeface="Helvetica"/>
                <a:cs typeface="Helvetica"/>
              </a:rPr>
              <a:t>E</a:t>
            </a:r>
            <a:r>
              <a:rPr lang="en-US" dirty="0">
                <a:latin typeface="Helvetica"/>
                <a:cs typeface="Helvetica"/>
              </a:rPr>
              <a:t>uropean </a:t>
            </a:r>
            <a:r>
              <a:rPr dirty="0">
                <a:latin typeface="Helvetica"/>
                <a:cs typeface="Helvetica"/>
              </a:rPr>
              <a:t>V</a:t>
            </a:r>
            <a:r>
              <a:rPr lang="en-US" dirty="0">
                <a:latin typeface="Helvetica"/>
                <a:cs typeface="Helvetica"/>
              </a:rPr>
              <a:t>ariation </a:t>
            </a:r>
            <a:r>
              <a:rPr dirty="0">
                <a:latin typeface="Helvetica"/>
                <a:cs typeface="Helvetica"/>
              </a:rPr>
              <a:t>A</a:t>
            </a:r>
            <a:r>
              <a:rPr lang="en-US" dirty="0">
                <a:latin typeface="Helvetica"/>
                <a:cs typeface="Helvetica"/>
              </a:rPr>
              <a:t>rchive</a:t>
            </a:r>
            <a:r>
              <a:rPr dirty="0">
                <a:latin typeface="Helvetica"/>
                <a:cs typeface="Helvetica"/>
              </a:rPr>
              <a:t> (somatic)</a:t>
            </a:r>
          </a:p>
        </p:txBody>
      </p:sp>
      <p:sp>
        <p:nvSpPr>
          <p:cNvPr id="19" name="Shape 344">
            <a:extLst>
              <a:ext uri="{FF2B5EF4-FFF2-40B4-BE49-F238E27FC236}">
                <a16:creationId xmlns:a16="http://schemas.microsoft.com/office/drawing/2014/main" id="{30658E1E-7FA9-074D-8A8D-136BB6F5DA3C}"/>
              </a:ext>
            </a:extLst>
          </p:cNvPr>
          <p:cNvSpPr/>
          <p:nvPr/>
        </p:nvSpPr>
        <p:spPr>
          <a:xfrm>
            <a:off x="4728800" y="3248375"/>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IntOGen</a:t>
            </a:r>
          </a:p>
        </p:txBody>
      </p:sp>
      <p:sp>
        <p:nvSpPr>
          <p:cNvPr id="20" name="Shape 345">
            <a:extLst>
              <a:ext uri="{FF2B5EF4-FFF2-40B4-BE49-F238E27FC236}">
                <a16:creationId xmlns:a16="http://schemas.microsoft.com/office/drawing/2014/main" id="{9A38748A-9F23-FB4D-BCE9-24F8BB2B69DB}"/>
              </a:ext>
            </a:extLst>
          </p:cNvPr>
          <p:cNvSpPr/>
          <p:nvPr/>
        </p:nvSpPr>
        <p:spPr>
          <a:xfrm>
            <a:off x="4728800" y="3678141"/>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ChEMBL</a:t>
            </a:r>
            <a:endParaRPr dirty="0">
              <a:latin typeface="Helvetica"/>
              <a:cs typeface="Helvetica"/>
            </a:endParaRPr>
          </a:p>
        </p:txBody>
      </p:sp>
      <p:sp>
        <p:nvSpPr>
          <p:cNvPr id="21" name="Shape 346">
            <a:extLst>
              <a:ext uri="{FF2B5EF4-FFF2-40B4-BE49-F238E27FC236}">
                <a16:creationId xmlns:a16="http://schemas.microsoft.com/office/drawing/2014/main" id="{5E4D0F90-FC7B-314D-A3C6-B337EEB5A28F}"/>
              </a:ext>
            </a:extLst>
          </p:cNvPr>
          <p:cNvSpPr/>
          <p:nvPr/>
        </p:nvSpPr>
        <p:spPr>
          <a:xfrm>
            <a:off x="4728800" y="4060232"/>
            <a:ext cx="1180903" cy="227178"/>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Reactome</a:t>
            </a:r>
            <a:endParaRPr dirty="0">
              <a:latin typeface="Helvetica"/>
              <a:cs typeface="Helvetica"/>
            </a:endParaRPr>
          </a:p>
        </p:txBody>
      </p:sp>
      <p:sp>
        <p:nvSpPr>
          <p:cNvPr id="22" name="Shape 347">
            <a:extLst>
              <a:ext uri="{FF2B5EF4-FFF2-40B4-BE49-F238E27FC236}">
                <a16:creationId xmlns:a16="http://schemas.microsoft.com/office/drawing/2014/main" id="{9061F07B-932B-E545-88AA-E46D0A38FE3E}"/>
              </a:ext>
            </a:extLst>
          </p:cNvPr>
          <p:cNvSpPr/>
          <p:nvPr/>
        </p:nvSpPr>
        <p:spPr>
          <a:xfrm>
            <a:off x="4728800" y="5361742"/>
            <a:ext cx="1180903"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Expression Atlas</a:t>
            </a:r>
          </a:p>
        </p:txBody>
      </p:sp>
      <p:sp>
        <p:nvSpPr>
          <p:cNvPr id="23" name="Shape 348">
            <a:extLst>
              <a:ext uri="{FF2B5EF4-FFF2-40B4-BE49-F238E27FC236}">
                <a16:creationId xmlns:a16="http://schemas.microsoft.com/office/drawing/2014/main" id="{C2D3C5F2-CB90-0744-9E4B-A3AC717718BD}"/>
              </a:ext>
            </a:extLst>
          </p:cNvPr>
          <p:cNvSpPr/>
          <p:nvPr/>
        </p:nvSpPr>
        <p:spPr>
          <a:xfrm>
            <a:off x="4738433" y="5757291"/>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a:latin typeface="Helvetica"/>
                <a:cs typeface="Helvetica"/>
              </a:rPr>
              <a:t>Europe PMC</a:t>
            </a:r>
          </a:p>
        </p:txBody>
      </p:sp>
      <p:sp>
        <p:nvSpPr>
          <p:cNvPr id="24" name="Shape 349">
            <a:extLst>
              <a:ext uri="{FF2B5EF4-FFF2-40B4-BE49-F238E27FC236}">
                <a16:creationId xmlns:a16="http://schemas.microsoft.com/office/drawing/2014/main" id="{0DB5BD8D-5A3B-A341-9B85-EE0F31A43A0F}"/>
              </a:ext>
            </a:extLst>
          </p:cNvPr>
          <p:cNvSpPr/>
          <p:nvPr/>
        </p:nvSpPr>
        <p:spPr>
          <a:xfrm>
            <a:off x="4738433" y="6147035"/>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endParaRPr lang="en-US" dirty="0">
              <a:latin typeface="Helvetica"/>
              <a:cs typeface="Helvetica"/>
            </a:endParaRPr>
          </a:p>
          <a:p>
            <a:pPr defTabSz="914400"/>
            <a:r>
              <a:rPr lang="en-US" dirty="0" err="1">
                <a:latin typeface="Helvetica"/>
                <a:cs typeface="Helvetica"/>
              </a:rPr>
              <a:t>PhenoDigm</a:t>
            </a:r>
            <a:endParaRPr lang="en-US" dirty="0">
              <a:latin typeface="Helvetica"/>
              <a:cs typeface="Helvetica"/>
            </a:endParaRPr>
          </a:p>
          <a:p>
            <a:pPr defTabSz="914400"/>
            <a:endParaRPr dirty="0">
              <a:latin typeface="Helvetica"/>
              <a:cs typeface="Helvetica"/>
            </a:endParaRPr>
          </a:p>
        </p:txBody>
      </p:sp>
      <p:sp>
        <p:nvSpPr>
          <p:cNvPr id="25" name="Shape 350">
            <a:extLst>
              <a:ext uri="{FF2B5EF4-FFF2-40B4-BE49-F238E27FC236}">
                <a16:creationId xmlns:a16="http://schemas.microsoft.com/office/drawing/2014/main" id="{7487FC79-7B59-3B43-A12D-33A6FEAF05AB}"/>
              </a:ext>
            </a:extLst>
          </p:cNvPr>
          <p:cNvSpPr/>
          <p:nvPr/>
        </p:nvSpPr>
        <p:spPr>
          <a:xfrm>
            <a:off x="7497002" y="1474106"/>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Genetic association</a:t>
            </a:r>
            <a:r>
              <a:rPr lang="en-US" dirty="0">
                <a:latin typeface="Helvetica"/>
                <a:cs typeface="Helvetica"/>
              </a:rPr>
              <a:t>s</a:t>
            </a:r>
            <a:endParaRPr dirty="0">
              <a:latin typeface="Helvetica"/>
              <a:cs typeface="Helvetica"/>
            </a:endParaRPr>
          </a:p>
        </p:txBody>
      </p:sp>
      <p:sp>
        <p:nvSpPr>
          <p:cNvPr id="26" name="Shape 351">
            <a:extLst>
              <a:ext uri="{FF2B5EF4-FFF2-40B4-BE49-F238E27FC236}">
                <a16:creationId xmlns:a16="http://schemas.microsoft.com/office/drawing/2014/main" id="{4B5BB368-33DB-904E-A5E9-62DE06D1FEF9}"/>
              </a:ext>
            </a:extLst>
          </p:cNvPr>
          <p:cNvSpPr/>
          <p:nvPr/>
        </p:nvSpPr>
        <p:spPr>
          <a:xfrm>
            <a:off x="7521662" y="2945096"/>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dirty="0">
                <a:latin typeface="Helvetica"/>
                <a:cs typeface="Helvetica"/>
              </a:rPr>
              <a:t>Somatic mutation</a:t>
            </a:r>
            <a:r>
              <a:rPr lang="en-US" dirty="0">
                <a:latin typeface="Helvetica"/>
                <a:cs typeface="Helvetica"/>
              </a:rPr>
              <a:t>s</a:t>
            </a:r>
            <a:endParaRPr dirty="0">
              <a:latin typeface="Helvetica"/>
              <a:cs typeface="Helvetica"/>
            </a:endParaRPr>
          </a:p>
        </p:txBody>
      </p:sp>
      <p:sp>
        <p:nvSpPr>
          <p:cNvPr id="27" name="Shape 352">
            <a:extLst>
              <a:ext uri="{FF2B5EF4-FFF2-40B4-BE49-F238E27FC236}">
                <a16:creationId xmlns:a16="http://schemas.microsoft.com/office/drawing/2014/main" id="{82E56001-64C4-F843-8202-A54127D42436}"/>
              </a:ext>
            </a:extLst>
          </p:cNvPr>
          <p:cNvSpPr/>
          <p:nvPr/>
        </p:nvSpPr>
        <p:spPr>
          <a:xfrm>
            <a:off x="7546322" y="5333070"/>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RNA expression</a:t>
            </a:r>
          </a:p>
        </p:txBody>
      </p:sp>
      <p:sp>
        <p:nvSpPr>
          <p:cNvPr id="28" name="Shape 353">
            <a:extLst>
              <a:ext uri="{FF2B5EF4-FFF2-40B4-BE49-F238E27FC236}">
                <a16:creationId xmlns:a16="http://schemas.microsoft.com/office/drawing/2014/main" id="{63A70E6C-4A42-D044-A4D9-998814F7C81D}"/>
              </a:ext>
            </a:extLst>
          </p:cNvPr>
          <p:cNvSpPr/>
          <p:nvPr/>
        </p:nvSpPr>
        <p:spPr>
          <a:xfrm>
            <a:off x="7546322" y="6112724"/>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Animal models</a:t>
            </a:r>
          </a:p>
        </p:txBody>
      </p:sp>
      <p:sp>
        <p:nvSpPr>
          <p:cNvPr id="29" name="Shape 354">
            <a:extLst>
              <a:ext uri="{FF2B5EF4-FFF2-40B4-BE49-F238E27FC236}">
                <a16:creationId xmlns:a16="http://schemas.microsoft.com/office/drawing/2014/main" id="{EB3978BA-6AEA-E34B-9DAB-F6DEBC1264C3}"/>
              </a:ext>
            </a:extLst>
          </p:cNvPr>
          <p:cNvSpPr/>
          <p:nvPr/>
        </p:nvSpPr>
        <p:spPr>
          <a:xfrm>
            <a:off x="7534021" y="4531959"/>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P</a:t>
            </a:r>
            <a:r>
              <a:rPr dirty="0">
                <a:latin typeface="Helvetica"/>
                <a:cs typeface="Helvetica"/>
              </a:rPr>
              <a:t>athways</a:t>
            </a:r>
            <a:r>
              <a:rPr lang="en-US" dirty="0">
                <a:latin typeface="Helvetica"/>
                <a:cs typeface="Helvetica"/>
              </a:rPr>
              <a:t> &amp; </a:t>
            </a:r>
          </a:p>
          <a:p>
            <a:r>
              <a:rPr lang="en-US" dirty="0">
                <a:latin typeface="Helvetica"/>
                <a:cs typeface="Helvetica"/>
              </a:rPr>
              <a:t>systems biology</a:t>
            </a:r>
            <a:endParaRPr dirty="0">
              <a:latin typeface="Helvetica"/>
              <a:cs typeface="Helvetica"/>
            </a:endParaRPr>
          </a:p>
        </p:txBody>
      </p:sp>
      <p:sp>
        <p:nvSpPr>
          <p:cNvPr id="30" name="Shape 355">
            <a:extLst>
              <a:ext uri="{FF2B5EF4-FFF2-40B4-BE49-F238E27FC236}">
                <a16:creationId xmlns:a16="http://schemas.microsoft.com/office/drawing/2014/main" id="{3BD5337E-9D4E-AA47-9335-BDDFB0D63BE2}"/>
              </a:ext>
            </a:extLst>
          </p:cNvPr>
          <p:cNvSpPr/>
          <p:nvPr/>
        </p:nvSpPr>
        <p:spPr>
          <a:xfrm>
            <a:off x="7546322" y="5736215"/>
            <a:ext cx="1181130" cy="243930"/>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Text mining</a:t>
            </a:r>
          </a:p>
        </p:txBody>
      </p:sp>
      <p:sp>
        <p:nvSpPr>
          <p:cNvPr id="31" name="Shape 361">
            <a:extLst>
              <a:ext uri="{FF2B5EF4-FFF2-40B4-BE49-F238E27FC236}">
                <a16:creationId xmlns:a16="http://schemas.microsoft.com/office/drawing/2014/main" id="{C0C5C5A3-B5CB-744B-ACAE-B9C8F8E30D91}"/>
              </a:ext>
            </a:extLst>
          </p:cNvPr>
          <p:cNvSpPr/>
          <p:nvPr/>
        </p:nvSpPr>
        <p:spPr>
          <a:xfrm>
            <a:off x="2245581" y="1906900"/>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2" name="Shape 362">
            <a:extLst>
              <a:ext uri="{FF2B5EF4-FFF2-40B4-BE49-F238E27FC236}">
                <a16:creationId xmlns:a16="http://schemas.microsoft.com/office/drawing/2014/main" id="{8E451EAA-8F5A-6B41-A579-BCE793692F74}"/>
              </a:ext>
            </a:extLst>
          </p:cNvPr>
          <p:cNvSpPr/>
          <p:nvPr/>
        </p:nvSpPr>
        <p:spPr>
          <a:xfrm>
            <a:off x="2245581" y="220702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3" name="Shape 363">
            <a:extLst>
              <a:ext uri="{FF2B5EF4-FFF2-40B4-BE49-F238E27FC236}">
                <a16:creationId xmlns:a16="http://schemas.microsoft.com/office/drawing/2014/main" id="{94FFA015-D5DA-354F-AA89-8290E7FC5604}"/>
              </a:ext>
            </a:extLst>
          </p:cNvPr>
          <p:cNvSpPr/>
          <p:nvPr/>
        </p:nvSpPr>
        <p:spPr>
          <a:xfrm>
            <a:off x="2245581" y="2652261"/>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4" name="Shape 364">
            <a:extLst>
              <a:ext uri="{FF2B5EF4-FFF2-40B4-BE49-F238E27FC236}">
                <a16:creationId xmlns:a16="http://schemas.microsoft.com/office/drawing/2014/main" id="{91161D2E-BE50-F740-8C6D-0536B6840D8E}"/>
              </a:ext>
            </a:extLst>
          </p:cNvPr>
          <p:cNvSpPr/>
          <p:nvPr/>
        </p:nvSpPr>
        <p:spPr>
          <a:xfrm>
            <a:off x="2245581" y="295071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5" name="Shape 365">
            <a:extLst>
              <a:ext uri="{FF2B5EF4-FFF2-40B4-BE49-F238E27FC236}">
                <a16:creationId xmlns:a16="http://schemas.microsoft.com/office/drawing/2014/main" id="{E93BCBD5-FA0C-9243-8B35-C48BEB1B2C1D}"/>
              </a:ext>
            </a:extLst>
          </p:cNvPr>
          <p:cNvSpPr/>
          <p:nvPr/>
        </p:nvSpPr>
        <p:spPr>
          <a:xfrm>
            <a:off x="2245581" y="3249565"/>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6" name="Shape 366">
            <a:extLst>
              <a:ext uri="{FF2B5EF4-FFF2-40B4-BE49-F238E27FC236}">
                <a16:creationId xmlns:a16="http://schemas.microsoft.com/office/drawing/2014/main" id="{13C5B97E-6866-3440-B534-20F29B44C44C}"/>
              </a:ext>
            </a:extLst>
          </p:cNvPr>
          <p:cNvSpPr/>
          <p:nvPr/>
        </p:nvSpPr>
        <p:spPr>
          <a:xfrm>
            <a:off x="2245581" y="3681549"/>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7" name="Shape 367">
            <a:extLst>
              <a:ext uri="{FF2B5EF4-FFF2-40B4-BE49-F238E27FC236}">
                <a16:creationId xmlns:a16="http://schemas.microsoft.com/office/drawing/2014/main" id="{E2466AC8-EDA2-6F44-B2A2-79A528DE57DB}"/>
              </a:ext>
            </a:extLst>
          </p:cNvPr>
          <p:cNvSpPr/>
          <p:nvPr/>
        </p:nvSpPr>
        <p:spPr>
          <a:xfrm>
            <a:off x="2245581" y="4083132"/>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8" name="Shape 368">
            <a:extLst>
              <a:ext uri="{FF2B5EF4-FFF2-40B4-BE49-F238E27FC236}">
                <a16:creationId xmlns:a16="http://schemas.microsoft.com/office/drawing/2014/main" id="{60482E6F-BBF3-2C4F-A395-CAC33ACEFF76}"/>
              </a:ext>
            </a:extLst>
          </p:cNvPr>
          <p:cNvSpPr/>
          <p:nvPr/>
        </p:nvSpPr>
        <p:spPr>
          <a:xfrm>
            <a:off x="2245581" y="5369582"/>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39" name="Shape 369">
            <a:extLst>
              <a:ext uri="{FF2B5EF4-FFF2-40B4-BE49-F238E27FC236}">
                <a16:creationId xmlns:a16="http://schemas.microsoft.com/office/drawing/2014/main" id="{36B773FB-5A57-CD4F-8E28-945AFA752441}"/>
              </a:ext>
            </a:extLst>
          </p:cNvPr>
          <p:cNvSpPr/>
          <p:nvPr/>
        </p:nvSpPr>
        <p:spPr>
          <a:xfrm>
            <a:off x="2245581" y="5767350"/>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0" name="Shape 370">
            <a:extLst>
              <a:ext uri="{FF2B5EF4-FFF2-40B4-BE49-F238E27FC236}">
                <a16:creationId xmlns:a16="http://schemas.microsoft.com/office/drawing/2014/main" id="{7F10B203-9CDF-D541-B6C7-DCB3FCAC4CCA}"/>
              </a:ext>
            </a:extLst>
          </p:cNvPr>
          <p:cNvSpPr/>
          <p:nvPr/>
        </p:nvSpPr>
        <p:spPr>
          <a:xfrm>
            <a:off x="2245581" y="617216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1" name="Shape 371">
            <a:extLst>
              <a:ext uri="{FF2B5EF4-FFF2-40B4-BE49-F238E27FC236}">
                <a16:creationId xmlns:a16="http://schemas.microsoft.com/office/drawing/2014/main" id="{F7468533-33E3-A948-A304-40AF8171EDFA}"/>
              </a:ext>
            </a:extLst>
          </p:cNvPr>
          <p:cNvSpPr/>
          <p:nvPr/>
        </p:nvSpPr>
        <p:spPr>
          <a:xfrm>
            <a:off x="2245581" y="1609872"/>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2" name="Shape 372">
            <a:extLst>
              <a:ext uri="{FF2B5EF4-FFF2-40B4-BE49-F238E27FC236}">
                <a16:creationId xmlns:a16="http://schemas.microsoft.com/office/drawing/2014/main" id="{2EEDA275-3959-9643-9DC9-19769B6B5D12}"/>
              </a:ext>
            </a:extLst>
          </p:cNvPr>
          <p:cNvSpPr/>
          <p:nvPr/>
        </p:nvSpPr>
        <p:spPr>
          <a:xfrm>
            <a:off x="2245581" y="1324915"/>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43" name="Shape 373">
            <a:extLst>
              <a:ext uri="{FF2B5EF4-FFF2-40B4-BE49-F238E27FC236}">
                <a16:creationId xmlns:a16="http://schemas.microsoft.com/office/drawing/2014/main" id="{CA7FC865-DA2C-4447-AF75-58943A995F5C}"/>
              </a:ext>
            </a:extLst>
          </p:cNvPr>
          <p:cNvSpPr/>
          <p:nvPr/>
        </p:nvSpPr>
        <p:spPr>
          <a:xfrm>
            <a:off x="2400055" y="1376235"/>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44" name="Connector 375">
            <a:extLst>
              <a:ext uri="{FF2B5EF4-FFF2-40B4-BE49-F238E27FC236}">
                <a16:creationId xmlns:a16="http://schemas.microsoft.com/office/drawing/2014/main" id="{C232FF8A-7F8B-F043-9DBB-1D0C1BD6D1B1}"/>
              </a:ext>
            </a:extLst>
          </p:cNvPr>
          <p:cNvCxnSpPr>
            <a:cxnSpLocks noChangeAspect="1"/>
            <a:endCxn id="13" idx="0"/>
          </p:cNvCxnSpPr>
          <p:nvPr/>
        </p:nvCxnSpPr>
        <p:spPr>
          <a:xfrm flipV="1">
            <a:off x="3199841" y="1429243"/>
            <a:ext cx="1440000" cy="7844"/>
          </a:xfrm>
          <a:prstGeom prst="straightConnector1">
            <a:avLst/>
          </a:prstGeom>
          <a:ln w="7620">
            <a:solidFill>
              <a:srgbClr val="85888E"/>
            </a:solidFill>
            <a:miter lim="400000"/>
            <a:tailEnd type="triangle"/>
          </a:ln>
        </p:spPr>
      </p:cxnSp>
      <p:cxnSp>
        <p:nvCxnSpPr>
          <p:cNvPr id="45" name="Connector 376">
            <a:extLst>
              <a:ext uri="{FF2B5EF4-FFF2-40B4-BE49-F238E27FC236}">
                <a16:creationId xmlns:a16="http://schemas.microsoft.com/office/drawing/2014/main" id="{BE0B7A28-846E-CE48-9260-D786CA4D09E4}"/>
              </a:ext>
            </a:extLst>
          </p:cNvPr>
          <p:cNvCxnSpPr>
            <a:cxnSpLocks noChangeAspect="1"/>
            <a:endCxn id="16" idx="0"/>
          </p:cNvCxnSpPr>
          <p:nvPr/>
        </p:nvCxnSpPr>
        <p:spPr>
          <a:xfrm flipV="1">
            <a:off x="3199841" y="2312005"/>
            <a:ext cx="1440000" cy="4295"/>
          </a:xfrm>
          <a:prstGeom prst="straightConnector1">
            <a:avLst/>
          </a:prstGeom>
          <a:ln w="7620">
            <a:solidFill>
              <a:srgbClr val="85888E"/>
            </a:solidFill>
            <a:miter lim="400000"/>
            <a:tailEnd type="triangle"/>
          </a:ln>
        </p:spPr>
      </p:cxnSp>
      <p:cxnSp>
        <p:nvCxnSpPr>
          <p:cNvPr id="46" name="Connector 377">
            <a:extLst>
              <a:ext uri="{FF2B5EF4-FFF2-40B4-BE49-F238E27FC236}">
                <a16:creationId xmlns:a16="http://schemas.microsoft.com/office/drawing/2014/main" id="{6B71DFAB-ECE4-2D4C-B0E8-A7A1EC7CCF48}"/>
              </a:ext>
            </a:extLst>
          </p:cNvPr>
          <p:cNvCxnSpPr>
            <a:cxnSpLocks noChangeAspect="1"/>
            <a:endCxn id="14" idx="0"/>
          </p:cNvCxnSpPr>
          <p:nvPr/>
        </p:nvCxnSpPr>
        <p:spPr>
          <a:xfrm flipV="1">
            <a:off x="3199841" y="1717915"/>
            <a:ext cx="1440000" cy="4296"/>
          </a:xfrm>
          <a:prstGeom prst="straightConnector1">
            <a:avLst/>
          </a:prstGeom>
          <a:ln w="7620">
            <a:solidFill>
              <a:srgbClr val="85888E"/>
            </a:solidFill>
            <a:miter lim="400000"/>
            <a:tailEnd type="triangle"/>
          </a:ln>
        </p:spPr>
      </p:cxnSp>
      <p:cxnSp>
        <p:nvCxnSpPr>
          <p:cNvPr id="47" name="Connector 378">
            <a:extLst>
              <a:ext uri="{FF2B5EF4-FFF2-40B4-BE49-F238E27FC236}">
                <a16:creationId xmlns:a16="http://schemas.microsoft.com/office/drawing/2014/main" id="{CB11BE4B-0821-B64D-BB0E-7F3EAEDB46DB}"/>
              </a:ext>
            </a:extLst>
          </p:cNvPr>
          <p:cNvCxnSpPr>
            <a:cxnSpLocks noChangeAspect="1"/>
            <a:endCxn id="17" idx="0"/>
          </p:cNvCxnSpPr>
          <p:nvPr/>
        </p:nvCxnSpPr>
        <p:spPr>
          <a:xfrm flipV="1">
            <a:off x="3199841" y="2767722"/>
            <a:ext cx="1440000" cy="4296"/>
          </a:xfrm>
          <a:prstGeom prst="straightConnector1">
            <a:avLst/>
          </a:prstGeom>
          <a:ln w="7620">
            <a:solidFill>
              <a:srgbClr val="85888E"/>
            </a:solidFill>
            <a:miter lim="400000"/>
            <a:tailEnd type="triangle"/>
          </a:ln>
        </p:spPr>
      </p:cxnSp>
      <p:cxnSp>
        <p:nvCxnSpPr>
          <p:cNvPr id="48" name="Connector 379">
            <a:extLst>
              <a:ext uri="{FF2B5EF4-FFF2-40B4-BE49-F238E27FC236}">
                <a16:creationId xmlns:a16="http://schemas.microsoft.com/office/drawing/2014/main" id="{391EE3F5-2628-CF41-8EEF-A8DEE680EC14}"/>
              </a:ext>
            </a:extLst>
          </p:cNvPr>
          <p:cNvCxnSpPr>
            <a:cxnSpLocks noChangeAspect="1"/>
            <a:endCxn id="18" idx="0"/>
          </p:cNvCxnSpPr>
          <p:nvPr/>
        </p:nvCxnSpPr>
        <p:spPr>
          <a:xfrm flipV="1">
            <a:off x="3199841" y="3064644"/>
            <a:ext cx="1440000" cy="4296"/>
          </a:xfrm>
          <a:prstGeom prst="straightConnector1">
            <a:avLst/>
          </a:prstGeom>
          <a:ln w="7620">
            <a:solidFill>
              <a:srgbClr val="85888E"/>
            </a:solidFill>
            <a:miter lim="400000"/>
            <a:tailEnd type="triangle"/>
          </a:ln>
        </p:spPr>
      </p:cxnSp>
      <p:cxnSp>
        <p:nvCxnSpPr>
          <p:cNvPr id="49" name="Connector 380">
            <a:extLst>
              <a:ext uri="{FF2B5EF4-FFF2-40B4-BE49-F238E27FC236}">
                <a16:creationId xmlns:a16="http://schemas.microsoft.com/office/drawing/2014/main" id="{1EE36902-1565-1A41-9DA1-02CC57E057AE}"/>
              </a:ext>
            </a:extLst>
          </p:cNvPr>
          <p:cNvCxnSpPr>
            <a:cxnSpLocks noChangeAspect="1"/>
            <a:endCxn id="19" idx="0"/>
          </p:cNvCxnSpPr>
          <p:nvPr/>
        </p:nvCxnSpPr>
        <p:spPr>
          <a:xfrm flipV="1">
            <a:off x="3199841" y="3361960"/>
            <a:ext cx="1440000" cy="4315"/>
          </a:xfrm>
          <a:prstGeom prst="straightConnector1">
            <a:avLst/>
          </a:prstGeom>
          <a:ln w="7620">
            <a:solidFill>
              <a:srgbClr val="85888E"/>
            </a:solidFill>
            <a:miter lim="400000"/>
            <a:tailEnd type="triangle"/>
          </a:ln>
        </p:spPr>
      </p:cxnSp>
      <p:cxnSp>
        <p:nvCxnSpPr>
          <p:cNvPr id="50" name="Connector 381">
            <a:extLst>
              <a:ext uri="{FF2B5EF4-FFF2-40B4-BE49-F238E27FC236}">
                <a16:creationId xmlns:a16="http://schemas.microsoft.com/office/drawing/2014/main" id="{7E9A6D71-969F-6A4C-B881-005B9A1D5565}"/>
              </a:ext>
            </a:extLst>
          </p:cNvPr>
          <p:cNvCxnSpPr>
            <a:cxnSpLocks noChangeAspect="1"/>
            <a:endCxn id="21" idx="0"/>
          </p:cNvCxnSpPr>
          <p:nvPr/>
        </p:nvCxnSpPr>
        <p:spPr>
          <a:xfrm flipV="1">
            <a:off x="3199841" y="4173818"/>
            <a:ext cx="1440000" cy="4315"/>
          </a:xfrm>
          <a:prstGeom prst="straightConnector1">
            <a:avLst/>
          </a:prstGeom>
          <a:ln w="7620">
            <a:solidFill>
              <a:srgbClr val="85888E"/>
            </a:solidFill>
            <a:miter lim="400000"/>
            <a:tailEnd type="triangle"/>
          </a:ln>
        </p:spPr>
      </p:cxnSp>
      <p:cxnSp>
        <p:nvCxnSpPr>
          <p:cNvPr id="51" name="Connector 382">
            <a:extLst>
              <a:ext uri="{FF2B5EF4-FFF2-40B4-BE49-F238E27FC236}">
                <a16:creationId xmlns:a16="http://schemas.microsoft.com/office/drawing/2014/main" id="{762B6295-27A0-6847-B1DD-D4F6FC9D7135}"/>
              </a:ext>
            </a:extLst>
          </p:cNvPr>
          <p:cNvCxnSpPr>
            <a:cxnSpLocks noChangeAspect="1"/>
            <a:endCxn id="20" idx="0"/>
          </p:cNvCxnSpPr>
          <p:nvPr/>
        </p:nvCxnSpPr>
        <p:spPr>
          <a:xfrm flipV="1">
            <a:off x="3199841" y="3791727"/>
            <a:ext cx="1440000" cy="4314"/>
          </a:xfrm>
          <a:prstGeom prst="straightConnector1">
            <a:avLst/>
          </a:prstGeom>
          <a:ln w="7620">
            <a:solidFill>
              <a:srgbClr val="85888E"/>
            </a:solidFill>
            <a:miter lim="400000"/>
            <a:tailEnd type="triangle"/>
          </a:ln>
        </p:spPr>
      </p:cxnSp>
      <p:cxnSp>
        <p:nvCxnSpPr>
          <p:cNvPr id="52" name="Connector 383">
            <a:extLst>
              <a:ext uri="{FF2B5EF4-FFF2-40B4-BE49-F238E27FC236}">
                <a16:creationId xmlns:a16="http://schemas.microsoft.com/office/drawing/2014/main" id="{9F61B176-B7A9-DF43-BB5F-A7B5E1089AFC}"/>
              </a:ext>
            </a:extLst>
          </p:cNvPr>
          <p:cNvCxnSpPr>
            <a:cxnSpLocks noChangeAspect="1"/>
            <a:endCxn id="22" idx="0"/>
          </p:cNvCxnSpPr>
          <p:nvPr/>
        </p:nvCxnSpPr>
        <p:spPr>
          <a:xfrm flipV="1">
            <a:off x="3199841" y="5475327"/>
            <a:ext cx="1440000" cy="4315"/>
          </a:xfrm>
          <a:prstGeom prst="straightConnector1">
            <a:avLst/>
          </a:prstGeom>
          <a:ln w="7620">
            <a:solidFill>
              <a:srgbClr val="85888E"/>
            </a:solidFill>
            <a:miter lim="400000"/>
            <a:tailEnd type="triangle"/>
          </a:ln>
        </p:spPr>
      </p:cxnSp>
      <p:cxnSp>
        <p:nvCxnSpPr>
          <p:cNvPr id="53" name="Connector 384">
            <a:extLst>
              <a:ext uri="{FF2B5EF4-FFF2-40B4-BE49-F238E27FC236}">
                <a16:creationId xmlns:a16="http://schemas.microsoft.com/office/drawing/2014/main" id="{84BCF7E3-BFC6-4F4F-A9F3-E7B01978746D}"/>
              </a:ext>
            </a:extLst>
          </p:cNvPr>
          <p:cNvCxnSpPr>
            <a:cxnSpLocks noChangeAspect="1"/>
            <a:endCxn id="23" idx="0"/>
          </p:cNvCxnSpPr>
          <p:nvPr/>
        </p:nvCxnSpPr>
        <p:spPr>
          <a:xfrm flipV="1">
            <a:off x="3199841" y="5870877"/>
            <a:ext cx="1440000" cy="4296"/>
          </a:xfrm>
          <a:prstGeom prst="straightConnector1">
            <a:avLst/>
          </a:prstGeom>
          <a:ln w="7620">
            <a:solidFill>
              <a:srgbClr val="85888E"/>
            </a:solidFill>
            <a:miter lim="400000"/>
            <a:tailEnd type="triangle"/>
          </a:ln>
        </p:spPr>
      </p:cxnSp>
      <p:cxnSp>
        <p:nvCxnSpPr>
          <p:cNvPr id="54" name="Connector 385">
            <a:extLst>
              <a:ext uri="{FF2B5EF4-FFF2-40B4-BE49-F238E27FC236}">
                <a16:creationId xmlns:a16="http://schemas.microsoft.com/office/drawing/2014/main" id="{0EBEEBF5-46F8-7843-89E7-7935F6CA4D72}"/>
              </a:ext>
            </a:extLst>
          </p:cNvPr>
          <p:cNvCxnSpPr>
            <a:cxnSpLocks noChangeAspect="1"/>
            <a:endCxn id="24" idx="0"/>
          </p:cNvCxnSpPr>
          <p:nvPr/>
        </p:nvCxnSpPr>
        <p:spPr>
          <a:xfrm flipV="1">
            <a:off x="3199841" y="6260620"/>
            <a:ext cx="1440000" cy="4296"/>
          </a:xfrm>
          <a:prstGeom prst="straightConnector1">
            <a:avLst/>
          </a:prstGeom>
          <a:ln w="7620">
            <a:solidFill>
              <a:srgbClr val="85888E"/>
            </a:solidFill>
            <a:miter lim="400000"/>
            <a:tailEnd type="triangle"/>
          </a:ln>
        </p:spPr>
      </p:cxnSp>
      <p:sp>
        <p:nvSpPr>
          <p:cNvPr id="55" name="Shape 403">
            <a:extLst>
              <a:ext uri="{FF2B5EF4-FFF2-40B4-BE49-F238E27FC236}">
                <a16:creationId xmlns:a16="http://schemas.microsoft.com/office/drawing/2014/main" id="{E2EF906A-77D3-7A40-A32F-43A1DF99BD15}"/>
              </a:ext>
            </a:extLst>
          </p:cNvPr>
          <p:cNvSpPr/>
          <p:nvPr/>
        </p:nvSpPr>
        <p:spPr>
          <a:xfrm>
            <a:off x="7546322" y="3667506"/>
            <a:ext cx="1181130" cy="243931"/>
          </a:xfrm>
          <a:prstGeom prst="roundRect">
            <a:avLst>
              <a:gd name="adj" fmla="val 41475"/>
            </a:avLst>
          </a:prstGeom>
          <a:solidFill>
            <a:srgbClr val="51A7F9"/>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a:latin typeface="Helvetica"/>
                <a:cs typeface="Helvetica"/>
              </a:rPr>
              <a:t>Drugs</a:t>
            </a:r>
          </a:p>
        </p:txBody>
      </p:sp>
      <p:sp>
        <p:nvSpPr>
          <p:cNvPr id="56" name="Shape 404">
            <a:extLst>
              <a:ext uri="{FF2B5EF4-FFF2-40B4-BE49-F238E27FC236}">
                <a16:creationId xmlns:a16="http://schemas.microsoft.com/office/drawing/2014/main" id="{944EF7C9-A0FF-6C48-A63E-9941CBEBC6C3}"/>
              </a:ext>
            </a:extLst>
          </p:cNvPr>
          <p:cNvSpPr/>
          <p:nvPr/>
        </p:nvSpPr>
        <p:spPr>
          <a:xfrm>
            <a:off x="2317506" y="147783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7" name="Shape 405">
            <a:extLst>
              <a:ext uri="{FF2B5EF4-FFF2-40B4-BE49-F238E27FC236}">
                <a16:creationId xmlns:a16="http://schemas.microsoft.com/office/drawing/2014/main" id="{59230882-97A7-DE41-88A0-5B74856466A1}"/>
              </a:ext>
            </a:extLst>
          </p:cNvPr>
          <p:cNvSpPr/>
          <p:nvPr/>
        </p:nvSpPr>
        <p:spPr>
          <a:xfrm>
            <a:off x="2527056" y="150323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8" name="Shape 406">
            <a:extLst>
              <a:ext uri="{FF2B5EF4-FFF2-40B4-BE49-F238E27FC236}">
                <a16:creationId xmlns:a16="http://schemas.microsoft.com/office/drawing/2014/main" id="{26166F00-BA85-5E45-8546-735B940D49DB}"/>
              </a:ext>
            </a:extLst>
          </p:cNvPr>
          <p:cNvSpPr/>
          <p:nvPr/>
        </p:nvSpPr>
        <p:spPr>
          <a:xfrm>
            <a:off x="2647424" y="141484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59" name="Shape 407">
            <a:extLst>
              <a:ext uri="{FF2B5EF4-FFF2-40B4-BE49-F238E27FC236}">
                <a16:creationId xmlns:a16="http://schemas.microsoft.com/office/drawing/2014/main" id="{6C01E6D5-9990-A941-8C6C-357311AC5DE5}"/>
              </a:ext>
            </a:extLst>
          </p:cNvPr>
          <p:cNvSpPr/>
          <p:nvPr/>
        </p:nvSpPr>
        <p:spPr>
          <a:xfrm>
            <a:off x="2876917" y="1376647"/>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0" name="Shape 408">
            <a:extLst>
              <a:ext uri="{FF2B5EF4-FFF2-40B4-BE49-F238E27FC236}">
                <a16:creationId xmlns:a16="http://schemas.microsoft.com/office/drawing/2014/main" id="{AD767311-3457-4E4D-8598-B8806708585F}"/>
              </a:ext>
            </a:extLst>
          </p:cNvPr>
          <p:cNvSpPr/>
          <p:nvPr/>
        </p:nvSpPr>
        <p:spPr>
          <a:xfrm>
            <a:off x="2876917" y="148846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1" name="Shape 409">
            <a:extLst>
              <a:ext uri="{FF2B5EF4-FFF2-40B4-BE49-F238E27FC236}">
                <a16:creationId xmlns:a16="http://schemas.microsoft.com/office/drawing/2014/main" id="{EA6A120C-6EE5-6C4F-B530-4D515B45C267}"/>
              </a:ext>
            </a:extLst>
          </p:cNvPr>
          <p:cNvSpPr/>
          <p:nvPr/>
        </p:nvSpPr>
        <p:spPr>
          <a:xfrm>
            <a:off x="2311156" y="17679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2" name="Shape 410">
            <a:extLst>
              <a:ext uri="{FF2B5EF4-FFF2-40B4-BE49-F238E27FC236}">
                <a16:creationId xmlns:a16="http://schemas.microsoft.com/office/drawing/2014/main" id="{898D76CF-5887-934C-9D62-B843A386EABC}"/>
              </a:ext>
            </a:extLst>
          </p:cNvPr>
          <p:cNvSpPr/>
          <p:nvPr/>
        </p:nvSpPr>
        <p:spPr>
          <a:xfrm>
            <a:off x="2520706" y="17933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3" name="Shape 411">
            <a:extLst>
              <a:ext uri="{FF2B5EF4-FFF2-40B4-BE49-F238E27FC236}">
                <a16:creationId xmlns:a16="http://schemas.microsoft.com/office/drawing/2014/main" id="{F9CD716E-9995-224F-880E-4643D899756D}"/>
              </a:ext>
            </a:extLst>
          </p:cNvPr>
          <p:cNvSpPr/>
          <p:nvPr/>
        </p:nvSpPr>
        <p:spPr>
          <a:xfrm>
            <a:off x="2641074" y="167841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4" name="Shape 412">
            <a:extLst>
              <a:ext uri="{FF2B5EF4-FFF2-40B4-BE49-F238E27FC236}">
                <a16:creationId xmlns:a16="http://schemas.microsoft.com/office/drawing/2014/main" id="{A2435451-B2EB-C14A-947E-C758C6A70986}"/>
              </a:ext>
            </a:extLst>
          </p:cNvPr>
          <p:cNvSpPr/>
          <p:nvPr/>
        </p:nvSpPr>
        <p:spPr>
          <a:xfrm>
            <a:off x="2870567" y="1640221"/>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5" name="Shape 413">
            <a:extLst>
              <a:ext uri="{FF2B5EF4-FFF2-40B4-BE49-F238E27FC236}">
                <a16:creationId xmlns:a16="http://schemas.microsoft.com/office/drawing/2014/main" id="{AA12730D-FA91-6940-9039-36715DD6D0AB}"/>
              </a:ext>
            </a:extLst>
          </p:cNvPr>
          <p:cNvSpPr/>
          <p:nvPr/>
        </p:nvSpPr>
        <p:spPr>
          <a:xfrm>
            <a:off x="2387356" y="166637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6" name="Shape 414">
            <a:extLst>
              <a:ext uri="{FF2B5EF4-FFF2-40B4-BE49-F238E27FC236}">
                <a16:creationId xmlns:a16="http://schemas.microsoft.com/office/drawing/2014/main" id="{D0A85A09-6EAE-F848-BF97-176A9ED95E9E}"/>
              </a:ext>
            </a:extLst>
          </p:cNvPr>
          <p:cNvSpPr/>
          <p:nvPr/>
        </p:nvSpPr>
        <p:spPr>
          <a:xfrm>
            <a:off x="2876917" y="179331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7" name="Shape 415">
            <a:extLst>
              <a:ext uri="{FF2B5EF4-FFF2-40B4-BE49-F238E27FC236}">
                <a16:creationId xmlns:a16="http://schemas.microsoft.com/office/drawing/2014/main" id="{FFE771B7-02F6-D645-98A8-0BA58FB74A3A}"/>
              </a:ext>
            </a:extLst>
          </p:cNvPr>
          <p:cNvSpPr/>
          <p:nvPr/>
        </p:nvSpPr>
        <p:spPr>
          <a:xfrm>
            <a:off x="2311156" y="203083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8" name="Shape 416">
            <a:extLst>
              <a:ext uri="{FF2B5EF4-FFF2-40B4-BE49-F238E27FC236}">
                <a16:creationId xmlns:a16="http://schemas.microsoft.com/office/drawing/2014/main" id="{C76B77D5-66B2-6A43-B52F-F73E57FFB80B}"/>
              </a:ext>
            </a:extLst>
          </p:cNvPr>
          <p:cNvSpPr/>
          <p:nvPr/>
        </p:nvSpPr>
        <p:spPr>
          <a:xfrm>
            <a:off x="2520706" y="205623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69" name="Shape 417">
            <a:extLst>
              <a:ext uri="{FF2B5EF4-FFF2-40B4-BE49-F238E27FC236}">
                <a16:creationId xmlns:a16="http://schemas.microsoft.com/office/drawing/2014/main" id="{A59C2D4D-8577-1742-8687-AD4042C33F51}"/>
              </a:ext>
            </a:extLst>
          </p:cNvPr>
          <p:cNvSpPr/>
          <p:nvPr/>
        </p:nvSpPr>
        <p:spPr>
          <a:xfrm>
            <a:off x="2641074" y="1967840"/>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0" name="Shape 418">
            <a:extLst>
              <a:ext uri="{FF2B5EF4-FFF2-40B4-BE49-F238E27FC236}">
                <a16:creationId xmlns:a16="http://schemas.microsoft.com/office/drawing/2014/main" id="{46102B39-19B6-3941-BAD1-08675F666955}"/>
              </a:ext>
            </a:extLst>
          </p:cNvPr>
          <p:cNvSpPr/>
          <p:nvPr/>
        </p:nvSpPr>
        <p:spPr>
          <a:xfrm>
            <a:off x="2870567" y="194234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1" name="Shape 419">
            <a:extLst>
              <a:ext uri="{FF2B5EF4-FFF2-40B4-BE49-F238E27FC236}">
                <a16:creationId xmlns:a16="http://schemas.microsoft.com/office/drawing/2014/main" id="{06C340ED-F003-3F42-A2C7-20E83F88B839}"/>
              </a:ext>
            </a:extLst>
          </p:cNvPr>
          <p:cNvSpPr/>
          <p:nvPr/>
        </p:nvSpPr>
        <p:spPr>
          <a:xfrm>
            <a:off x="2387356" y="195579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2" name="Shape 420">
            <a:extLst>
              <a:ext uri="{FF2B5EF4-FFF2-40B4-BE49-F238E27FC236}">
                <a16:creationId xmlns:a16="http://schemas.microsoft.com/office/drawing/2014/main" id="{FC81F4BA-D79F-0246-A8CC-E80542616CEC}"/>
              </a:ext>
            </a:extLst>
          </p:cNvPr>
          <p:cNvSpPr/>
          <p:nvPr/>
        </p:nvSpPr>
        <p:spPr>
          <a:xfrm>
            <a:off x="2876917" y="205623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3" name="Shape 421">
            <a:extLst>
              <a:ext uri="{FF2B5EF4-FFF2-40B4-BE49-F238E27FC236}">
                <a16:creationId xmlns:a16="http://schemas.microsoft.com/office/drawing/2014/main" id="{A26142B2-B4C7-CB48-A583-E3A48F6C0361}"/>
              </a:ext>
            </a:extLst>
          </p:cNvPr>
          <p:cNvSpPr/>
          <p:nvPr/>
        </p:nvSpPr>
        <p:spPr>
          <a:xfrm>
            <a:off x="2364544" y="23418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4" name="Shape 422">
            <a:extLst>
              <a:ext uri="{FF2B5EF4-FFF2-40B4-BE49-F238E27FC236}">
                <a16:creationId xmlns:a16="http://schemas.microsoft.com/office/drawing/2014/main" id="{A61C01BB-235E-6748-89F6-0EB36B40A13C}"/>
              </a:ext>
            </a:extLst>
          </p:cNvPr>
          <p:cNvSpPr/>
          <p:nvPr/>
        </p:nvSpPr>
        <p:spPr>
          <a:xfrm>
            <a:off x="2574094" y="23672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5" name="Shape 423">
            <a:extLst>
              <a:ext uri="{FF2B5EF4-FFF2-40B4-BE49-F238E27FC236}">
                <a16:creationId xmlns:a16="http://schemas.microsoft.com/office/drawing/2014/main" id="{115FD9FA-6605-C541-9091-80E7DB2AFE03}"/>
              </a:ext>
            </a:extLst>
          </p:cNvPr>
          <p:cNvSpPr/>
          <p:nvPr/>
        </p:nvSpPr>
        <p:spPr>
          <a:xfrm>
            <a:off x="2694463" y="227885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6" name="Shape 424">
            <a:extLst>
              <a:ext uri="{FF2B5EF4-FFF2-40B4-BE49-F238E27FC236}">
                <a16:creationId xmlns:a16="http://schemas.microsoft.com/office/drawing/2014/main" id="{6E0EB058-2152-0548-9CB7-F9B6EFC81E65}"/>
              </a:ext>
            </a:extLst>
          </p:cNvPr>
          <p:cNvSpPr/>
          <p:nvPr/>
        </p:nvSpPr>
        <p:spPr>
          <a:xfrm>
            <a:off x="2923955" y="224065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7" name="Shape 425">
            <a:extLst>
              <a:ext uri="{FF2B5EF4-FFF2-40B4-BE49-F238E27FC236}">
                <a16:creationId xmlns:a16="http://schemas.microsoft.com/office/drawing/2014/main" id="{18622946-E0EA-5B4D-B664-DB88E837E6D6}"/>
              </a:ext>
            </a:extLst>
          </p:cNvPr>
          <p:cNvSpPr/>
          <p:nvPr/>
        </p:nvSpPr>
        <p:spPr>
          <a:xfrm>
            <a:off x="2440744" y="226680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8" name="Shape 426">
            <a:extLst>
              <a:ext uri="{FF2B5EF4-FFF2-40B4-BE49-F238E27FC236}">
                <a16:creationId xmlns:a16="http://schemas.microsoft.com/office/drawing/2014/main" id="{D72572FA-8AEE-0F49-9E3D-B116F6F7744D}"/>
              </a:ext>
            </a:extLst>
          </p:cNvPr>
          <p:cNvSpPr/>
          <p:nvPr/>
        </p:nvSpPr>
        <p:spPr>
          <a:xfrm>
            <a:off x="2930305" y="236724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79" name="Shape 427">
            <a:extLst>
              <a:ext uri="{FF2B5EF4-FFF2-40B4-BE49-F238E27FC236}">
                <a16:creationId xmlns:a16="http://schemas.microsoft.com/office/drawing/2014/main" id="{A979A96E-A1AF-9745-B8C5-5991DB08D6E8}"/>
              </a:ext>
            </a:extLst>
          </p:cNvPr>
          <p:cNvSpPr/>
          <p:nvPr/>
        </p:nvSpPr>
        <p:spPr>
          <a:xfrm>
            <a:off x="2291214" y="279613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0" name="Shape 428">
            <a:extLst>
              <a:ext uri="{FF2B5EF4-FFF2-40B4-BE49-F238E27FC236}">
                <a16:creationId xmlns:a16="http://schemas.microsoft.com/office/drawing/2014/main" id="{953CFFC6-2D6C-D34C-92B4-E620CA269CB9}"/>
              </a:ext>
            </a:extLst>
          </p:cNvPr>
          <p:cNvSpPr/>
          <p:nvPr/>
        </p:nvSpPr>
        <p:spPr>
          <a:xfrm>
            <a:off x="2500764" y="282153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1" name="Shape 429">
            <a:extLst>
              <a:ext uri="{FF2B5EF4-FFF2-40B4-BE49-F238E27FC236}">
                <a16:creationId xmlns:a16="http://schemas.microsoft.com/office/drawing/2014/main" id="{337DC5ED-3375-294B-9346-10CBB488B8DB}"/>
              </a:ext>
            </a:extLst>
          </p:cNvPr>
          <p:cNvSpPr/>
          <p:nvPr/>
        </p:nvSpPr>
        <p:spPr>
          <a:xfrm>
            <a:off x="2621132" y="273314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2" name="Shape 430">
            <a:extLst>
              <a:ext uri="{FF2B5EF4-FFF2-40B4-BE49-F238E27FC236}">
                <a16:creationId xmlns:a16="http://schemas.microsoft.com/office/drawing/2014/main" id="{48E171FF-4A5E-374A-B311-F9A2455EC45C}"/>
              </a:ext>
            </a:extLst>
          </p:cNvPr>
          <p:cNvSpPr/>
          <p:nvPr/>
        </p:nvSpPr>
        <p:spPr>
          <a:xfrm>
            <a:off x="2850624" y="2694950"/>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3" name="Shape 431">
            <a:extLst>
              <a:ext uri="{FF2B5EF4-FFF2-40B4-BE49-F238E27FC236}">
                <a16:creationId xmlns:a16="http://schemas.microsoft.com/office/drawing/2014/main" id="{073A58FE-6919-A940-8713-D5545A62814C}"/>
              </a:ext>
            </a:extLst>
          </p:cNvPr>
          <p:cNvSpPr/>
          <p:nvPr/>
        </p:nvSpPr>
        <p:spPr>
          <a:xfrm>
            <a:off x="2367414" y="272110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4" name="Shape 432">
            <a:extLst>
              <a:ext uri="{FF2B5EF4-FFF2-40B4-BE49-F238E27FC236}">
                <a16:creationId xmlns:a16="http://schemas.microsoft.com/office/drawing/2014/main" id="{E8FC9CA4-03DA-C34D-9CBC-1CA3E9978EF8}"/>
              </a:ext>
            </a:extLst>
          </p:cNvPr>
          <p:cNvSpPr/>
          <p:nvPr/>
        </p:nvSpPr>
        <p:spPr>
          <a:xfrm>
            <a:off x="2856974" y="282153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5" name="Shape 433">
            <a:extLst>
              <a:ext uri="{FF2B5EF4-FFF2-40B4-BE49-F238E27FC236}">
                <a16:creationId xmlns:a16="http://schemas.microsoft.com/office/drawing/2014/main" id="{5E655582-F7DB-3A4C-A340-41D0CECB8BAE}"/>
              </a:ext>
            </a:extLst>
          </p:cNvPr>
          <p:cNvSpPr/>
          <p:nvPr/>
        </p:nvSpPr>
        <p:spPr>
          <a:xfrm>
            <a:off x="2338252" y="308178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6" name="Shape 434">
            <a:extLst>
              <a:ext uri="{FF2B5EF4-FFF2-40B4-BE49-F238E27FC236}">
                <a16:creationId xmlns:a16="http://schemas.microsoft.com/office/drawing/2014/main" id="{FD6ED9E2-2780-F548-A408-D227AABE0614}"/>
              </a:ext>
            </a:extLst>
          </p:cNvPr>
          <p:cNvSpPr/>
          <p:nvPr/>
        </p:nvSpPr>
        <p:spPr>
          <a:xfrm>
            <a:off x="2547802" y="310718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7" name="Shape 435">
            <a:extLst>
              <a:ext uri="{FF2B5EF4-FFF2-40B4-BE49-F238E27FC236}">
                <a16:creationId xmlns:a16="http://schemas.microsoft.com/office/drawing/2014/main" id="{FDCFC0C6-F155-5044-AF70-6851CFDEEB8A}"/>
              </a:ext>
            </a:extLst>
          </p:cNvPr>
          <p:cNvSpPr/>
          <p:nvPr/>
        </p:nvSpPr>
        <p:spPr>
          <a:xfrm>
            <a:off x="2668170" y="301879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8" name="Shape 436">
            <a:extLst>
              <a:ext uri="{FF2B5EF4-FFF2-40B4-BE49-F238E27FC236}">
                <a16:creationId xmlns:a16="http://schemas.microsoft.com/office/drawing/2014/main" id="{5F20760B-5889-EC4F-8FF2-D515CAD75D50}"/>
              </a:ext>
            </a:extLst>
          </p:cNvPr>
          <p:cNvSpPr/>
          <p:nvPr/>
        </p:nvSpPr>
        <p:spPr>
          <a:xfrm>
            <a:off x="2897662" y="298059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89" name="Shape 437">
            <a:extLst>
              <a:ext uri="{FF2B5EF4-FFF2-40B4-BE49-F238E27FC236}">
                <a16:creationId xmlns:a16="http://schemas.microsoft.com/office/drawing/2014/main" id="{689B08B2-DD51-C34E-896D-AA69B7196BD2}"/>
              </a:ext>
            </a:extLst>
          </p:cNvPr>
          <p:cNvSpPr/>
          <p:nvPr/>
        </p:nvSpPr>
        <p:spPr>
          <a:xfrm>
            <a:off x="2414452" y="300675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0" name="Shape 438">
            <a:extLst>
              <a:ext uri="{FF2B5EF4-FFF2-40B4-BE49-F238E27FC236}">
                <a16:creationId xmlns:a16="http://schemas.microsoft.com/office/drawing/2014/main" id="{D695AC2D-3AF8-A24A-B2EE-EEF918E1209D}"/>
              </a:ext>
            </a:extLst>
          </p:cNvPr>
          <p:cNvSpPr/>
          <p:nvPr/>
        </p:nvSpPr>
        <p:spPr>
          <a:xfrm>
            <a:off x="2904012" y="310718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1" name="Shape 439">
            <a:extLst>
              <a:ext uri="{FF2B5EF4-FFF2-40B4-BE49-F238E27FC236}">
                <a16:creationId xmlns:a16="http://schemas.microsoft.com/office/drawing/2014/main" id="{00B3241E-5C25-BF44-A60C-9920ADC1F38C}"/>
              </a:ext>
            </a:extLst>
          </p:cNvPr>
          <p:cNvSpPr/>
          <p:nvPr/>
        </p:nvSpPr>
        <p:spPr>
          <a:xfrm>
            <a:off x="2338252" y="339358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2" name="Shape 440">
            <a:extLst>
              <a:ext uri="{FF2B5EF4-FFF2-40B4-BE49-F238E27FC236}">
                <a16:creationId xmlns:a16="http://schemas.microsoft.com/office/drawing/2014/main" id="{DB5BA4E9-DC68-6D43-864A-651979BFCBD0}"/>
              </a:ext>
            </a:extLst>
          </p:cNvPr>
          <p:cNvSpPr/>
          <p:nvPr/>
        </p:nvSpPr>
        <p:spPr>
          <a:xfrm>
            <a:off x="2547802" y="341898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3" name="Shape 441">
            <a:extLst>
              <a:ext uri="{FF2B5EF4-FFF2-40B4-BE49-F238E27FC236}">
                <a16:creationId xmlns:a16="http://schemas.microsoft.com/office/drawing/2014/main" id="{C365A1AF-7EB9-1F42-B3DE-7C7C95569DF4}"/>
              </a:ext>
            </a:extLst>
          </p:cNvPr>
          <p:cNvSpPr/>
          <p:nvPr/>
        </p:nvSpPr>
        <p:spPr>
          <a:xfrm>
            <a:off x="2668170" y="333059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4" name="Shape 442">
            <a:extLst>
              <a:ext uri="{FF2B5EF4-FFF2-40B4-BE49-F238E27FC236}">
                <a16:creationId xmlns:a16="http://schemas.microsoft.com/office/drawing/2014/main" id="{BABD3978-F19D-3E43-9C31-FD883BE348A4}"/>
              </a:ext>
            </a:extLst>
          </p:cNvPr>
          <p:cNvSpPr/>
          <p:nvPr/>
        </p:nvSpPr>
        <p:spPr>
          <a:xfrm>
            <a:off x="2897662" y="329239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5" name="Shape 443">
            <a:extLst>
              <a:ext uri="{FF2B5EF4-FFF2-40B4-BE49-F238E27FC236}">
                <a16:creationId xmlns:a16="http://schemas.microsoft.com/office/drawing/2014/main" id="{7009586A-8FC7-9542-B2B6-C9C1699D158C}"/>
              </a:ext>
            </a:extLst>
          </p:cNvPr>
          <p:cNvSpPr/>
          <p:nvPr/>
        </p:nvSpPr>
        <p:spPr>
          <a:xfrm>
            <a:off x="2414452" y="331854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6" name="Shape 444">
            <a:extLst>
              <a:ext uri="{FF2B5EF4-FFF2-40B4-BE49-F238E27FC236}">
                <a16:creationId xmlns:a16="http://schemas.microsoft.com/office/drawing/2014/main" id="{6539EA0B-1744-CE47-A6AF-255EFC60C8F5}"/>
              </a:ext>
            </a:extLst>
          </p:cNvPr>
          <p:cNvSpPr/>
          <p:nvPr/>
        </p:nvSpPr>
        <p:spPr>
          <a:xfrm>
            <a:off x="2904012" y="341898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7" name="Shape 445">
            <a:extLst>
              <a:ext uri="{FF2B5EF4-FFF2-40B4-BE49-F238E27FC236}">
                <a16:creationId xmlns:a16="http://schemas.microsoft.com/office/drawing/2014/main" id="{43A40580-DB46-0842-A4F1-AE7409FA3AE8}"/>
              </a:ext>
            </a:extLst>
          </p:cNvPr>
          <p:cNvSpPr/>
          <p:nvPr/>
        </p:nvSpPr>
        <p:spPr>
          <a:xfrm>
            <a:off x="2338252" y="383197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8" name="Shape 446">
            <a:extLst>
              <a:ext uri="{FF2B5EF4-FFF2-40B4-BE49-F238E27FC236}">
                <a16:creationId xmlns:a16="http://schemas.microsoft.com/office/drawing/2014/main" id="{EBC6DA7A-DED2-9B45-8161-2218AAED0A25}"/>
              </a:ext>
            </a:extLst>
          </p:cNvPr>
          <p:cNvSpPr/>
          <p:nvPr/>
        </p:nvSpPr>
        <p:spPr>
          <a:xfrm>
            <a:off x="2547802" y="385737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99" name="Shape 447">
            <a:extLst>
              <a:ext uri="{FF2B5EF4-FFF2-40B4-BE49-F238E27FC236}">
                <a16:creationId xmlns:a16="http://schemas.microsoft.com/office/drawing/2014/main" id="{3641AFF1-8DB0-DD45-A792-37188A7C5DC4}"/>
              </a:ext>
            </a:extLst>
          </p:cNvPr>
          <p:cNvSpPr/>
          <p:nvPr/>
        </p:nvSpPr>
        <p:spPr>
          <a:xfrm>
            <a:off x="2668170" y="376898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0" name="Shape 448">
            <a:extLst>
              <a:ext uri="{FF2B5EF4-FFF2-40B4-BE49-F238E27FC236}">
                <a16:creationId xmlns:a16="http://schemas.microsoft.com/office/drawing/2014/main" id="{47EA9F14-289C-F541-B50F-8C77AFD4258D}"/>
              </a:ext>
            </a:extLst>
          </p:cNvPr>
          <p:cNvSpPr/>
          <p:nvPr/>
        </p:nvSpPr>
        <p:spPr>
          <a:xfrm>
            <a:off x="2897662" y="3730788"/>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1" name="Shape 449">
            <a:extLst>
              <a:ext uri="{FF2B5EF4-FFF2-40B4-BE49-F238E27FC236}">
                <a16:creationId xmlns:a16="http://schemas.microsoft.com/office/drawing/2014/main" id="{35FE2CF6-A995-2E44-8580-10BC71CB95A8}"/>
              </a:ext>
            </a:extLst>
          </p:cNvPr>
          <p:cNvSpPr/>
          <p:nvPr/>
        </p:nvSpPr>
        <p:spPr>
          <a:xfrm>
            <a:off x="2414452" y="3756939"/>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2" name="Shape 450">
            <a:extLst>
              <a:ext uri="{FF2B5EF4-FFF2-40B4-BE49-F238E27FC236}">
                <a16:creationId xmlns:a16="http://schemas.microsoft.com/office/drawing/2014/main" id="{4D99B81D-1001-A14B-98B5-B5A8B7598C7E}"/>
              </a:ext>
            </a:extLst>
          </p:cNvPr>
          <p:cNvSpPr/>
          <p:nvPr/>
        </p:nvSpPr>
        <p:spPr>
          <a:xfrm>
            <a:off x="2904012" y="3857378"/>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3" name="Shape 451">
            <a:extLst>
              <a:ext uri="{FF2B5EF4-FFF2-40B4-BE49-F238E27FC236}">
                <a16:creationId xmlns:a16="http://schemas.microsoft.com/office/drawing/2014/main" id="{71A8A0A9-B179-0D41-93B2-B45AFA64D0C4}"/>
              </a:ext>
            </a:extLst>
          </p:cNvPr>
          <p:cNvSpPr/>
          <p:nvPr/>
        </p:nvSpPr>
        <p:spPr>
          <a:xfrm>
            <a:off x="2338252" y="422579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4" name="Shape 452">
            <a:extLst>
              <a:ext uri="{FF2B5EF4-FFF2-40B4-BE49-F238E27FC236}">
                <a16:creationId xmlns:a16="http://schemas.microsoft.com/office/drawing/2014/main" id="{53B284CB-32B6-B348-8E40-32CF88251CEC}"/>
              </a:ext>
            </a:extLst>
          </p:cNvPr>
          <p:cNvSpPr/>
          <p:nvPr/>
        </p:nvSpPr>
        <p:spPr>
          <a:xfrm>
            <a:off x="2547802" y="425119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5" name="Shape 453">
            <a:extLst>
              <a:ext uri="{FF2B5EF4-FFF2-40B4-BE49-F238E27FC236}">
                <a16:creationId xmlns:a16="http://schemas.microsoft.com/office/drawing/2014/main" id="{4E06BDCA-52B9-CA47-8CC1-6839F4578E53}"/>
              </a:ext>
            </a:extLst>
          </p:cNvPr>
          <p:cNvSpPr/>
          <p:nvPr/>
        </p:nvSpPr>
        <p:spPr>
          <a:xfrm>
            <a:off x="2668170" y="416280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6" name="Shape 454">
            <a:extLst>
              <a:ext uri="{FF2B5EF4-FFF2-40B4-BE49-F238E27FC236}">
                <a16:creationId xmlns:a16="http://schemas.microsoft.com/office/drawing/2014/main" id="{4243A5FF-C1C3-6E4A-8FC1-E5814CA45AC1}"/>
              </a:ext>
            </a:extLst>
          </p:cNvPr>
          <p:cNvSpPr/>
          <p:nvPr/>
        </p:nvSpPr>
        <p:spPr>
          <a:xfrm>
            <a:off x="2897662" y="4124610"/>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7" name="Shape 455">
            <a:extLst>
              <a:ext uri="{FF2B5EF4-FFF2-40B4-BE49-F238E27FC236}">
                <a16:creationId xmlns:a16="http://schemas.microsoft.com/office/drawing/2014/main" id="{EC8730B7-A24A-0D48-939F-26CF1C87E484}"/>
              </a:ext>
            </a:extLst>
          </p:cNvPr>
          <p:cNvSpPr/>
          <p:nvPr/>
        </p:nvSpPr>
        <p:spPr>
          <a:xfrm>
            <a:off x="2414452" y="415076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8" name="Shape 456">
            <a:extLst>
              <a:ext uri="{FF2B5EF4-FFF2-40B4-BE49-F238E27FC236}">
                <a16:creationId xmlns:a16="http://schemas.microsoft.com/office/drawing/2014/main" id="{F081F4F5-ADA1-2B44-922B-3D12CBD4C812}"/>
              </a:ext>
            </a:extLst>
          </p:cNvPr>
          <p:cNvSpPr/>
          <p:nvPr/>
        </p:nvSpPr>
        <p:spPr>
          <a:xfrm>
            <a:off x="2904012" y="425119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09" name="Shape 457">
            <a:extLst>
              <a:ext uri="{FF2B5EF4-FFF2-40B4-BE49-F238E27FC236}">
                <a16:creationId xmlns:a16="http://schemas.microsoft.com/office/drawing/2014/main" id="{872AB4A4-6161-0143-828A-51DADCAF1201}"/>
              </a:ext>
            </a:extLst>
          </p:cNvPr>
          <p:cNvSpPr/>
          <p:nvPr/>
        </p:nvSpPr>
        <p:spPr>
          <a:xfrm>
            <a:off x="2338252" y="55070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0" name="Shape 458">
            <a:extLst>
              <a:ext uri="{FF2B5EF4-FFF2-40B4-BE49-F238E27FC236}">
                <a16:creationId xmlns:a16="http://schemas.microsoft.com/office/drawing/2014/main" id="{506A51EF-185E-794B-BC7A-ED1A68ECB2AC}"/>
              </a:ext>
            </a:extLst>
          </p:cNvPr>
          <p:cNvSpPr/>
          <p:nvPr/>
        </p:nvSpPr>
        <p:spPr>
          <a:xfrm>
            <a:off x="2547802" y="553246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1" name="Shape 459">
            <a:extLst>
              <a:ext uri="{FF2B5EF4-FFF2-40B4-BE49-F238E27FC236}">
                <a16:creationId xmlns:a16="http://schemas.microsoft.com/office/drawing/2014/main" id="{1D213054-53C6-1E4B-A38B-A167424B1329}"/>
              </a:ext>
            </a:extLst>
          </p:cNvPr>
          <p:cNvSpPr/>
          <p:nvPr/>
        </p:nvSpPr>
        <p:spPr>
          <a:xfrm>
            <a:off x="2668170" y="544407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2" name="Shape 460">
            <a:extLst>
              <a:ext uri="{FF2B5EF4-FFF2-40B4-BE49-F238E27FC236}">
                <a16:creationId xmlns:a16="http://schemas.microsoft.com/office/drawing/2014/main" id="{B20DF17F-844E-0644-9F6D-E65708769F30}"/>
              </a:ext>
            </a:extLst>
          </p:cNvPr>
          <p:cNvSpPr/>
          <p:nvPr/>
        </p:nvSpPr>
        <p:spPr>
          <a:xfrm>
            <a:off x="2897662" y="5405879"/>
            <a:ext cx="148918"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3" name="Shape 461">
            <a:extLst>
              <a:ext uri="{FF2B5EF4-FFF2-40B4-BE49-F238E27FC236}">
                <a16:creationId xmlns:a16="http://schemas.microsoft.com/office/drawing/2014/main" id="{96FACF56-1CE9-0F45-ADD7-CE3E930FFC57}"/>
              </a:ext>
            </a:extLst>
          </p:cNvPr>
          <p:cNvSpPr/>
          <p:nvPr/>
        </p:nvSpPr>
        <p:spPr>
          <a:xfrm>
            <a:off x="2414452" y="54320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4" name="Shape 462">
            <a:extLst>
              <a:ext uri="{FF2B5EF4-FFF2-40B4-BE49-F238E27FC236}">
                <a16:creationId xmlns:a16="http://schemas.microsoft.com/office/drawing/2014/main" id="{F82A5BCB-390E-1E49-8607-015EB59EFE8C}"/>
              </a:ext>
            </a:extLst>
          </p:cNvPr>
          <p:cNvSpPr/>
          <p:nvPr/>
        </p:nvSpPr>
        <p:spPr>
          <a:xfrm>
            <a:off x="2904012" y="5532468"/>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5" name="Shape 463">
            <a:extLst>
              <a:ext uri="{FF2B5EF4-FFF2-40B4-BE49-F238E27FC236}">
                <a16:creationId xmlns:a16="http://schemas.microsoft.com/office/drawing/2014/main" id="{DE00621B-7E69-2E4E-B343-969AEA665EA6}"/>
              </a:ext>
            </a:extLst>
          </p:cNvPr>
          <p:cNvSpPr/>
          <p:nvPr/>
        </p:nvSpPr>
        <p:spPr>
          <a:xfrm>
            <a:off x="2338252" y="589603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6" name="Shape 464">
            <a:extLst>
              <a:ext uri="{FF2B5EF4-FFF2-40B4-BE49-F238E27FC236}">
                <a16:creationId xmlns:a16="http://schemas.microsoft.com/office/drawing/2014/main" id="{3252B941-7B75-D349-ADEB-3D7971EDA819}"/>
              </a:ext>
            </a:extLst>
          </p:cNvPr>
          <p:cNvSpPr/>
          <p:nvPr/>
        </p:nvSpPr>
        <p:spPr>
          <a:xfrm>
            <a:off x="2547802" y="592143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7" name="Shape 465">
            <a:extLst>
              <a:ext uri="{FF2B5EF4-FFF2-40B4-BE49-F238E27FC236}">
                <a16:creationId xmlns:a16="http://schemas.microsoft.com/office/drawing/2014/main" id="{D0CE970D-8EDB-C741-B649-51A88207D321}"/>
              </a:ext>
            </a:extLst>
          </p:cNvPr>
          <p:cNvSpPr/>
          <p:nvPr/>
        </p:nvSpPr>
        <p:spPr>
          <a:xfrm>
            <a:off x="2668170" y="583304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8" name="Shape 466">
            <a:extLst>
              <a:ext uri="{FF2B5EF4-FFF2-40B4-BE49-F238E27FC236}">
                <a16:creationId xmlns:a16="http://schemas.microsoft.com/office/drawing/2014/main" id="{AF08C4DC-C867-8342-9EF7-259D93018AE9}"/>
              </a:ext>
            </a:extLst>
          </p:cNvPr>
          <p:cNvSpPr/>
          <p:nvPr/>
        </p:nvSpPr>
        <p:spPr>
          <a:xfrm>
            <a:off x="2897662" y="5794848"/>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19" name="Shape 467">
            <a:extLst>
              <a:ext uri="{FF2B5EF4-FFF2-40B4-BE49-F238E27FC236}">
                <a16:creationId xmlns:a16="http://schemas.microsoft.com/office/drawing/2014/main" id="{38303721-F9A6-EE48-AEE6-DD7E32117C23}"/>
              </a:ext>
            </a:extLst>
          </p:cNvPr>
          <p:cNvSpPr/>
          <p:nvPr/>
        </p:nvSpPr>
        <p:spPr>
          <a:xfrm>
            <a:off x="2414452" y="582099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0" name="Shape 468">
            <a:extLst>
              <a:ext uri="{FF2B5EF4-FFF2-40B4-BE49-F238E27FC236}">
                <a16:creationId xmlns:a16="http://schemas.microsoft.com/office/drawing/2014/main" id="{2108BE9D-424C-994E-81D1-368A08E60778}"/>
              </a:ext>
            </a:extLst>
          </p:cNvPr>
          <p:cNvSpPr/>
          <p:nvPr/>
        </p:nvSpPr>
        <p:spPr>
          <a:xfrm>
            <a:off x="2904012" y="592143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1" name="Shape 469">
            <a:extLst>
              <a:ext uri="{FF2B5EF4-FFF2-40B4-BE49-F238E27FC236}">
                <a16:creationId xmlns:a16="http://schemas.microsoft.com/office/drawing/2014/main" id="{7BB7436F-482A-BB4F-A39C-123CEBF5FF88}"/>
              </a:ext>
            </a:extLst>
          </p:cNvPr>
          <p:cNvSpPr/>
          <p:nvPr/>
        </p:nvSpPr>
        <p:spPr>
          <a:xfrm>
            <a:off x="2338252" y="629605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2" name="Shape 470">
            <a:extLst>
              <a:ext uri="{FF2B5EF4-FFF2-40B4-BE49-F238E27FC236}">
                <a16:creationId xmlns:a16="http://schemas.microsoft.com/office/drawing/2014/main" id="{B425D599-56F6-9945-9A61-FE17D4730F7B}"/>
              </a:ext>
            </a:extLst>
          </p:cNvPr>
          <p:cNvSpPr/>
          <p:nvPr/>
        </p:nvSpPr>
        <p:spPr>
          <a:xfrm>
            <a:off x="2547802" y="6321455"/>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3" name="Shape 471">
            <a:extLst>
              <a:ext uri="{FF2B5EF4-FFF2-40B4-BE49-F238E27FC236}">
                <a16:creationId xmlns:a16="http://schemas.microsoft.com/office/drawing/2014/main" id="{83AA5F1A-7A06-DF45-8E82-CBF90AFDDB28}"/>
              </a:ext>
            </a:extLst>
          </p:cNvPr>
          <p:cNvSpPr/>
          <p:nvPr/>
        </p:nvSpPr>
        <p:spPr>
          <a:xfrm>
            <a:off x="2668170" y="623306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4" name="Shape 472">
            <a:extLst>
              <a:ext uri="{FF2B5EF4-FFF2-40B4-BE49-F238E27FC236}">
                <a16:creationId xmlns:a16="http://schemas.microsoft.com/office/drawing/2014/main" id="{5864CFE2-0016-8B4D-BF9F-94D12B374377}"/>
              </a:ext>
            </a:extLst>
          </p:cNvPr>
          <p:cNvSpPr/>
          <p:nvPr/>
        </p:nvSpPr>
        <p:spPr>
          <a:xfrm>
            <a:off x="2897662" y="620581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5" name="Shape 473">
            <a:extLst>
              <a:ext uri="{FF2B5EF4-FFF2-40B4-BE49-F238E27FC236}">
                <a16:creationId xmlns:a16="http://schemas.microsoft.com/office/drawing/2014/main" id="{CB0F465F-F5B7-5B4D-A209-526BC23E14EC}"/>
              </a:ext>
            </a:extLst>
          </p:cNvPr>
          <p:cNvSpPr/>
          <p:nvPr/>
        </p:nvSpPr>
        <p:spPr>
          <a:xfrm>
            <a:off x="2414452" y="622101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6" name="Shape 474">
            <a:extLst>
              <a:ext uri="{FF2B5EF4-FFF2-40B4-BE49-F238E27FC236}">
                <a16:creationId xmlns:a16="http://schemas.microsoft.com/office/drawing/2014/main" id="{F86FDAD1-931C-0846-9113-9DAF78032B6C}"/>
              </a:ext>
            </a:extLst>
          </p:cNvPr>
          <p:cNvSpPr/>
          <p:nvPr/>
        </p:nvSpPr>
        <p:spPr>
          <a:xfrm>
            <a:off x="2904012" y="6321455"/>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27" name="Shape 475">
            <a:extLst>
              <a:ext uri="{FF2B5EF4-FFF2-40B4-BE49-F238E27FC236}">
                <a16:creationId xmlns:a16="http://schemas.microsoft.com/office/drawing/2014/main" id="{910D7C1E-03D4-B745-B3DB-A70951AC65E3}"/>
              </a:ext>
            </a:extLst>
          </p:cNvPr>
          <p:cNvSpPr/>
          <p:nvPr/>
        </p:nvSpPr>
        <p:spPr>
          <a:xfrm>
            <a:off x="3939909" y="1864281"/>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8" name="Shape 476">
            <a:extLst>
              <a:ext uri="{FF2B5EF4-FFF2-40B4-BE49-F238E27FC236}">
                <a16:creationId xmlns:a16="http://schemas.microsoft.com/office/drawing/2014/main" id="{F5A2D6C4-6CFE-C946-B384-A6C333508480}"/>
              </a:ext>
            </a:extLst>
          </p:cNvPr>
          <p:cNvSpPr/>
          <p:nvPr/>
        </p:nvSpPr>
        <p:spPr>
          <a:xfrm>
            <a:off x="3939909" y="216793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29" name="Shape 477">
            <a:extLst>
              <a:ext uri="{FF2B5EF4-FFF2-40B4-BE49-F238E27FC236}">
                <a16:creationId xmlns:a16="http://schemas.microsoft.com/office/drawing/2014/main" id="{DFB85859-89F4-954A-8B1A-440BD25458B7}"/>
              </a:ext>
            </a:extLst>
          </p:cNvPr>
          <p:cNvSpPr/>
          <p:nvPr/>
        </p:nvSpPr>
        <p:spPr>
          <a:xfrm>
            <a:off x="3939909" y="156962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0" name="Shape 478">
            <a:extLst>
              <a:ext uri="{FF2B5EF4-FFF2-40B4-BE49-F238E27FC236}">
                <a16:creationId xmlns:a16="http://schemas.microsoft.com/office/drawing/2014/main" id="{84E2AD87-F939-3742-B1DE-F7171649149D}"/>
              </a:ext>
            </a:extLst>
          </p:cNvPr>
          <p:cNvSpPr/>
          <p:nvPr/>
        </p:nvSpPr>
        <p:spPr>
          <a:xfrm>
            <a:off x="3939909" y="1272112"/>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1" name="Shape 479">
            <a:extLst>
              <a:ext uri="{FF2B5EF4-FFF2-40B4-BE49-F238E27FC236}">
                <a16:creationId xmlns:a16="http://schemas.microsoft.com/office/drawing/2014/main" id="{CAED1213-8B21-1541-AF5F-AB25507C9ED1}"/>
              </a:ext>
            </a:extLst>
          </p:cNvPr>
          <p:cNvSpPr/>
          <p:nvPr/>
        </p:nvSpPr>
        <p:spPr>
          <a:xfrm>
            <a:off x="3939921" y="3638338"/>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2" name="Shape 480">
            <a:extLst>
              <a:ext uri="{FF2B5EF4-FFF2-40B4-BE49-F238E27FC236}">
                <a16:creationId xmlns:a16="http://schemas.microsoft.com/office/drawing/2014/main" id="{72193C75-D898-9A40-87CC-EE7C49868DA1}"/>
              </a:ext>
            </a:extLst>
          </p:cNvPr>
          <p:cNvSpPr/>
          <p:nvPr/>
        </p:nvSpPr>
        <p:spPr>
          <a:xfrm>
            <a:off x="3939909" y="3197713"/>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3" name="Shape 481">
            <a:extLst>
              <a:ext uri="{FF2B5EF4-FFF2-40B4-BE49-F238E27FC236}">
                <a16:creationId xmlns:a16="http://schemas.microsoft.com/office/drawing/2014/main" id="{4C8D0ED3-1BD2-A847-8E38-C16833CD8382}"/>
              </a:ext>
            </a:extLst>
          </p:cNvPr>
          <p:cNvSpPr/>
          <p:nvPr/>
        </p:nvSpPr>
        <p:spPr>
          <a:xfrm>
            <a:off x="3939909" y="2901060"/>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*1.0</a:t>
            </a:r>
          </a:p>
        </p:txBody>
      </p:sp>
      <p:sp>
        <p:nvSpPr>
          <p:cNvPr id="134" name="Shape 482">
            <a:extLst>
              <a:ext uri="{FF2B5EF4-FFF2-40B4-BE49-F238E27FC236}">
                <a16:creationId xmlns:a16="http://schemas.microsoft.com/office/drawing/2014/main" id="{CC4405D7-0597-244E-AE4C-A3B1BD6C03CB}"/>
              </a:ext>
            </a:extLst>
          </p:cNvPr>
          <p:cNvSpPr/>
          <p:nvPr/>
        </p:nvSpPr>
        <p:spPr>
          <a:xfrm>
            <a:off x="3939909" y="2604407"/>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35" name="Shape 483">
            <a:extLst>
              <a:ext uri="{FF2B5EF4-FFF2-40B4-BE49-F238E27FC236}">
                <a16:creationId xmlns:a16="http://schemas.microsoft.com/office/drawing/2014/main" id="{8190C186-B41F-9946-945B-52811232A907}"/>
              </a:ext>
            </a:extLst>
          </p:cNvPr>
          <p:cNvSpPr/>
          <p:nvPr/>
        </p:nvSpPr>
        <p:spPr>
          <a:xfrm>
            <a:off x="3939921" y="3971476"/>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1</a:t>
            </a:r>
            <a:r>
              <a:rPr dirty="0">
                <a:latin typeface="Helvetica"/>
                <a:cs typeface="Helvetica"/>
              </a:rPr>
              <a:t>.</a:t>
            </a:r>
            <a:r>
              <a:rPr lang="en-US" dirty="0">
                <a:latin typeface="Helvetica"/>
                <a:cs typeface="Helvetica"/>
              </a:rPr>
              <a:t>0</a:t>
            </a:r>
            <a:endParaRPr dirty="0">
              <a:latin typeface="Helvetica"/>
              <a:cs typeface="Helvetica"/>
            </a:endParaRPr>
          </a:p>
        </p:txBody>
      </p:sp>
      <p:sp>
        <p:nvSpPr>
          <p:cNvPr id="136" name="Shape 484">
            <a:extLst>
              <a:ext uri="{FF2B5EF4-FFF2-40B4-BE49-F238E27FC236}">
                <a16:creationId xmlns:a16="http://schemas.microsoft.com/office/drawing/2014/main" id="{50484715-B110-8A40-BA34-177EADCB761D}"/>
              </a:ext>
            </a:extLst>
          </p:cNvPr>
          <p:cNvSpPr/>
          <p:nvPr/>
        </p:nvSpPr>
        <p:spPr>
          <a:xfrm>
            <a:off x="3939433" y="5311443"/>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7" name="Shape 485">
            <a:extLst>
              <a:ext uri="{FF2B5EF4-FFF2-40B4-BE49-F238E27FC236}">
                <a16:creationId xmlns:a16="http://schemas.microsoft.com/office/drawing/2014/main" id="{5251007D-3804-B74C-8CB5-6DD43E8D0B89}"/>
              </a:ext>
            </a:extLst>
          </p:cNvPr>
          <p:cNvSpPr/>
          <p:nvPr/>
        </p:nvSpPr>
        <p:spPr>
          <a:xfrm>
            <a:off x="3939909" y="5712828"/>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a:latin typeface="Helvetica"/>
                <a:cs typeface="Helvetica"/>
              </a:rPr>
              <a:t>*0.2</a:t>
            </a:r>
          </a:p>
        </p:txBody>
      </p:sp>
      <p:sp>
        <p:nvSpPr>
          <p:cNvPr id="138" name="Shape 486">
            <a:extLst>
              <a:ext uri="{FF2B5EF4-FFF2-40B4-BE49-F238E27FC236}">
                <a16:creationId xmlns:a16="http://schemas.microsoft.com/office/drawing/2014/main" id="{6E3A57A3-E00D-E844-BD39-5B132AEAD29F}"/>
              </a:ext>
            </a:extLst>
          </p:cNvPr>
          <p:cNvSpPr/>
          <p:nvPr/>
        </p:nvSpPr>
        <p:spPr>
          <a:xfrm>
            <a:off x="3939921" y="6107025"/>
            <a:ext cx="239475"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2</a:t>
            </a:r>
            <a:endParaRPr dirty="0">
              <a:latin typeface="Helvetica"/>
              <a:cs typeface="Helvetica"/>
            </a:endParaRPr>
          </a:p>
        </p:txBody>
      </p:sp>
      <p:sp>
        <p:nvSpPr>
          <p:cNvPr id="139" name="Shape 488">
            <a:extLst>
              <a:ext uri="{FF2B5EF4-FFF2-40B4-BE49-F238E27FC236}">
                <a16:creationId xmlns:a16="http://schemas.microsoft.com/office/drawing/2014/main" id="{AE2E792B-1CD2-9E4C-81BF-A7DB1EAA65C4}"/>
              </a:ext>
            </a:extLst>
          </p:cNvPr>
          <p:cNvSpPr/>
          <p:nvPr/>
        </p:nvSpPr>
        <p:spPr>
          <a:xfrm>
            <a:off x="7546351" y="6523237"/>
            <a:ext cx="1181101" cy="241301"/>
          </a:xfrm>
          <a:prstGeom prst="roundRect">
            <a:avLst>
              <a:gd name="adj" fmla="val 50000"/>
            </a:avLst>
          </a:prstGeom>
          <a:solidFill>
            <a:srgbClr val="B36AE2"/>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defTabSz="410765">
              <a:defRPr sz="800">
                <a:latin typeface="Helvetica Light"/>
                <a:ea typeface="Helvetica Light"/>
                <a:cs typeface="Helvetica Light"/>
                <a:sym typeface="Helvetica Light"/>
              </a:defRPr>
            </a:lvl1pPr>
          </a:lstStyle>
          <a:p>
            <a:r>
              <a:rPr lang="en-US" dirty="0">
                <a:latin typeface="Helvetica"/>
                <a:cs typeface="Helvetica"/>
              </a:rPr>
              <a:t>Association</a:t>
            </a:r>
            <a:endParaRPr dirty="0">
              <a:latin typeface="Helvetica"/>
              <a:cs typeface="Helvetica"/>
            </a:endParaRPr>
          </a:p>
        </p:txBody>
      </p:sp>
      <p:sp>
        <p:nvSpPr>
          <p:cNvPr id="140" name="Rectangle 139">
            <a:extLst>
              <a:ext uri="{FF2B5EF4-FFF2-40B4-BE49-F238E27FC236}">
                <a16:creationId xmlns:a16="http://schemas.microsoft.com/office/drawing/2014/main" id="{88A12B5E-C753-1844-8090-12A5445951D2}"/>
              </a:ext>
            </a:extLst>
          </p:cNvPr>
          <p:cNvSpPr/>
          <p:nvPr/>
        </p:nvSpPr>
        <p:spPr>
          <a:xfrm>
            <a:off x="3256565" y="1308342"/>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1" name="Rectangle 140">
            <a:extLst>
              <a:ext uri="{FF2B5EF4-FFF2-40B4-BE49-F238E27FC236}">
                <a16:creationId xmlns:a16="http://schemas.microsoft.com/office/drawing/2014/main" id="{3BEE832E-D030-574B-869C-5488355374B5}"/>
              </a:ext>
            </a:extLst>
          </p:cNvPr>
          <p:cNvSpPr/>
          <p:nvPr/>
        </p:nvSpPr>
        <p:spPr>
          <a:xfrm>
            <a:off x="3256565" y="158857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2" name="Rectangle 141">
            <a:extLst>
              <a:ext uri="{FF2B5EF4-FFF2-40B4-BE49-F238E27FC236}">
                <a16:creationId xmlns:a16="http://schemas.microsoft.com/office/drawing/2014/main" id="{015D56A9-0D31-634A-9097-6D5BD39ED3F4}"/>
              </a:ext>
            </a:extLst>
          </p:cNvPr>
          <p:cNvSpPr/>
          <p:nvPr/>
        </p:nvSpPr>
        <p:spPr>
          <a:xfrm>
            <a:off x="3256565" y="1908556"/>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3" name="Rectangle 142">
            <a:extLst>
              <a:ext uri="{FF2B5EF4-FFF2-40B4-BE49-F238E27FC236}">
                <a16:creationId xmlns:a16="http://schemas.microsoft.com/office/drawing/2014/main" id="{B11E33DA-D99E-8943-803A-4DF97E58A507}"/>
              </a:ext>
            </a:extLst>
          </p:cNvPr>
          <p:cNvSpPr/>
          <p:nvPr/>
        </p:nvSpPr>
        <p:spPr>
          <a:xfrm>
            <a:off x="3256565" y="219635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4" name="Rectangle 143">
            <a:extLst>
              <a:ext uri="{FF2B5EF4-FFF2-40B4-BE49-F238E27FC236}">
                <a16:creationId xmlns:a16="http://schemas.microsoft.com/office/drawing/2014/main" id="{37BC03AC-2F99-2B4E-9F0B-0B8F6A5D07A4}"/>
              </a:ext>
            </a:extLst>
          </p:cNvPr>
          <p:cNvSpPr/>
          <p:nvPr/>
        </p:nvSpPr>
        <p:spPr>
          <a:xfrm>
            <a:off x="3256565" y="2631567"/>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5" name="Rectangle 144">
            <a:extLst>
              <a:ext uri="{FF2B5EF4-FFF2-40B4-BE49-F238E27FC236}">
                <a16:creationId xmlns:a16="http://schemas.microsoft.com/office/drawing/2014/main" id="{82B135E0-ED5B-4945-8502-B9413C4003A6}"/>
              </a:ext>
            </a:extLst>
          </p:cNvPr>
          <p:cNvSpPr/>
          <p:nvPr/>
        </p:nvSpPr>
        <p:spPr>
          <a:xfrm>
            <a:off x="3256565" y="295495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6" name="Rectangle 145">
            <a:extLst>
              <a:ext uri="{FF2B5EF4-FFF2-40B4-BE49-F238E27FC236}">
                <a16:creationId xmlns:a16="http://schemas.microsoft.com/office/drawing/2014/main" id="{C2E58DB4-A9CC-3647-B789-410AB9E204BC}"/>
              </a:ext>
            </a:extLst>
          </p:cNvPr>
          <p:cNvSpPr/>
          <p:nvPr/>
        </p:nvSpPr>
        <p:spPr>
          <a:xfrm>
            <a:off x="3256565" y="327834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7" name="Rectangle 146">
            <a:extLst>
              <a:ext uri="{FF2B5EF4-FFF2-40B4-BE49-F238E27FC236}">
                <a16:creationId xmlns:a16="http://schemas.microsoft.com/office/drawing/2014/main" id="{AB76315D-8060-AC4B-BC4A-D331CE7BF2DD}"/>
              </a:ext>
            </a:extLst>
          </p:cNvPr>
          <p:cNvSpPr/>
          <p:nvPr/>
        </p:nvSpPr>
        <p:spPr>
          <a:xfrm>
            <a:off x="3256565" y="3665126"/>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8" name="Rectangle 147">
            <a:extLst>
              <a:ext uri="{FF2B5EF4-FFF2-40B4-BE49-F238E27FC236}">
                <a16:creationId xmlns:a16="http://schemas.microsoft.com/office/drawing/2014/main" id="{5ECD8C42-4F1E-BE45-BB89-4CD3455CE231}"/>
              </a:ext>
            </a:extLst>
          </p:cNvPr>
          <p:cNvSpPr/>
          <p:nvPr/>
        </p:nvSpPr>
        <p:spPr>
          <a:xfrm>
            <a:off x="3256565" y="4054013"/>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49" name="Rectangle 148">
            <a:extLst>
              <a:ext uri="{FF2B5EF4-FFF2-40B4-BE49-F238E27FC236}">
                <a16:creationId xmlns:a16="http://schemas.microsoft.com/office/drawing/2014/main" id="{1D9F3D95-7262-0742-B99F-738281C5ABDE}"/>
              </a:ext>
            </a:extLst>
          </p:cNvPr>
          <p:cNvSpPr/>
          <p:nvPr/>
        </p:nvSpPr>
        <p:spPr>
          <a:xfrm>
            <a:off x="3256565" y="534845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0" name="Rectangle 149">
            <a:extLst>
              <a:ext uri="{FF2B5EF4-FFF2-40B4-BE49-F238E27FC236}">
                <a16:creationId xmlns:a16="http://schemas.microsoft.com/office/drawing/2014/main" id="{4B617E53-B2D7-564E-AFE4-409AA22D77CD}"/>
              </a:ext>
            </a:extLst>
          </p:cNvPr>
          <p:cNvSpPr/>
          <p:nvPr/>
        </p:nvSpPr>
        <p:spPr>
          <a:xfrm>
            <a:off x="3256565" y="574367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1" name="Rectangle 150">
            <a:extLst>
              <a:ext uri="{FF2B5EF4-FFF2-40B4-BE49-F238E27FC236}">
                <a16:creationId xmlns:a16="http://schemas.microsoft.com/office/drawing/2014/main" id="{43C42621-FB04-DC48-8F6D-33F1D017C63B}"/>
              </a:ext>
            </a:extLst>
          </p:cNvPr>
          <p:cNvSpPr/>
          <p:nvPr/>
        </p:nvSpPr>
        <p:spPr>
          <a:xfrm>
            <a:off x="3256565" y="6152016"/>
            <a:ext cx="352756" cy="276999"/>
          </a:xfrm>
          <a:prstGeom prst="rect">
            <a:avLst/>
          </a:prstGeom>
          <a:solidFill>
            <a:schemeClr val="bg1"/>
          </a:solidFill>
          <a:ln>
            <a:solidFill>
              <a:schemeClr val="accent4">
                <a:lumMod val="20000"/>
                <a:lumOff val="80000"/>
              </a:schemeClr>
            </a:solidFill>
          </a:ln>
        </p:spPr>
        <p:txBody>
          <a:bodyPr wrap="none">
            <a:spAutoFit/>
          </a:bodyPr>
          <a:lstStyle/>
          <a:p>
            <a:r>
              <a:rPr lang="en-US" sz="1200" dirty="0">
                <a:latin typeface="Helvetica"/>
                <a:cs typeface="Helvetica"/>
              </a:rPr>
              <a:t>Σ</a:t>
            </a:r>
            <a:r>
              <a:rPr lang="en-US" sz="1200" baseline="-25000" dirty="0">
                <a:latin typeface="Helvetica"/>
                <a:cs typeface="Helvetica"/>
              </a:rPr>
              <a:t>H</a:t>
            </a:r>
            <a:endParaRPr lang="en-US" sz="1200" dirty="0">
              <a:latin typeface="Helvetica"/>
              <a:cs typeface="Helvetica"/>
            </a:endParaRPr>
          </a:p>
        </p:txBody>
      </p:sp>
      <p:sp>
        <p:nvSpPr>
          <p:cNvPr id="152" name="Rectangle 151">
            <a:extLst>
              <a:ext uri="{FF2B5EF4-FFF2-40B4-BE49-F238E27FC236}">
                <a16:creationId xmlns:a16="http://schemas.microsoft.com/office/drawing/2014/main" id="{3A34356F-8EE8-C04D-BE01-BFD3330EA07E}"/>
              </a:ext>
            </a:extLst>
          </p:cNvPr>
          <p:cNvSpPr/>
          <p:nvPr/>
        </p:nvSpPr>
        <p:spPr>
          <a:xfrm>
            <a:off x="6515444" y="654381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3" name="Rectangle 152">
            <a:extLst>
              <a:ext uri="{FF2B5EF4-FFF2-40B4-BE49-F238E27FC236}">
                <a16:creationId xmlns:a16="http://schemas.microsoft.com/office/drawing/2014/main" id="{E00BAD5B-3D31-7C47-B5E7-6E6B0BC78033}"/>
              </a:ext>
            </a:extLst>
          </p:cNvPr>
          <p:cNvSpPr/>
          <p:nvPr/>
        </p:nvSpPr>
        <p:spPr>
          <a:xfrm>
            <a:off x="6456897" y="145846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54" name="Rectangle 153">
            <a:extLst>
              <a:ext uri="{FF2B5EF4-FFF2-40B4-BE49-F238E27FC236}">
                <a16:creationId xmlns:a16="http://schemas.microsoft.com/office/drawing/2014/main" id="{463141B6-F4D6-3144-9504-2F6402E5619B}"/>
              </a:ext>
            </a:extLst>
          </p:cNvPr>
          <p:cNvSpPr/>
          <p:nvPr/>
        </p:nvSpPr>
        <p:spPr>
          <a:xfrm>
            <a:off x="6469227" y="2942508"/>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cxnSp>
        <p:nvCxnSpPr>
          <p:cNvPr id="155" name="Connector 360">
            <a:extLst>
              <a:ext uri="{FF2B5EF4-FFF2-40B4-BE49-F238E27FC236}">
                <a16:creationId xmlns:a16="http://schemas.microsoft.com/office/drawing/2014/main" id="{4D1D6EFE-59D4-F044-9548-05F063A0841B}"/>
              </a:ext>
            </a:extLst>
          </p:cNvPr>
          <p:cNvCxnSpPr>
            <a:cxnSpLocks noChangeAspect="1"/>
          </p:cNvCxnSpPr>
          <p:nvPr/>
        </p:nvCxnSpPr>
        <p:spPr>
          <a:xfrm flipV="1">
            <a:off x="5919337" y="5466810"/>
            <a:ext cx="1620000" cy="7254"/>
          </a:xfrm>
          <a:prstGeom prst="straightConnector1">
            <a:avLst/>
          </a:prstGeom>
          <a:ln w="7620">
            <a:solidFill>
              <a:srgbClr val="85888E"/>
            </a:solidFill>
            <a:miter lim="400000"/>
            <a:tailEnd type="triangle"/>
          </a:ln>
        </p:spPr>
      </p:cxnSp>
      <p:cxnSp>
        <p:nvCxnSpPr>
          <p:cNvPr id="156" name="Connector 360">
            <a:extLst>
              <a:ext uri="{FF2B5EF4-FFF2-40B4-BE49-F238E27FC236}">
                <a16:creationId xmlns:a16="http://schemas.microsoft.com/office/drawing/2014/main" id="{1D565061-AFFA-4147-A949-335F946B0C11}"/>
              </a:ext>
            </a:extLst>
          </p:cNvPr>
          <p:cNvCxnSpPr>
            <a:cxnSpLocks noChangeAspect="1"/>
          </p:cNvCxnSpPr>
          <p:nvPr/>
        </p:nvCxnSpPr>
        <p:spPr>
          <a:xfrm flipV="1">
            <a:off x="5919337" y="5842546"/>
            <a:ext cx="1620000" cy="7254"/>
          </a:xfrm>
          <a:prstGeom prst="straightConnector1">
            <a:avLst/>
          </a:prstGeom>
          <a:ln w="7620">
            <a:solidFill>
              <a:srgbClr val="85888E"/>
            </a:solidFill>
            <a:miter lim="400000"/>
            <a:tailEnd type="triangle"/>
          </a:ln>
        </p:spPr>
      </p:cxnSp>
      <p:cxnSp>
        <p:nvCxnSpPr>
          <p:cNvPr id="157" name="Connector 360">
            <a:extLst>
              <a:ext uri="{FF2B5EF4-FFF2-40B4-BE49-F238E27FC236}">
                <a16:creationId xmlns:a16="http://schemas.microsoft.com/office/drawing/2014/main" id="{EF299924-139B-D34A-B634-D240D9062F85}"/>
              </a:ext>
            </a:extLst>
          </p:cNvPr>
          <p:cNvCxnSpPr>
            <a:cxnSpLocks noChangeAspect="1"/>
          </p:cNvCxnSpPr>
          <p:nvPr/>
        </p:nvCxnSpPr>
        <p:spPr>
          <a:xfrm flipV="1">
            <a:off x="5918377" y="6251497"/>
            <a:ext cx="1620000" cy="7254"/>
          </a:xfrm>
          <a:prstGeom prst="straightConnector1">
            <a:avLst/>
          </a:prstGeom>
          <a:ln w="7620">
            <a:solidFill>
              <a:srgbClr val="85888E"/>
            </a:solidFill>
            <a:miter lim="400000"/>
            <a:tailEnd type="triangle"/>
          </a:ln>
        </p:spPr>
      </p:cxnSp>
      <p:sp>
        <p:nvSpPr>
          <p:cNvPr id="158" name="Shape 491">
            <a:extLst>
              <a:ext uri="{FF2B5EF4-FFF2-40B4-BE49-F238E27FC236}">
                <a16:creationId xmlns:a16="http://schemas.microsoft.com/office/drawing/2014/main" id="{24924776-1327-524B-96DC-6243985E0D95}"/>
              </a:ext>
            </a:extLst>
          </p:cNvPr>
          <p:cNvSpPr/>
          <p:nvPr/>
        </p:nvSpPr>
        <p:spPr>
          <a:xfrm>
            <a:off x="4685007" y="678639"/>
            <a:ext cx="1292441" cy="5805378"/>
          </a:xfrm>
          <a:prstGeom prst="rect">
            <a:avLst/>
          </a:prstGeom>
          <a:solidFill>
            <a:srgbClr val="70BF41">
              <a:alpha val="20000"/>
            </a:srgb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endParaRPr dirty="0">
              <a:latin typeface="Helvetica"/>
              <a:cs typeface="Helvetica"/>
            </a:endParaRPr>
          </a:p>
        </p:txBody>
      </p:sp>
      <p:sp>
        <p:nvSpPr>
          <p:cNvPr id="159" name="Shape 338">
            <a:extLst>
              <a:ext uri="{FF2B5EF4-FFF2-40B4-BE49-F238E27FC236}">
                <a16:creationId xmlns:a16="http://schemas.microsoft.com/office/drawing/2014/main" id="{AC3B19B1-E91A-834F-BA10-B9766CB30476}"/>
              </a:ext>
            </a:extLst>
          </p:cNvPr>
          <p:cNvSpPr/>
          <p:nvPr/>
        </p:nvSpPr>
        <p:spPr>
          <a:xfrm>
            <a:off x="4751181" y="722456"/>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a:latin typeface="Helvetica"/>
                <a:cs typeface="Helvetica"/>
              </a:rPr>
              <a:t>Genomics England</a:t>
            </a:r>
            <a:endParaRPr dirty="0">
              <a:latin typeface="Helvetica"/>
              <a:cs typeface="Helvetica"/>
            </a:endParaRPr>
          </a:p>
        </p:txBody>
      </p:sp>
      <p:sp>
        <p:nvSpPr>
          <p:cNvPr id="160" name="Shape 339">
            <a:extLst>
              <a:ext uri="{FF2B5EF4-FFF2-40B4-BE49-F238E27FC236}">
                <a16:creationId xmlns:a16="http://schemas.microsoft.com/office/drawing/2014/main" id="{39736758-5715-9B4F-8883-21018861F157}"/>
              </a:ext>
            </a:extLst>
          </p:cNvPr>
          <p:cNvSpPr/>
          <p:nvPr/>
        </p:nvSpPr>
        <p:spPr>
          <a:xfrm>
            <a:off x="4751181" y="1024380"/>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PheWAS</a:t>
            </a:r>
            <a:r>
              <a:rPr lang="en-US" dirty="0">
                <a:latin typeface="Helvetica"/>
                <a:cs typeface="Helvetica"/>
              </a:rPr>
              <a:t> catalog</a:t>
            </a:r>
            <a:endParaRPr dirty="0">
              <a:latin typeface="Helvetica"/>
              <a:cs typeface="Helvetica"/>
            </a:endParaRPr>
          </a:p>
        </p:txBody>
      </p:sp>
      <p:sp>
        <p:nvSpPr>
          <p:cNvPr id="161" name="Shape 372">
            <a:extLst>
              <a:ext uri="{FF2B5EF4-FFF2-40B4-BE49-F238E27FC236}">
                <a16:creationId xmlns:a16="http://schemas.microsoft.com/office/drawing/2014/main" id="{EF9D1F03-CBF9-2E4C-8DC0-97520BD70ACE}"/>
              </a:ext>
            </a:extLst>
          </p:cNvPr>
          <p:cNvSpPr/>
          <p:nvPr/>
        </p:nvSpPr>
        <p:spPr>
          <a:xfrm>
            <a:off x="2250188" y="731713"/>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62" name="Shape 373">
            <a:extLst>
              <a:ext uri="{FF2B5EF4-FFF2-40B4-BE49-F238E27FC236}">
                <a16:creationId xmlns:a16="http://schemas.microsoft.com/office/drawing/2014/main" id="{70E16817-3DBA-C14F-93B5-B3B51EA73792}"/>
              </a:ext>
            </a:extLst>
          </p:cNvPr>
          <p:cNvSpPr/>
          <p:nvPr/>
        </p:nvSpPr>
        <p:spPr>
          <a:xfrm>
            <a:off x="2404662" y="783033"/>
            <a:ext cx="148918" cy="28802"/>
          </a:xfrm>
          <a:prstGeom prst="roundRect">
            <a:avLst>
              <a:gd name="adj" fmla="val 50000"/>
            </a:avLst>
          </a:prstGeom>
          <a:solidFill>
            <a:srgbClr val="DCDEE0"/>
          </a:solidFill>
          <a:ln w="12700" cap="flat">
            <a:solidFill>
              <a:srgbClr val="85888D"/>
            </a:solidFill>
            <a:prstDash val="solid"/>
            <a:miter lim="400000"/>
          </a:ln>
          <a:effectLst/>
        </p:spPr>
        <p:txBody>
          <a:bodyPr wrap="square" lIns="35718" tIns="35718" rIns="35718" bIns="35718" numCol="1" anchor="ctr">
            <a:noAutofit/>
          </a:bodyPr>
          <a:lstStyle/>
          <a:p>
            <a:pPr algn="ctr" defTabSz="914400">
              <a:defRPr sz="1000">
                <a:latin typeface="Helvetica Light"/>
                <a:ea typeface="Helvetica Light"/>
                <a:cs typeface="Helvetica Light"/>
                <a:sym typeface="Helvetica Light"/>
              </a:defRPr>
            </a:pPr>
            <a:endParaRPr>
              <a:latin typeface="Helvetica"/>
              <a:cs typeface="Helvetica"/>
            </a:endParaRPr>
          </a:p>
        </p:txBody>
      </p:sp>
      <p:cxnSp>
        <p:nvCxnSpPr>
          <p:cNvPr id="164" name="Connector 375">
            <a:extLst>
              <a:ext uri="{FF2B5EF4-FFF2-40B4-BE49-F238E27FC236}">
                <a16:creationId xmlns:a16="http://schemas.microsoft.com/office/drawing/2014/main" id="{9D20EB7E-B663-3946-831A-9A6E8FFBE7D5}"/>
              </a:ext>
            </a:extLst>
          </p:cNvPr>
          <p:cNvCxnSpPr>
            <a:cxnSpLocks noChangeAspect="1"/>
            <a:endCxn id="159" idx="0"/>
          </p:cNvCxnSpPr>
          <p:nvPr/>
        </p:nvCxnSpPr>
        <p:spPr>
          <a:xfrm flipV="1">
            <a:off x="3212589" y="836041"/>
            <a:ext cx="1440000" cy="7844"/>
          </a:xfrm>
          <a:prstGeom prst="straightConnector1">
            <a:avLst/>
          </a:prstGeom>
          <a:ln w="7620">
            <a:solidFill>
              <a:srgbClr val="85888E"/>
            </a:solidFill>
            <a:miter lim="400000"/>
            <a:tailEnd type="triangle"/>
          </a:ln>
        </p:spPr>
      </p:cxnSp>
      <p:cxnSp>
        <p:nvCxnSpPr>
          <p:cNvPr id="165" name="Connector 377">
            <a:extLst>
              <a:ext uri="{FF2B5EF4-FFF2-40B4-BE49-F238E27FC236}">
                <a16:creationId xmlns:a16="http://schemas.microsoft.com/office/drawing/2014/main" id="{446EB0F2-E856-7F47-992B-DA689313C490}"/>
              </a:ext>
            </a:extLst>
          </p:cNvPr>
          <p:cNvCxnSpPr>
            <a:cxnSpLocks noChangeAspect="1"/>
            <a:endCxn id="160" idx="0"/>
          </p:cNvCxnSpPr>
          <p:nvPr/>
        </p:nvCxnSpPr>
        <p:spPr>
          <a:xfrm flipV="1">
            <a:off x="3212589" y="1137965"/>
            <a:ext cx="1440000" cy="4296"/>
          </a:xfrm>
          <a:prstGeom prst="straightConnector1">
            <a:avLst/>
          </a:prstGeom>
          <a:ln w="7620">
            <a:solidFill>
              <a:srgbClr val="85888E"/>
            </a:solidFill>
            <a:miter lim="400000"/>
            <a:tailEnd type="triangle"/>
          </a:ln>
        </p:spPr>
      </p:cxnSp>
      <p:sp>
        <p:nvSpPr>
          <p:cNvPr id="166" name="Shape 404">
            <a:extLst>
              <a:ext uri="{FF2B5EF4-FFF2-40B4-BE49-F238E27FC236}">
                <a16:creationId xmlns:a16="http://schemas.microsoft.com/office/drawing/2014/main" id="{4D9E96CA-CDA1-7B4A-951F-0B6173FCF217}"/>
              </a:ext>
            </a:extLst>
          </p:cNvPr>
          <p:cNvSpPr/>
          <p:nvPr/>
        </p:nvSpPr>
        <p:spPr>
          <a:xfrm>
            <a:off x="2322113" y="88463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7" name="Shape 405">
            <a:extLst>
              <a:ext uri="{FF2B5EF4-FFF2-40B4-BE49-F238E27FC236}">
                <a16:creationId xmlns:a16="http://schemas.microsoft.com/office/drawing/2014/main" id="{912516DD-7684-1E47-8DDA-0FD63761A7D8}"/>
              </a:ext>
            </a:extLst>
          </p:cNvPr>
          <p:cNvSpPr/>
          <p:nvPr/>
        </p:nvSpPr>
        <p:spPr>
          <a:xfrm>
            <a:off x="2531663" y="91003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8" name="Shape 406">
            <a:extLst>
              <a:ext uri="{FF2B5EF4-FFF2-40B4-BE49-F238E27FC236}">
                <a16:creationId xmlns:a16="http://schemas.microsoft.com/office/drawing/2014/main" id="{C8E4C3D0-4872-7F4D-886C-05FCA588FB10}"/>
              </a:ext>
            </a:extLst>
          </p:cNvPr>
          <p:cNvSpPr/>
          <p:nvPr/>
        </p:nvSpPr>
        <p:spPr>
          <a:xfrm>
            <a:off x="2652031" y="82164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69" name="Shape 407">
            <a:extLst>
              <a:ext uri="{FF2B5EF4-FFF2-40B4-BE49-F238E27FC236}">
                <a16:creationId xmlns:a16="http://schemas.microsoft.com/office/drawing/2014/main" id="{CF58DC70-E242-0245-9BFA-723F1816BD3F}"/>
              </a:ext>
            </a:extLst>
          </p:cNvPr>
          <p:cNvSpPr/>
          <p:nvPr/>
        </p:nvSpPr>
        <p:spPr>
          <a:xfrm>
            <a:off x="2881524" y="783445"/>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0" name="Shape 408">
            <a:extLst>
              <a:ext uri="{FF2B5EF4-FFF2-40B4-BE49-F238E27FC236}">
                <a16:creationId xmlns:a16="http://schemas.microsoft.com/office/drawing/2014/main" id="{45F660BC-B1F9-3141-AA20-763BE8870738}"/>
              </a:ext>
            </a:extLst>
          </p:cNvPr>
          <p:cNvSpPr/>
          <p:nvPr/>
        </p:nvSpPr>
        <p:spPr>
          <a:xfrm>
            <a:off x="2881524" y="89526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1" name="Shape 409">
            <a:extLst>
              <a:ext uri="{FF2B5EF4-FFF2-40B4-BE49-F238E27FC236}">
                <a16:creationId xmlns:a16="http://schemas.microsoft.com/office/drawing/2014/main" id="{86D6E589-4569-6243-A814-6C95043701DB}"/>
              </a:ext>
            </a:extLst>
          </p:cNvPr>
          <p:cNvSpPr/>
          <p:nvPr/>
        </p:nvSpPr>
        <p:spPr>
          <a:xfrm>
            <a:off x="2315763" y="116146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2" name="Shape 411">
            <a:extLst>
              <a:ext uri="{FF2B5EF4-FFF2-40B4-BE49-F238E27FC236}">
                <a16:creationId xmlns:a16="http://schemas.microsoft.com/office/drawing/2014/main" id="{ADBB5B01-97F6-E54B-BB38-3C2E64DFF9E6}"/>
              </a:ext>
            </a:extLst>
          </p:cNvPr>
          <p:cNvSpPr/>
          <p:nvPr/>
        </p:nvSpPr>
        <p:spPr>
          <a:xfrm>
            <a:off x="2645681" y="1098467"/>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3" name="Shape 412">
            <a:extLst>
              <a:ext uri="{FF2B5EF4-FFF2-40B4-BE49-F238E27FC236}">
                <a16:creationId xmlns:a16="http://schemas.microsoft.com/office/drawing/2014/main" id="{F6E36A3E-87FB-A740-9C5F-91BBBB43BDDA}"/>
              </a:ext>
            </a:extLst>
          </p:cNvPr>
          <p:cNvSpPr/>
          <p:nvPr/>
        </p:nvSpPr>
        <p:spPr>
          <a:xfrm>
            <a:off x="2875174" y="1060271"/>
            <a:ext cx="148917" cy="28801"/>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4" name="Shape 413">
            <a:extLst>
              <a:ext uri="{FF2B5EF4-FFF2-40B4-BE49-F238E27FC236}">
                <a16:creationId xmlns:a16="http://schemas.microsoft.com/office/drawing/2014/main" id="{E304EA43-F227-7745-A394-86797EC4D4A2}"/>
              </a:ext>
            </a:extLst>
          </p:cNvPr>
          <p:cNvSpPr/>
          <p:nvPr/>
        </p:nvSpPr>
        <p:spPr>
          <a:xfrm>
            <a:off x="2391963" y="108642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75" name="Shape 477">
            <a:extLst>
              <a:ext uri="{FF2B5EF4-FFF2-40B4-BE49-F238E27FC236}">
                <a16:creationId xmlns:a16="http://schemas.microsoft.com/office/drawing/2014/main" id="{5FF81649-F268-C14C-B83B-DF273326C6BA}"/>
              </a:ext>
            </a:extLst>
          </p:cNvPr>
          <p:cNvSpPr/>
          <p:nvPr/>
        </p:nvSpPr>
        <p:spPr>
          <a:xfrm>
            <a:off x="3939909" y="989674"/>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6" name="Shape 478">
            <a:extLst>
              <a:ext uri="{FF2B5EF4-FFF2-40B4-BE49-F238E27FC236}">
                <a16:creationId xmlns:a16="http://schemas.microsoft.com/office/drawing/2014/main" id="{6F84A4E5-FE33-C34C-B99E-2412FD23D319}"/>
              </a:ext>
            </a:extLst>
          </p:cNvPr>
          <p:cNvSpPr/>
          <p:nvPr/>
        </p:nvSpPr>
        <p:spPr>
          <a:xfrm>
            <a:off x="3939909" y="678910"/>
            <a:ext cx="239499"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*1.0</a:t>
            </a:r>
          </a:p>
        </p:txBody>
      </p:sp>
      <p:sp>
        <p:nvSpPr>
          <p:cNvPr id="177" name="Rectangle 176">
            <a:extLst>
              <a:ext uri="{FF2B5EF4-FFF2-40B4-BE49-F238E27FC236}">
                <a16:creationId xmlns:a16="http://schemas.microsoft.com/office/drawing/2014/main" id="{238A17A5-BD7E-6940-8532-73821E24A344}"/>
              </a:ext>
            </a:extLst>
          </p:cNvPr>
          <p:cNvSpPr/>
          <p:nvPr/>
        </p:nvSpPr>
        <p:spPr>
          <a:xfrm>
            <a:off x="3253031" y="700560"/>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79" name="Shape 372">
            <a:extLst>
              <a:ext uri="{FF2B5EF4-FFF2-40B4-BE49-F238E27FC236}">
                <a16:creationId xmlns:a16="http://schemas.microsoft.com/office/drawing/2014/main" id="{32AA3BB8-BE14-D247-8397-3315DF733E0B}"/>
              </a:ext>
            </a:extLst>
          </p:cNvPr>
          <p:cNvSpPr/>
          <p:nvPr/>
        </p:nvSpPr>
        <p:spPr>
          <a:xfrm>
            <a:off x="2250188" y="1024380"/>
            <a:ext cx="952625" cy="236137"/>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sp>
        <p:nvSpPr>
          <p:cNvPr id="180" name="Shape 405">
            <a:extLst>
              <a:ext uri="{FF2B5EF4-FFF2-40B4-BE49-F238E27FC236}">
                <a16:creationId xmlns:a16="http://schemas.microsoft.com/office/drawing/2014/main" id="{C1FD79C1-CB49-AD4C-A78C-08F85F1263AE}"/>
              </a:ext>
            </a:extLst>
          </p:cNvPr>
          <p:cNvSpPr/>
          <p:nvPr/>
        </p:nvSpPr>
        <p:spPr>
          <a:xfrm>
            <a:off x="2609604" y="1190634"/>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1" name="Shape 408">
            <a:extLst>
              <a:ext uri="{FF2B5EF4-FFF2-40B4-BE49-F238E27FC236}">
                <a16:creationId xmlns:a16="http://schemas.microsoft.com/office/drawing/2014/main" id="{FFC15415-1EC7-DF4F-8BB5-84DB1C7A2736}"/>
              </a:ext>
            </a:extLst>
          </p:cNvPr>
          <p:cNvSpPr/>
          <p:nvPr/>
        </p:nvSpPr>
        <p:spPr>
          <a:xfrm>
            <a:off x="2959465" y="117586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82" name="Rectangle 181">
            <a:extLst>
              <a:ext uri="{FF2B5EF4-FFF2-40B4-BE49-F238E27FC236}">
                <a16:creationId xmlns:a16="http://schemas.microsoft.com/office/drawing/2014/main" id="{30FAC297-8D88-9A4F-985D-BD153B046CB9}"/>
              </a:ext>
            </a:extLst>
          </p:cNvPr>
          <p:cNvSpPr/>
          <p:nvPr/>
        </p:nvSpPr>
        <p:spPr>
          <a:xfrm>
            <a:off x="3250707" y="1000981"/>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183" name="Right Brace 182">
            <a:extLst>
              <a:ext uri="{FF2B5EF4-FFF2-40B4-BE49-F238E27FC236}">
                <a16:creationId xmlns:a16="http://schemas.microsoft.com/office/drawing/2014/main" id="{2BFE111B-9878-E746-8647-44D33509988F}"/>
              </a:ext>
            </a:extLst>
          </p:cNvPr>
          <p:cNvSpPr/>
          <p:nvPr/>
        </p:nvSpPr>
        <p:spPr>
          <a:xfrm>
            <a:off x="6161509" y="811835"/>
            <a:ext cx="261121" cy="1562064"/>
          </a:xfrm>
          <a:prstGeom prst="rightBrace">
            <a:avLst>
              <a:gd name="adj1" fmla="val 8333"/>
              <a:gd name="adj2" fmla="val 49349"/>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sp>
        <p:nvSpPr>
          <p:cNvPr id="184" name="Right Brace 183">
            <a:extLst>
              <a:ext uri="{FF2B5EF4-FFF2-40B4-BE49-F238E27FC236}">
                <a16:creationId xmlns:a16="http://schemas.microsoft.com/office/drawing/2014/main" id="{13265907-4DB4-3D43-B9B9-651CF5F7CD04}"/>
              </a:ext>
            </a:extLst>
          </p:cNvPr>
          <p:cNvSpPr/>
          <p:nvPr/>
        </p:nvSpPr>
        <p:spPr>
          <a:xfrm>
            <a:off x="6161509" y="2665040"/>
            <a:ext cx="211997" cy="779349"/>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185" name="Connector 360">
            <a:extLst>
              <a:ext uri="{FF2B5EF4-FFF2-40B4-BE49-F238E27FC236}">
                <a16:creationId xmlns:a16="http://schemas.microsoft.com/office/drawing/2014/main" id="{443B3F26-509D-CE40-B382-6252993CD05A}"/>
              </a:ext>
            </a:extLst>
          </p:cNvPr>
          <p:cNvCxnSpPr>
            <a:cxnSpLocks noChangeAspect="1"/>
          </p:cNvCxnSpPr>
          <p:nvPr/>
        </p:nvCxnSpPr>
        <p:spPr>
          <a:xfrm flipV="1">
            <a:off x="6825940" y="3060953"/>
            <a:ext cx="683999" cy="3063"/>
          </a:xfrm>
          <a:prstGeom prst="straightConnector1">
            <a:avLst/>
          </a:prstGeom>
          <a:ln w="7620">
            <a:solidFill>
              <a:srgbClr val="85888E"/>
            </a:solidFill>
            <a:miter lim="400000"/>
            <a:tailEnd type="triangle"/>
          </a:ln>
        </p:spPr>
      </p:cxnSp>
      <p:cxnSp>
        <p:nvCxnSpPr>
          <p:cNvPr id="186" name="Connector 360">
            <a:extLst>
              <a:ext uri="{FF2B5EF4-FFF2-40B4-BE49-F238E27FC236}">
                <a16:creationId xmlns:a16="http://schemas.microsoft.com/office/drawing/2014/main" id="{4FC508CC-8517-D149-8DA3-423B499A22BA}"/>
              </a:ext>
            </a:extLst>
          </p:cNvPr>
          <p:cNvCxnSpPr>
            <a:cxnSpLocks noChangeAspect="1"/>
          </p:cNvCxnSpPr>
          <p:nvPr/>
        </p:nvCxnSpPr>
        <p:spPr>
          <a:xfrm flipV="1">
            <a:off x="6796866" y="1585088"/>
            <a:ext cx="683999" cy="3063"/>
          </a:xfrm>
          <a:prstGeom prst="straightConnector1">
            <a:avLst/>
          </a:prstGeom>
          <a:ln w="7620">
            <a:solidFill>
              <a:srgbClr val="85888E"/>
            </a:solidFill>
            <a:miter lim="400000"/>
            <a:tailEnd type="triangle"/>
          </a:ln>
        </p:spPr>
      </p:cxnSp>
      <p:cxnSp>
        <p:nvCxnSpPr>
          <p:cNvPr id="187" name="Connector 360">
            <a:extLst>
              <a:ext uri="{FF2B5EF4-FFF2-40B4-BE49-F238E27FC236}">
                <a16:creationId xmlns:a16="http://schemas.microsoft.com/office/drawing/2014/main" id="{E23B8FD4-5925-944B-981D-060895C55B55}"/>
              </a:ext>
            </a:extLst>
          </p:cNvPr>
          <p:cNvCxnSpPr>
            <a:cxnSpLocks noChangeAspect="1"/>
          </p:cNvCxnSpPr>
          <p:nvPr/>
        </p:nvCxnSpPr>
        <p:spPr>
          <a:xfrm flipV="1">
            <a:off x="5913509" y="3800749"/>
            <a:ext cx="1620000" cy="7254"/>
          </a:xfrm>
          <a:prstGeom prst="straightConnector1">
            <a:avLst/>
          </a:prstGeom>
          <a:ln w="7620">
            <a:solidFill>
              <a:srgbClr val="85888E"/>
            </a:solidFill>
            <a:miter lim="400000"/>
            <a:tailEnd type="triangle"/>
          </a:ln>
        </p:spPr>
      </p:cxnSp>
      <p:cxnSp>
        <p:nvCxnSpPr>
          <p:cNvPr id="188" name="Connector 360">
            <a:extLst>
              <a:ext uri="{FF2B5EF4-FFF2-40B4-BE49-F238E27FC236}">
                <a16:creationId xmlns:a16="http://schemas.microsoft.com/office/drawing/2014/main" id="{D1A5B5BB-105E-DD4F-BFF5-D1D5155DEDFF}"/>
              </a:ext>
            </a:extLst>
          </p:cNvPr>
          <p:cNvCxnSpPr>
            <a:cxnSpLocks noChangeAspect="1"/>
          </p:cNvCxnSpPr>
          <p:nvPr/>
        </p:nvCxnSpPr>
        <p:spPr>
          <a:xfrm flipV="1">
            <a:off x="6816711" y="6651307"/>
            <a:ext cx="719999" cy="3224"/>
          </a:xfrm>
          <a:prstGeom prst="straightConnector1">
            <a:avLst/>
          </a:prstGeom>
          <a:ln w="7620">
            <a:solidFill>
              <a:srgbClr val="85888E"/>
            </a:solidFill>
            <a:miter lim="400000"/>
            <a:tailEnd type="triangle"/>
          </a:ln>
        </p:spPr>
      </p:cxnSp>
      <p:cxnSp>
        <p:nvCxnSpPr>
          <p:cNvPr id="189" name="Connector 360">
            <a:extLst>
              <a:ext uri="{FF2B5EF4-FFF2-40B4-BE49-F238E27FC236}">
                <a16:creationId xmlns:a16="http://schemas.microsoft.com/office/drawing/2014/main" id="{386A2A13-1F36-A748-8D57-1C7C4BDCC0C6}"/>
              </a:ext>
            </a:extLst>
          </p:cNvPr>
          <p:cNvCxnSpPr>
            <a:cxnSpLocks noChangeAspect="1"/>
          </p:cNvCxnSpPr>
          <p:nvPr/>
        </p:nvCxnSpPr>
        <p:spPr>
          <a:xfrm>
            <a:off x="5662169" y="6657568"/>
            <a:ext cx="846230" cy="0"/>
          </a:xfrm>
          <a:prstGeom prst="straightConnector1">
            <a:avLst/>
          </a:prstGeom>
          <a:ln w="7620">
            <a:solidFill>
              <a:srgbClr val="85888E"/>
            </a:solidFill>
            <a:miter lim="400000"/>
            <a:headEnd type="none"/>
            <a:tailEnd type="none"/>
          </a:ln>
        </p:spPr>
      </p:cxnSp>
      <p:cxnSp>
        <p:nvCxnSpPr>
          <p:cNvPr id="190" name="Connector 360">
            <a:extLst>
              <a:ext uri="{FF2B5EF4-FFF2-40B4-BE49-F238E27FC236}">
                <a16:creationId xmlns:a16="http://schemas.microsoft.com/office/drawing/2014/main" id="{9E5AD7A1-3532-0F48-8F16-49D059E6B584}"/>
              </a:ext>
            </a:extLst>
          </p:cNvPr>
          <p:cNvCxnSpPr>
            <a:cxnSpLocks noChangeAspect="1"/>
          </p:cNvCxnSpPr>
          <p:nvPr/>
        </p:nvCxnSpPr>
        <p:spPr>
          <a:xfrm rot="5400000">
            <a:off x="5554171" y="6549531"/>
            <a:ext cx="215996" cy="0"/>
          </a:xfrm>
          <a:prstGeom prst="straightConnector1">
            <a:avLst/>
          </a:prstGeom>
          <a:ln w="7620">
            <a:solidFill>
              <a:srgbClr val="85888E"/>
            </a:solidFill>
            <a:miter lim="400000"/>
            <a:headEnd type="none"/>
            <a:tailEnd type="none"/>
          </a:ln>
        </p:spPr>
      </p:cxnSp>
      <p:sp>
        <p:nvSpPr>
          <p:cNvPr id="191" name="Rectangle 190">
            <a:extLst>
              <a:ext uri="{FF2B5EF4-FFF2-40B4-BE49-F238E27FC236}">
                <a16:creationId xmlns:a16="http://schemas.microsoft.com/office/drawing/2014/main" id="{995FAE83-601C-7B44-B286-17BF7B132D34}"/>
              </a:ext>
            </a:extLst>
          </p:cNvPr>
          <p:cNvSpPr/>
          <p:nvPr/>
        </p:nvSpPr>
        <p:spPr>
          <a:xfrm>
            <a:off x="3217790" y="6249818"/>
            <a:ext cx="1707936" cy="276999"/>
          </a:xfrm>
          <a:prstGeom prst="rect">
            <a:avLst/>
          </a:prstGeom>
        </p:spPr>
        <p:txBody>
          <a:bodyPr wrap="square">
            <a:spAutoFit/>
          </a:bodyPr>
          <a:lstStyle/>
          <a:p>
            <a:pPr algn="ctr"/>
            <a:r>
              <a:rPr lang="en-US" sz="1200" dirty="0">
                <a:solidFill>
                  <a:schemeClr val="tx1">
                    <a:lumMod val="65000"/>
                    <a:lumOff val="35000"/>
                  </a:schemeClr>
                </a:solidFill>
                <a:latin typeface="Helvetica"/>
                <a:cs typeface="Helvetica"/>
              </a:rPr>
              <a:t>weight factor</a:t>
            </a:r>
          </a:p>
        </p:txBody>
      </p:sp>
      <p:sp>
        <p:nvSpPr>
          <p:cNvPr id="192" name="TextBox 191">
            <a:extLst>
              <a:ext uri="{FF2B5EF4-FFF2-40B4-BE49-F238E27FC236}">
                <a16:creationId xmlns:a16="http://schemas.microsoft.com/office/drawing/2014/main" id="{D1710838-1277-864D-B856-A3526F77C168}"/>
              </a:ext>
            </a:extLst>
          </p:cNvPr>
          <p:cNvSpPr txBox="1"/>
          <p:nvPr/>
        </p:nvSpPr>
        <p:spPr>
          <a:xfrm>
            <a:off x="2535182" y="5932987"/>
            <a:ext cx="184666" cy="369332"/>
          </a:xfrm>
          <a:prstGeom prst="rect">
            <a:avLst/>
          </a:prstGeom>
          <a:noFill/>
        </p:spPr>
        <p:txBody>
          <a:bodyPr wrap="none" rtlCol="0">
            <a:spAutoFit/>
          </a:bodyPr>
          <a:lstStyle/>
          <a:p>
            <a:endParaRPr lang="en-US" dirty="0">
              <a:latin typeface="Helvetica"/>
              <a:cs typeface="Helvetica"/>
            </a:endParaRPr>
          </a:p>
        </p:txBody>
      </p:sp>
      <p:sp>
        <p:nvSpPr>
          <p:cNvPr id="193" name="Shape 338">
            <a:extLst>
              <a:ext uri="{FF2B5EF4-FFF2-40B4-BE49-F238E27FC236}">
                <a16:creationId xmlns:a16="http://schemas.microsoft.com/office/drawing/2014/main" id="{DD4B693E-5105-2545-909A-A258733AD165}"/>
              </a:ext>
            </a:extLst>
          </p:cNvPr>
          <p:cNvSpPr/>
          <p:nvPr/>
        </p:nvSpPr>
        <p:spPr>
          <a:xfrm>
            <a:off x="4728799" y="4369722"/>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SLAPenrich</a:t>
            </a:r>
            <a:endParaRPr dirty="0">
              <a:latin typeface="Helvetica"/>
              <a:cs typeface="Helvetica"/>
            </a:endParaRPr>
          </a:p>
        </p:txBody>
      </p:sp>
      <p:sp>
        <p:nvSpPr>
          <p:cNvPr id="194" name="Shape 339">
            <a:extLst>
              <a:ext uri="{FF2B5EF4-FFF2-40B4-BE49-F238E27FC236}">
                <a16:creationId xmlns:a16="http://schemas.microsoft.com/office/drawing/2014/main" id="{9F2E4B61-5C30-AA48-A0D8-6818029168A5}"/>
              </a:ext>
            </a:extLst>
          </p:cNvPr>
          <p:cNvSpPr/>
          <p:nvPr/>
        </p:nvSpPr>
        <p:spPr>
          <a:xfrm>
            <a:off x="4728799" y="4671646"/>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PROGENy</a:t>
            </a:r>
            <a:endParaRPr dirty="0">
              <a:latin typeface="Helvetica"/>
              <a:cs typeface="Helvetica"/>
            </a:endParaRPr>
          </a:p>
        </p:txBody>
      </p:sp>
      <p:sp>
        <p:nvSpPr>
          <p:cNvPr id="195" name="Shape 367">
            <a:extLst>
              <a:ext uri="{FF2B5EF4-FFF2-40B4-BE49-F238E27FC236}">
                <a16:creationId xmlns:a16="http://schemas.microsoft.com/office/drawing/2014/main" id="{3D46E8D8-300E-D941-A2D1-F84DFA5811E1}"/>
              </a:ext>
            </a:extLst>
          </p:cNvPr>
          <p:cNvSpPr/>
          <p:nvPr/>
        </p:nvSpPr>
        <p:spPr>
          <a:xfrm>
            <a:off x="2250657" y="4400043"/>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196" name="Connector 381">
            <a:extLst>
              <a:ext uri="{FF2B5EF4-FFF2-40B4-BE49-F238E27FC236}">
                <a16:creationId xmlns:a16="http://schemas.microsoft.com/office/drawing/2014/main" id="{23BF0A53-9A37-5B48-BC2F-D3CB41E36596}"/>
              </a:ext>
            </a:extLst>
          </p:cNvPr>
          <p:cNvCxnSpPr>
            <a:cxnSpLocks noChangeAspect="1"/>
          </p:cNvCxnSpPr>
          <p:nvPr/>
        </p:nvCxnSpPr>
        <p:spPr>
          <a:xfrm flipV="1">
            <a:off x="3204917" y="4490729"/>
            <a:ext cx="1440000" cy="4315"/>
          </a:xfrm>
          <a:prstGeom prst="straightConnector1">
            <a:avLst/>
          </a:prstGeom>
          <a:ln w="7620">
            <a:solidFill>
              <a:srgbClr val="85888E"/>
            </a:solidFill>
            <a:miter lim="400000"/>
            <a:tailEnd type="triangle"/>
          </a:ln>
        </p:spPr>
      </p:cxnSp>
      <p:sp>
        <p:nvSpPr>
          <p:cNvPr id="197" name="Shape 451">
            <a:extLst>
              <a:ext uri="{FF2B5EF4-FFF2-40B4-BE49-F238E27FC236}">
                <a16:creationId xmlns:a16="http://schemas.microsoft.com/office/drawing/2014/main" id="{2DC78F30-951C-CC45-AEEE-A6BB9BB26FF5}"/>
              </a:ext>
            </a:extLst>
          </p:cNvPr>
          <p:cNvSpPr/>
          <p:nvPr/>
        </p:nvSpPr>
        <p:spPr>
          <a:xfrm>
            <a:off x="2751366" y="4568097"/>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8" name="Shape 452">
            <a:extLst>
              <a:ext uri="{FF2B5EF4-FFF2-40B4-BE49-F238E27FC236}">
                <a16:creationId xmlns:a16="http://schemas.microsoft.com/office/drawing/2014/main" id="{543A9F20-CF0A-154D-96BB-04BB996675AE}"/>
              </a:ext>
            </a:extLst>
          </p:cNvPr>
          <p:cNvSpPr/>
          <p:nvPr/>
        </p:nvSpPr>
        <p:spPr>
          <a:xfrm>
            <a:off x="2700202" y="4436653"/>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199" name="Shape 456">
            <a:extLst>
              <a:ext uri="{FF2B5EF4-FFF2-40B4-BE49-F238E27FC236}">
                <a16:creationId xmlns:a16="http://schemas.microsoft.com/office/drawing/2014/main" id="{AD97816E-8E3C-6849-821F-CDDA62E76D3C}"/>
              </a:ext>
            </a:extLst>
          </p:cNvPr>
          <p:cNvSpPr/>
          <p:nvPr/>
        </p:nvSpPr>
        <p:spPr>
          <a:xfrm>
            <a:off x="3004572" y="4428013"/>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0" name="Rectangle 199">
            <a:extLst>
              <a:ext uri="{FF2B5EF4-FFF2-40B4-BE49-F238E27FC236}">
                <a16:creationId xmlns:a16="http://schemas.microsoft.com/office/drawing/2014/main" id="{AF5D72BD-3D86-AB40-ACF1-E9D5F6F6828E}"/>
              </a:ext>
            </a:extLst>
          </p:cNvPr>
          <p:cNvSpPr/>
          <p:nvPr/>
        </p:nvSpPr>
        <p:spPr>
          <a:xfrm>
            <a:off x="3261641" y="4370924"/>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01" name="Shape 367">
            <a:extLst>
              <a:ext uri="{FF2B5EF4-FFF2-40B4-BE49-F238E27FC236}">
                <a16:creationId xmlns:a16="http://schemas.microsoft.com/office/drawing/2014/main" id="{68DB4267-6A10-4A40-96AA-AB697EEA3D56}"/>
              </a:ext>
            </a:extLst>
          </p:cNvPr>
          <p:cNvSpPr/>
          <p:nvPr/>
        </p:nvSpPr>
        <p:spPr>
          <a:xfrm>
            <a:off x="2248202" y="4690264"/>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02" name="Connector 381">
            <a:extLst>
              <a:ext uri="{FF2B5EF4-FFF2-40B4-BE49-F238E27FC236}">
                <a16:creationId xmlns:a16="http://schemas.microsoft.com/office/drawing/2014/main" id="{1A78179A-5BD2-3744-ACF6-F2111B6DD40A}"/>
              </a:ext>
            </a:extLst>
          </p:cNvPr>
          <p:cNvCxnSpPr>
            <a:cxnSpLocks noChangeAspect="1"/>
          </p:cNvCxnSpPr>
          <p:nvPr/>
        </p:nvCxnSpPr>
        <p:spPr>
          <a:xfrm flipV="1">
            <a:off x="3202462" y="4780950"/>
            <a:ext cx="1440000" cy="4315"/>
          </a:xfrm>
          <a:prstGeom prst="straightConnector1">
            <a:avLst/>
          </a:prstGeom>
          <a:ln w="7620">
            <a:solidFill>
              <a:srgbClr val="85888E"/>
            </a:solidFill>
            <a:miter lim="400000"/>
            <a:tailEnd type="triangle"/>
          </a:ln>
        </p:spPr>
      </p:cxnSp>
      <p:sp>
        <p:nvSpPr>
          <p:cNvPr id="203" name="Shape 445">
            <a:extLst>
              <a:ext uri="{FF2B5EF4-FFF2-40B4-BE49-F238E27FC236}">
                <a16:creationId xmlns:a16="http://schemas.microsoft.com/office/drawing/2014/main" id="{34494BCF-3CC9-374C-9CC1-A5BDC526219B}"/>
              </a:ext>
            </a:extLst>
          </p:cNvPr>
          <p:cNvSpPr/>
          <p:nvPr/>
        </p:nvSpPr>
        <p:spPr>
          <a:xfrm>
            <a:off x="2340873" y="447886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4" name="Shape 446">
            <a:extLst>
              <a:ext uri="{FF2B5EF4-FFF2-40B4-BE49-F238E27FC236}">
                <a16:creationId xmlns:a16="http://schemas.microsoft.com/office/drawing/2014/main" id="{C829B859-E21C-DB40-80B9-58E02142E6C3}"/>
              </a:ext>
            </a:extLst>
          </p:cNvPr>
          <p:cNvSpPr/>
          <p:nvPr/>
        </p:nvSpPr>
        <p:spPr>
          <a:xfrm>
            <a:off x="2550423" y="450426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5" name="Shape 450">
            <a:extLst>
              <a:ext uri="{FF2B5EF4-FFF2-40B4-BE49-F238E27FC236}">
                <a16:creationId xmlns:a16="http://schemas.microsoft.com/office/drawing/2014/main" id="{3BFB478F-4489-4E4D-A8E2-6C0EB7CA2290}"/>
              </a:ext>
            </a:extLst>
          </p:cNvPr>
          <p:cNvSpPr/>
          <p:nvPr/>
        </p:nvSpPr>
        <p:spPr>
          <a:xfrm>
            <a:off x="2837513" y="4494120"/>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6" name="Shape 451">
            <a:extLst>
              <a:ext uri="{FF2B5EF4-FFF2-40B4-BE49-F238E27FC236}">
                <a16:creationId xmlns:a16="http://schemas.microsoft.com/office/drawing/2014/main" id="{74B3C254-60C6-EA45-ACEB-6B9DA3FC92F2}"/>
              </a:ext>
            </a:extLst>
          </p:cNvPr>
          <p:cNvSpPr/>
          <p:nvPr/>
        </p:nvSpPr>
        <p:spPr>
          <a:xfrm>
            <a:off x="2340873" y="483293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7" name="Shape 452">
            <a:extLst>
              <a:ext uri="{FF2B5EF4-FFF2-40B4-BE49-F238E27FC236}">
                <a16:creationId xmlns:a16="http://schemas.microsoft.com/office/drawing/2014/main" id="{70063377-4FC9-6347-8902-148E59C74E49}"/>
              </a:ext>
            </a:extLst>
          </p:cNvPr>
          <p:cNvSpPr/>
          <p:nvPr/>
        </p:nvSpPr>
        <p:spPr>
          <a:xfrm>
            <a:off x="2550423" y="4858331"/>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8" name="Shape 453">
            <a:extLst>
              <a:ext uri="{FF2B5EF4-FFF2-40B4-BE49-F238E27FC236}">
                <a16:creationId xmlns:a16="http://schemas.microsoft.com/office/drawing/2014/main" id="{6480312E-01C6-894C-9667-75AA50EEBC6E}"/>
              </a:ext>
            </a:extLst>
          </p:cNvPr>
          <p:cNvSpPr/>
          <p:nvPr/>
        </p:nvSpPr>
        <p:spPr>
          <a:xfrm>
            <a:off x="2670791" y="4769938"/>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09" name="Shape 454">
            <a:extLst>
              <a:ext uri="{FF2B5EF4-FFF2-40B4-BE49-F238E27FC236}">
                <a16:creationId xmlns:a16="http://schemas.microsoft.com/office/drawing/2014/main" id="{48BCD42E-897B-D547-9BF0-EAF28151C53E}"/>
              </a:ext>
            </a:extLst>
          </p:cNvPr>
          <p:cNvSpPr/>
          <p:nvPr/>
        </p:nvSpPr>
        <p:spPr>
          <a:xfrm>
            <a:off x="2900283" y="4731742"/>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0" name="Shape 455">
            <a:extLst>
              <a:ext uri="{FF2B5EF4-FFF2-40B4-BE49-F238E27FC236}">
                <a16:creationId xmlns:a16="http://schemas.microsoft.com/office/drawing/2014/main" id="{CBB0DDCB-DCFC-8F43-B2DD-385CDBC21322}"/>
              </a:ext>
            </a:extLst>
          </p:cNvPr>
          <p:cNvSpPr/>
          <p:nvPr/>
        </p:nvSpPr>
        <p:spPr>
          <a:xfrm>
            <a:off x="2417073" y="4757892"/>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1" name="Shape 456">
            <a:extLst>
              <a:ext uri="{FF2B5EF4-FFF2-40B4-BE49-F238E27FC236}">
                <a16:creationId xmlns:a16="http://schemas.microsoft.com/office/drawing/2014/main" id="{2B35E6BC-88C0-4844-B7DE-A87B22EB70AC}"/>
              </a:ext>
            </a:extLst>
          </p:cNvPr>
          <p:cNvSpPr/>
          <p:nvPr/>
        </p:nvSpPr>
        <p:spPr>
          <a:xfrm>
            <a:off x="2906633" y="4858331"/>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15" name="Shape 483">
            <a:extLst>
              <a:ext uri="{FF2B5EF4-FFF2-40B4-BE49-F238E27FC236}">
                <a16:creationId xmlns:a16="http://schemas.microsoft.com/office/drawing/2014/main" id="{C055366F-C640-5849-864E-34C9A4E5C98D}"/>
              </a:ext>
            </a:extLst>
          </p:cNvPr>
          <p:cNvSpPr/>
          <p:nvPr/>
        </p:nvSpPr>
        <p:spPr>
          <a:xfrm>
            <a:off x="3939433" y="4926146"/>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16" name="Rectangle 215">
            <a:extLst>
              <a:ext uri="{FF2B5EF4-FFF2-40B4-BE49-F238E27FC236}">
                <a16:creationId xmlns:a16="http://schemas.microsoft.com/office/drawing/2014/main" id="{2518AC01-991E-E74D-9EC7-996C8D5983EE}"/>
              </a:ext>
            </a:extLst>
          </p:cNvPr>
          <p:cNvSpPr/>
          <p:nvPr/>
        </p:nvSpPr>
        <p:spPr>
          <a:xfrm>
            <a:off x="3259186" y="4661145"/>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7" name="Rectangle 216">
            <a:extLst>
              <a:ext uri="{FF2B5EF4-FFF2-40B4-BE49-F238E27FC236}">
                <a16:creationId xmlns:a16="http://schemas.microsoft.com/office/drawing/2014/main" id="{E59C8FD1-C3AD-1547-A668-B659E87F3A01}"/>
              </a:ext>
            </a:extLst>
          </p:cNvPr>
          <p:cNvSpPr/>
          <p:nvPr/>
        </p:nvSpPr>
        <p:spPr>
          <a:xfrm>
            <a:off x="6479439" y="4537656"/>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19" name="Right Brace 218">
            <a:extLst>
              <a:ext uri="{FF2B5EF4-FFF2-40B4-BE49-F238E27FC236}">
                <a16:creationId xmlns:a16="http://schemas.microsoft.com/office/drawing/2014/main" id="{4F770EDA-DEA3-DD4F-BB83-6E90D33878F0}"/>
              </a:ext>
            </a:extLst>
          </p:cNvPr>
          <p:cNvSpPr/>
          <p:nvPr/>
        </p:nvSpPr>
        <p:spPr>
          <a:xfrm>
            <a:off x="6171721" y="4068028"/>
            <a:ext cx="281785" cy="1097032"/>
          </a:xfrm>
          <a:prstGeom prst="rightBrac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a:solidFill>
                  <a:srgbClr val="7F7F7F"/>
                </a:solidFill>
              </a:ln>
              <a:latin typeface="Helvetica"/>
              <a:cs typeface="Helvetica"/>
            </a:endParaRPr>
          </a:p>
        </p:txBody>
      </p:sp>
      <p:cxnSp>
        <p:nvCxnSpPr>
          <p:cNvPr id="222" name="Connector 360">
            <a:extLst>
              <a:ext uri="{FF2B5EF4-FFF2-40B4-BE49-F238E27FC236}">
                <a16:creationId xmlns:a16="http://schemas.microsoft.com/office/drawing/2014/main" id="{C5021FC3-72C6-0449-99F7-BAD24A7C1BD2}"/>
              </a:ext>
            </a:extLst>
          </p:cNvPr>
          <p:cNvCxnSpPr>
            <a:cxnSpLocks noChangeAspect="1"/>
          </p:cNvCxnSpPr>
          <p:nvPr/>
        </p:nvCxnSpPr>
        <p:spPr>
          <a:xfrm flipV="1">
            <a:off x="6836152" y="4656101"/>
            <a:ext cx="683999" cy="3063"/>
          </a:xfrm>
          <a:prstGeom prst="straightConnector1">
            <a:avLst/>
          </a:prstGeom>
          <a:ln w="7620">
            <a:solidFill>
              <a:srgbClr val="85888E"/>
            </a:solidFill>
            <a:miter lim="400000"/>
            <a:tailEnd type="triangle"/>
          </a:ln>
        </p:spPr>
      </p:cxnSp>
      <p:sp>
        <p:nvSpPr>
          <p:cNvPr id="223" name="Shape 339">
            <a:extLst>
              <a:ext uri="{FF2B5EF4-FFF2-40B4-BE49-F238E27FC236}">
                <a16:creationId xmlns:a16="http://schemas.microsoft.com/office/drawing/2014/main" id="{5541CB90-84BE-704A-8CFF-79A9D9AE5D1F}"/>
              </a:ext>
            </a:extLst>
          </p:cNvPr>
          <p:cNvSpPr/>
          <p:nvPr/>
        </p:nvSpPr>
        <p:spPr>
          <a:xfrm>
            <a:off x="4726178" y="4988444"/>
            <a:ext cx="1180904" cy="227177"/>
          </a:xfrm>
          <a:prstGeom prst="roundRect">
            <a:avLst>
              <a:gd name="adj" fmla="val 41475"/>
            </a:avLst>
          </a:prstGeom>
          <a:solidFill>
            <a:srgbClr val="70BF41"/>
          </a:solidFill>
          <a:ln w="12700">
            <a:solidFill>
              <a:srgbClr val="85888D"/>
            </a:solidFill>
            <a:miter lim="400000"/>
          </a:ln>
          <a:extLst>
            <a:ext uri="{C572A759-6A51-4108-AA02-DFA0A04FC94B}">
              <ma14:wrappingTextBoxFlag xmlns:ma14="http://schemas.microsoft.com/office/mac/drawingml/2011/main" xmlns="" val="1"/>
            </a:ext>
          </a:extLst>
        </p:spPr>
        <p:txBody>
          <a:bodyPr lIns="35718" tIns="35718" rIns="35718" bIns="35718" anchor="ctr"/>
          <a:lstStyle>
            <a:lvl1pPr algn="ctr">
              <a:defRPr sz="800">
                <a:latin typeface="Helvetica Light"/>
                <a:ea typeface="Helvetica Light"/>
                <a:cs typeface="Helvetica Light"/>
                <a:sym typeface="Helvetica Light"/>
              </a:defRPr>
            </a:lvl1pPr>
          </a:lstStyle>
          <a:p>
            <a:pPr defTabSz="914400"/>
            <a:r>
              <a:rPr lang="en-US" dirty="0" err="1">
                <a:latin typeface="Helvetica"/>
                <a:cs typeface="Helvetica"/>
              </a:rPr>
              <a:t>Sysbio</a:t>
            </a:r>
            <a:endParaRPr dirty="0">
              <a:latin typeface="Helvetica"/>
              <a:cs typeface="Helvetica"/>
            </a:endParaRPr>
          </a:p>
        </p:txBody>
      </p:sp>
      <p:sp>
        <p:nvSpPr>
          <p:cNvPr id="224" name="Shape 367">
            <a:extLst>
              <a:ext uri="{FF2B5EF4-FFF2-40B4-BE49-F238E27FC236}">
                <a16:creationId xmlns:a16="http://schemas.microsoft.com/office/drawing/2014/main" id="{FA50D468-8139-554A-B526-53037B9295D0}"/>
              </a:ext>
            </a:extLst>
          </p:cNvPr>
          <p:cNvSpPr/>
          <p:nvPr/>
        </p:nvSpPr>
        <p:spPr>
          <a:xfrm>
            <a:off x="2245581" y="5007062"/>
            <a:ext cx="952625" cy="236138"/>
          </a:xfrm>
          <a:prstGeom prst="rect">
            <a:avLst/>
          </a:prstGeom>
          <a:noFill/>
          <a:ln w="12700" cap="flat">
            <a:solidFill>
              <a:srgbClr val="85888D"/>
            </a:solidFill>
            <a:prstDash val="solid"/>
            <a:miter lim="400000"/>
          </a:ln>
          <a:effectLst/>
        </p:spPr>
        <p:txBody>
          <a:bodyPr wrap="square" lIns="35718" tIns="35718" rIns="35718" bIns="35718" numCol="1" anchor="ctr">
            <a:noAutofit/>
          </a:bodyPr>
          <a:lstStyle/>
          <a:p>
            <a:pPr algn="ctr" defTabSz="410765">
              <a:defRPr sz="1600">
                <a:latin typeface="Helvetica Light"/>
                <a:ea typeface="Helvetica Light"/>
                <a:cs typeface="Helvetica Light"/>
                <a:sym typeface="Helvetica Light"/>
              </a:defRPr>
            </a:pPr>
            <a:endParaRPr>
              <a:latin typeface="Helvetica"/>
              <a:cs typeface="Helvetica"/>
            </a:endParaRPr>
          </a:p>
        </p:txBody>
      </p:sp>
      <p:cxnSp>
        <p:nvCxnSpPr>
          <p:cNvPr id="225" name="Connector 381">
            <a:extLst>
              <a:ext uri="{FF2B5EF4-FFF2-40B4-BE49-F238E27FC236}">
                <a16:creationId xmlns:a16="http://schemas.microsoft.com/office/drawing/2014/main" id="{8144CC82-5060-4746-8E5B-7AED02671639}"/>
              </a:ext>
            </a:extLst>
          </p:cNvPr>
          <p:cNvCxnSpPr>
            <a:cxnSpLocks noChangeAspect="1"/>
          </p:cNvCxnSpPr>
          <p:nvPr/>
        </p:nvCxnSpPr>
        <p:spPr>
          <a:xfrm flipV="1">
            <a:off x="3199841" y="5097748"/>
            <a:ext cx="1440000" cy="4315"/>
          </a:xfrm>
          <a:prstGeom prst="straightConnector1">
            <a:avLst/>
          </a:prstGeom>
          <a:ln w="7620">
            <a:solidFill>
              <a:srgbClr val="85888E"/>
            </a:solidFill>
            <a:miter lim="400000"/>
            <a:tailEnd type="triangle"/>
          </a:ln>
        </p:spPr>
      </p:cxnSp>
      <p:sp>
        <p:nvSpPr>
          <p:cNvPr id="226" name="Shape 451">
            <a:extLst>
              <a:ext uri="{FF2B5EF4-FFF2-40B4-BE49-F238E27FC236}">
                <a16:creationId xmlns:a16="http://schemas.microsoft.com/office/drawing/2014/main" id="{D7702653-C525-9B44-BDA2-345CFAC2663F}"/>
              </a:ext>
            </a:extLst>
          </p:cNvPr>
          <p:cNvSpPr/>
          <p:nvPr/>
        </p:nvSpPr>
        <p:spPr>
          <a:xfrm>
            <a:off x="2338252" y="51497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7" name="Shape 452">
            <a:extLst>
              <a:ext uri="{FF2B5EF4-FFF2-40B4-BE49-F238E27FC236}">
                <a16:creationId xmlns:a16="http://schemas.microsoft.com/office/drawing/2014/main" id="{FDDDBABF-A9CF-AB44-93CB-A6F54D9138E2}"/>
              </a:ext>
            </a:extLst>
          </p:cNvPr>
          <p:cNvSpPr/>
          <p:nvPr/>
        </p:nvSpPr>
        <p:spPr>
          <a:xfrm>
            <a:off x="2547802" y="5175129"/>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8" name="Shape 453">
            <a:extLst>
              <a:ext uri="{FF2B5EF4-FFF2-40B4-BE49-F238E27FC236}">
                <a16:creationId xmlns:a16="http://schemas.microsoft.com/office/drawing/2014/main" id="{7D5D66DA-4D48-9F4A-83E6-28DB231CB378}"/>
              </a:ext>
            </a:extLst>
          </p:cNvPr>
          <p:cNvSpPr/>
          <p:nvPr/>
        </p:nvSpPr>
        <p:spPr>
          <a:xfrm>
            <a:off x="2668170" y="5086736"/>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29" name="Shape 454">
            <a:extLst>
              <a:ext uri="{FF2B5EF4-FFF2-40B4-BE49-F238E27FC236}">
                <a16:creationId xmlns:a16="http://schemas.microsoft.com/office/drawing/2014/main" id="{C7D5E1A4-7E1D-5341-9C45-E96FBD13ACB2}"/>
              </a:ext>
            </a:extLst>
          </p:cNvPr>
          <p:cNvSpPr/>
          <p:nvPr/>
        </p:nvSpPr>
        <p:spPr>
          <a:xfrm>
            <a:off x="2897662" y="5048540"/>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0" name="Shape 455">
            <a:extLst>
              <a:ext uri="{FF2B5EF4-FFF2-40B4-BE49-F238E27FC236}">
                <a16:creationId xmlns:a16="http://schemas.microsoft.com/office/drawing/2014/main" id="{4C7B34FE-6D75-AB45-B8DA-836554F7CB6A}"/>
              </a:ext>
            </a:extLst>
          </p:cNvPr>
          <p:cNvSpPr/>
          <p:nvPr/>
        </p:nvSpPr>
        <p:spPr>
          <a:xfrm>
            <a:off x="2414452" y="5074690"/>
            <a:ext cx="148917"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1" name="Shape 456">
            <a:extLst>
              <a:ext uri="{FF2B5EF4-FFF2-40B4-BE49-F238E27FC236}">
                <a16:creationId xmlns:a16="http://schemas.microsoft.com/office/drawing/2014/main" id="{EF13EDAC-7777-5144-89D0-FEA1641F16CB}"/>
              </a:ext>
            </a:extLst>
          </p:cNvPr>
          <p:cNvSpPr/>
          <p:nvPr/>
        </p:nvSpPr>
        <p:spPr>
          <a:xfrm>
            <a:off x="2904012" y="5175129"/>
            <a:ext cx="148918" cy="28802"/>
          </a:xfrm>
          <a:prstGeom prst="roundRect">
            <a:avLst>
              <a:gd name="adj" fmla="val 50000"/>
            </a:avLst>
          </a:prstGeom>
          <a:solidFill>
            <a:srgbClr val="DCDEE0"/>
          </a:solidFill>
          <a:ln w="12700">
            <a:solidFill>
              <a:srgbClr val="85888D"/>
            </a:solidFill>
            <a:miter lim="400000"/>
          </a:ln>
        </p:spPr>
        <p:txBody>
          <a:bodyPr lIns="35718" tIns="35718" rIns="35718" bIns="35718" anchor="ctr"/>
          <a:lstStyle/>
          <a:p>
            <a:pPr algn="ctr" defTabSz="914400">
              <a:defRPr sz="1000">
                <a:latin typeface="Helvetica Light"/>
                <a:ea typeface="Helvetica Light"/>
                <a:cs typeface="Helvetica Light"/>
                <a:sym typeface="Helvetica Light"/>
              </a:defRPr>
            </a:pPr>
            <a:endParaRPr>
              <a:latin typeface="Helvetica"/>
              <a:cs typeface="Helvetica"/>
            </a:endParaRPr>
          </a:p>
        </p:txBody>
      </p:sp>
      <p:sp>
        <p:nvSpPr>
          <p:cNvPr id="232" name="Rectangle 231">
            <a:extLst>
              <a:ext uri="{FF2B5EF4-FFF2-40B4-BE49-F238E27FC236}">
                <a16:creationId xmlns:a16="http://schemas.microsoft.com/office/drawing/2014/main" id="{C2A7CC63-5789-5443-8AD2-838D2EC91E7E}"/>
              </a:ext>
            </a:extLst>
          </p:cNvPr>
          <p:cNvSpPr/>
          <p:nvPr/>
        </p:nvSpPr>
        <p:spPr>
          <a:xfrm>
            <a:off x="3256565" y="4977943"/>
            <a:ext cx="325730" cy="246221"/>
          </a:xfrm>
          <a:prstGeom prst="rect">
            <a:avLst/>
          </a:prstGeom>
          <a:solidFill>
            <a:schemeClr val="bg1"/>
          </a:solidFill>
          <a:ln>
            <a:solidFill>
              <a:srgbClr val="E6E0EC"/>
            </a:solidFill>
          </a:ln>
        </p:spPr>
        <p:txBody>
          <a:bodyPr wrap="none">
            <a:spAutoFit/>
          </a:bodyPr>
          <a:lstStyle/>
          <a:p>
            <a:r>
              <a:rPr lang="en-US" sz="1000" dirty="0">
                <a:latin typeface="Helvetica"/>
                <a:cs typeface="Helvetica"/>
              </a:rPr>
              <a:t>Σ</a:t>
            </a:r>
            <a:r>
              <a:rPr lang="en-US" sz="1000" baseline="-25000" dirty="0">
                <a:latin typeface="Helvetica"/>
                <a:cs typeface="Helvetica"/>
              </a:rPr>
              <a:t>H</a:t>
            </a:r>
            <a:endParaRPr lang="en-US" sz="1000" dirty="0">
              <a:latin typeface="Helvetica"/>
              <a:cs typeface="Helvetica"/>
            </a:endParaRPr>
          </a:p>
        </p:txBody>
      </p:sp>
      <p:sp>
        <p:nvSpPr>
          <p:cNvPr id="233" name="Shape 483">
            <a:extLst>
              <a:ext uri="{FF2B5EF4-FFF2-40B4-BE49-F238E27FC236}">
                <a16:creationId xmlns:a16="http://schemas.microsoft.com/office/drawing/2014/main" id="{F3C4C7DE-8EB7-5048-BE37-09C807BAB245}"/>
              </a:ext>
            </a:extLst>
          </p:cNvPr>
          <p:cNvSpPr/>
          <p:nvPr/>
        </p:nvSpPr>
        <p:spPr>
          <a:xfrm>
            <a:off x="3939433" y="4635593"/>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
        <p:nvSpPr>
          <p:cNvPr id="234" name="Shape 483">
            <a:extLst>
              <a:ext uri="{FF2B5EF4-FFF2-40B4-BE49-F238E27FC236}">
                <a16:creationId xmlns:a16="http://schemas.microsoft.com/office/drawing/2014/main" id="{116B653B-CADE-D140-8436-63832B8BB061}"/>
              </a:ext>
            </a:extLst>
          </p:cNvPr>
          <p:cNvSpPr/>
          <p:nvPr/>
        </p:nvSpPr>
        <p:spPr>
          <a:xfrm>
            <a:off x="3939433" y="4344244"/>
            <a:ext cx="240451" cy="19492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584200">
              <a:defRPr sz="600">
                <a:latin typeface="Helvetica Light"/>
                <a:ea typeface="Helvetica Light"/>
                <a:cs typeface="Helvetica Light"/>
                <a:sym typeface="Helvetica Light"/>
              </a:defRPr>
            </a:lvl1pPr>
          </a:lstStyle>
          <a:p>
            <a:r>
              <a:rPr dirty="0">
                <a:latin typeface="Helvetica"/>
                <a:cs typeface="Helvetica"/>
              </a:rPr>
              <a:t>*</a:t>
            </a:r>
            <a:r>
              <a:rPr lang="en-US" dirty="0">
                <a:latin typeface="Helvetica"/>
                <a:cs typeface="Helvetica"/>
              </a:rPr>
              <a:t>0</a:t>
            </a:r>
            <a:r>
              <a:rPr dirty="0">
                <a:latin typeface="Helvetica"/>
                <a:cs typeface="Helvetica"/>
              </a:rPr>
              <a:t>.</a:t>
            </a:r>
            <a:r>
              <a:rPr lang="en-US" dirty="0">
                <a:latin typeface="Helvetica"/>
                <a:cs typeface="Helvetica"/>
              </a:rPr>
              <a:t>5</a:t>
            </a:r>
            <a:endParaRPr dirty="0">
              <a:latin typeface="Helvetica"/>
              <a:cs typeface="Helvetica"/>
            </a:endParaRPr>
          </a:p>
        </p:txBody>
      </p:sp>
    </p:spTree>
    <p:extLst>
      <p:ext uri="{BB962C8B-B14F-4D97-AF65-F5344CB8AC3E}">
        <p14:creationId xmlns:p14="http://schemas.microsoft.com/office/powerpoint/2010/main" val="48000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04" name="Google Shape;404;p60"/>
          <p:cNvSpPr txBox="1"/>
          <p:nvPr/>
        </p:nvSpPr>
        <p:spPr>
          <a:xfrm>
            <a:off x="-56028" y="66287"/>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Target annotations</a:t>
            </a:r>
            <a:endParaRPr sz="4000" b="0" i="0">
              <a:solidFill>
                <a:srgbClr val="0091EB"/>
              </a:solidFill>
              <a:latin typeface="Helvetica Neue"/>
              <a:ea typeface="Helvetica Neue"/>
              <a:cs typeface="Helvetica Neue"/>
              <a:sym typeface="Helvetica Neue"/>
            </a:endParaRPr>
          </a:p>
        </p:txBody>
      </p:sp>
      <p:grpSp>
        <p:nvGrpSpPr>
          <p:cNvPr id="405" name="Google Shape;405;p60"/>
          <p:cNvGrpSpPr/>
          <p:nvPr/>
        </p:nvGrpSpPr>
        <p:grpSpPr>
          <a:xfrm>
            <a:off x="3851083" y="1021117"/>
            <a:ext cx="4789341" cy="5074599"/>
            <a:chOff x="4188525" y="1211915"/>
            <a:chExt cx="4789341" cy="5074599"/>
          </a:xfrm>
        </p:grpSpPr>
        <p:pic>
          <p:nvPicPr>
            <p:cNvPr id="406" name="Google Shape;406;p60"/>
            <p:cNvPicPr preferRelativeResize="0"/>
            <p:nvPr/>
          </p:nvPicPr>
          <p:blipFill rotWithShape="1">
            <a:blip r:embed="rId3">
              <a:alphaModFix/>
            </a:blip>
            <a:srcRect/>
            <a:stretch/>
          </p:blipFill>
          <p:spPr>
            <a:xfrm>
              <a:off x="6191158" y="1211915"/>
              <a:ext cx="1126564" cy="934909"/>
            </a:xfrm>
            <a:prstGeom prst="rect">
              <a:avLst/>
            </a:prstGeom>
            <a:noFill/>
            <a:ln>
              <a:noFill/>
            </a:ln>
          </p:spPr>
        </p:pic>
        <p:pic>
          <p:nvPicPr>
            <p:cNvPr id="407" name="Google Shape;407;p60"/>
            <p:cNvPicPr preferRelativeResize="0"/>
            <p:nvPr/>
          </p:nvPicPr>
          <p:blipFill rotWithShape="1">
            <a:blip r:embed="rId4">
              <a:alphaModFix/>
            </a:blip>
            <a:srcRect/>
            <a:stretch/>
          </p:blipFill>
          <p:spPr>
            <a:xfrm>
              <a:off x="4481229" y="2767566"/>
              <a:ext cx="1729896" cy="792000"/>
            </a:xfrm>
            <a:prstGeom prst="rect">
              <a:avLst/>
            </a:prstGeom>
            <a:noFill/>
            <a:ln>
              <a:noFill/>
            </a:ln>
          </p:spPr>
        </p:pic>
        <p:pic>
          <p:nvPicPr>
            <p:cNvPr id="408" name="Google Shape;408;p60"/>
            <p:cNvPicPr preferRelativeResize="0"/>
            <p:nvPr/>
          </p:nvPicPr>
          <p:blipFill rotWithShape="1">
            <a:blip r:embed="rId5">
              <a:alphaModFix/>
            </a:blip>
            <a:srcRect/>
            <a:stretch/>
          </p:blipFill>
          <p:spPr>
            <a:xfrm>
              <a:off x="4188525" y="3852434"/>
              <a:ext cx="2315515" cy="719999"/>
            </a:xfrm>
            <a:prstGeom prst="rect">
              <a:avLst/>
            </a:prstGeom>
            <a:noFill/>
            <a:ln>
              <a:noFill/>
            </a:ln>
          </p:spPr>
        </p:pic>
        <p:pic>
          <p:nvPicPr>
            <p:cNvPr id="409" name="Google Shape;409;p60"/>
            <p:cNvPicPr preferRelativeResize="0"/>
            <p:nvPr/>
          </p:nvPicPr>
          <p:blipFill rotWithShape="1">
            <a:blip r:embed="rId6">
              <a:alphaModFix/>
            </a:blip>
            <a:srcRect/>
            <a:stretch/>
          </p:blipFill>
          <p:spPr>
            <a:xfrm>
              <a:off x="8153033" y="3312434"/>
              <a:ext cx="719999" cy="719999"/>
            </a:xfrm>
            <a:prstGeom prst="rect">
              <a:avLst/>
            </a:prstGeom>
            <a:noFill/>
            <a:ln>
              <a:noFill/>
            </a:ln>
          </p:spPr>
        </p:pic>
        <p:pic>
          <p:nvPicPr>
            <p:cNvPr id="410" name="Google Shape;410;p60"/>
            <p:cNvPicPr preferRelativeResize="0"/>
            <p:nvPr/>
          </p:nvPicPr>
          <p:blipFill rotWithShape="1">
            <a:blip r:embed="rId7">
              <a:alphaModFix/>
            </a:blip>
            <a:srcRect/>
            <a:stretch/>
          </p:blipFill>
          <p:spPr>
            <a:xfrm>
              <a:off x="6651116" y="3987453"/>
              <a:ext cx="1501917" cy="938698"/>
            </a:xfrm>
            <a:prstGeom prst="rect">
              <a:avLst/>
            </a:prstGeom>
            <a:noFill/>
            <a:ln>
              <a:noFill/>
            </a:ln>
          </p:spPr>
        </p:pic>
        <p:pic>
          <p:nvPicPr>
            <p:cNvPr id="411" name="Google Shape;411;p60"/>
            <p:cNvPicPr preferRelativeResize="0"/>
            <p:nvPr/>
          </p:nvPicPr>
          <p:blipFill rotWithShape="1">
            <a:blip r:embed="rId8">
              <a:alphaModFix/>
            </a:blip>
            <a:srcRect/>
            <a:stretch/>
          </p:blipFill>
          <p:spPr>
            <a:xfrm>
              <a:off x="6179769" y="5062514"/>
              <a:ext cx="1318712" cy="1224000"/>
            </a:xfrm>
            <a:prstGeom prst="rect">
              <a:avLst/>
            </a:prstGeom>
            <a:noFill/>
            <a:ln>
              <a:noFill/>
            </a:ln>
          </p:spPr>
        </p:pic>
        <p:pic>
          <p:nvPicPr>
            <p:cNvPr id="412" name="Google Shape;412;p60"/>
            <p:cNvPicPr preferRelativeResize="0"/>
            <p:nvPr/>
          </p:nvPicPr>
          <p:blipFill rotWithShape="1">
            <a:blip r:embed="rId9">
              <a:alphaModFix/>
            </a:blip>
            <a:srcRect l="7327" r="3342"/>
            <a:stretch/>
          </p:blipFill>
          <p:spPr>
            <a:xfrm>
              <a:off x="6457006" y="2826995"/>
              <a:ext cx="1525011" cy="899999"/>
            </a:xfrm>
            <a:prstGeom prst="rect">
              <a:avLst/>
            </a:prstGeom>
            <a:noFill/>
            <a:ln>
              <a:noFill/>
            </a:ln>
          </p:spPr>
        </p:pic>
        <p:pic>
          <p:nvPicPr>
            <p:cNvPr id="413" name="Google Shape;413;p60"/>
            <p:cNvPicPr preferRelativeResize="0"/>
            <p:nvPr/>
          </p:nvPicPr>
          <p:blipFill rotWithShape="1">
            <a:blip r:embed="rId10">
              <a:alphaModFix/>
            </a:blip>
            <a:srcRect/>
            <a:stretch/>
          </p:blipFill>
          <p:spPr>
            <a:xfrm>
              <a:off x="6656296" y="2133213"/>
              <a:ext cx="2164146" cy="701293"/>
            </a:xfrm>
            <a:prstGeom prst="rect">
              <a:avLst/>
            </a:prstGeom>
            <a:noFill/>
            <a:ln>
              <a:noFill/>
            </a:ln>
          </p:spPr>
        </p:pic>
        <p:pic>
          <p:nvPicPr>
            <p:cNvPr id="414" name="Google Shape;414;p60" descr="SGC.png"/>
            <p:cNvPicPr preferRelativeResize="0"/>
            <p:nvPr/>
          </p:nvPicPr>
          <p:blipFill rotWithShape="1">
            <a:blip r:embed="rId11">
              <a:alphaModFix/>
            </a:blip>
            <a:srcRect b="8707"/>
            <a:stretch/>
          </p:blipFill>
          <p:spPr>
            <a:xfrm>
              <a:off x="4312076" y="4605632"/>
              <a:ext cx="1914727" cy="827999"/>
            </a:xfrm>
            <a:prstGeom prst="rect">
              <a:avLst/>
            </a:prstGeom>
            <a:noFill/>
            <a:ln>
              <a:noFill/>
            </a:ln>
          </p:spPr>
        </p:pic>
        <p:pic>
          <p:nvPicPr>
            <p:cNvPr id="415" name="Google Shape;415;p60"/>
            <p:cNvPicPr preferRelativeResize="0"/>
            <p:nvPr/>
          </p:nvPicPr>
          <p:blipFill rotWithShape="1">
            <a:blip r:embed="rId12">
              <a:alphaModFix/>
            </a:blip>
            <a:srcRect/>
            <a:stretch/>
          </p:blipFill>
          <p:spPr>
            <a:xfrm>
              <a:off x="4312076" y="2133213"/>
              <a:ext cx="2294987" cy="540000"/>
            </a:xfrm>
            <a:prstGeom prst="rect">
              <a:avLst/>
            </a:prstGeom>
            <a:noFill/>
            <a:ln>
              <a:noFill/>
            </a:ln>
          </p:spPr>
        </p:pic>
        <p:pic>
          <p:nvPicPr>
            <p:cNvPr id="416" name="Google Shape;416;p60" descr="COSMIC.png"/>
            <p:cNvPicPr preferRelativeResize="0"/>
            <p:nvPr/>
          </p:nvPicPr>
          <p:blipFill rotWithShape="1">
            <a:blip r:embed="rId13">
              <a:alphaModFix/>
            </a:blip>
            <a:srcRect/>
            <a:stretch/>
          </p:blipFill>
          <p:spPr>
            <a:xfrm>
              <a:off x="4297256" y="1579239"/>
              <a:ext cx="1893902" cy="395998"/>
            </a:xfrm>
            <a:prstGeom prst="rect">
              <a:avLst/>
            </a:prstGeom>
            <a:noFill/>
            <a:ln>
              <a:noFill/>
            </a:ln>
          </p:spPr>
        </p:pic>
        <p:pic>
          <p:nvPicPr>
            <p:cNvPr id="417" name="Google Shape;417;p60" descr="chembl_logo_pink.png"/>
            <p:cNvPicPr preferRelativeResize="0"/>
            <p:nvPr/>
          </p:nvPicPr>
          <p:blipFill rotWithShape="1">
            <a:blip r:embed="rId14">
              <a:alphaModFix/>
            </a:blip>
            <a:srcRect/>
            <a:stretch/>
          </p:blipFill>
          <p:spPr>
            <a:xfrm>
              <a:off x="7356963" y="1381240"/>
              <a:ext cx="986594" cy="935999"/>
            </a:xfrm>
            <a:prstGeom prst="rect">
              <a:avLst/>
            </a:prstGeom>
            <a:solidFill>
              <a:srgbClr val="F2F2F2"/>
            </a:solidFill>
            <a:ln>
              <a:noFill/>
            </a:ln>
          </p:spPr>
        </p:pic>
        <p:pic>
          <p:nvPicPr>
            <p:cNvPr id="418" name="Google Shape;418;p60" descr="chemical-probes-logo@2x.png"/>
            <p:cNvPicPr preferRelativeResize="0"/>
            <p:nvPr/>
          </p:nvPicPr>
          <p:blipFill rotWithShape="1">
            <a:blip r:embed="rId15">
              <a:alphaModFix/>
            </a:blip>
            <a:srcRect/>
            <a:stretch/>
          </p:blipFill>
          <p:spPr>
            <a:xfrm>
              <a:off x="4537528" y="5616433"/>
              <a:ext cx="1544900" cy="576000"/>
            </a:xfrm>
            <a:prstGeom prst="rect">
              <a:avLst/>
            </a:prstGeom>
            <a:noFill/>
            <a:ln>
              <a:noFill/>
            </a:ln>
          </p:spPr>
        </p:pic>
        <p:pic>
          <p:nvPicPr>
            <p:cNvPr id="419" name="Google Shape;419;p60" descr="probeminer.png"/>
            <p:cNvPicPr preferRelativeResize="0"/>
            <p:nvPr/>
          </p:nvPicPr>
          <p:blipFill rotWithShape="1">
            <a:blip r:embed="rId16">
              <a:alphaModFix/>
            </a:blip>
            <a:srcRect/>
            <a:stretch/>
          </p:blipFill>
          <p:spPr>
            <a:xfrm>
              <a:off x="8257867" y="4362311"/>
              <a:ext cx="719999" cy="719999"/>
            </a:xfrm>
            <a:prstGeom prst="rect">
              <a:avLst/>
            </a:prstGeom>
            <a:noFill/>
            <a:ln>
              <a:noFill/>
            </a:ln>
          </p:spPr>
        </p:pic>
        <p:pic>
          <p:nvPicPr>
            <p:cNvPr id="420" name="Google Shape;420;p60" descr="Screen Shot 2018-09-20 at 17.10.05.png"/>
            <p:cNvPicPr preferRelativeResize="0"/>
            <p:nvPr/>
          </p:nvPicPr>
          <p:blipFill rotWithShape="1">
            <a:blip r:embed="rId17">
              <a:alphaModFix/>
            </a:blip>
            <a:srcRect/>
            <a:stretch/>
          </p:blipFill>
          <p:spPr>
            <a:xfrm>
              <a:off x="7499356" y="5193706"/>
              <a:ext cx="1202173" cy="998728"/>
            </a:xfrm>
            <a:prstGeom prst="rect">
              <a:avLst/>
            </a:prstGeom>
            <a:noFill/>
            <a:ln>
              <a:noFill/>
            </a:ln>
          </p:spPr>
        </p:pic>
      </p:grpSp>
      <p:sp>
        <p:nvSpPr>
          <p:cNvPr id="421" name="Google Shape;421;p60"/>
          <p:cNvSpPr/>
          <p:nvPr/>
        </p:nvSpPr>
        <p:spPr>
          <a:xfrm>
            <a:off x="114031" y="97559"/>
            <a:ext cx="1341042" cy="668502"/>
          </a:xfrm>
          <a:prstGeom prst="wedgeRoundRectCallout">
            <a:avLst>
              <a:gd name="adj1" fmla="val -21286"/>
              <a:gd name="adj2" fmla="val 47956"/>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60"/>
          <p:cNvSpPr txBox="1"/>
          <p:nvPr/>
        </p:nvSpPr>
        <p:spPr>
          <a:xfrm>
            <a:off x="166017" y="154744"/>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Target </a:t>
            </a:r>
            <a:endParaRPr/>
          </a:p>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profile page</a:t>
            </a:r>
            <a:endParaRPr/>
          </a:p>
        </p:txBody>
      </p:sp>
      <p:sp>
        <p:nvSpPr>
          <p:cNvPr id="423" name="Google Shape;423;p60"/>
          <p:cNvSpPr txBox="1"/>
          <p:nvPr/>
        </p:nvSpPr>
        <p:spPr>
          <a:xfrm>
            <a:off x="0" y="6446154"/>
            <a:ext cx="9144000" cy="58477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8"/>
              </a:rPr>
              <a:t>https://docs.targetvalidation.org/getting-started/getting-started/target-profile</a:t>
            </a:r>
            <a:endParaRPr sz="16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chemeClr val="dk1"/>
              </a:solidFill>
              <a:latin typeface="Helvetica Neue"/>
              <a:ea typeface="Helvetica Neue"/>
              <a:cs typeface="Helvetica Neue"/>
              <a:sym typeface="Helvetica Neue"/>
            </a:endParaRPr>
          </a:p>
        </p:txBody>
      </p:sp>
      <p:pic>
        <p:nvPicPr>
          <p:cNvPr id="424" name="Google Shape;424;p60" descr="Screen Shot 2018-12-21 at 14.12.15.png"/>
          <p:cNvPicPr preferRelativeResize="0"/>
          <p:nvPr/>
        </p:nvPicPr>
        <p:blipFill rotWithShape="1">
          <a:blip r:embed="rId19">
            <a:alphaModFix/>
          </a:blip>
          <a:srcRect/>
          <a:stretch/>
        </p:blipFill>
        <p:spPr>
          <a:xfrm>
            <a:off x="256197" y="1038319"/>
            <a:ext cx="3561710" cy="5370982"/>
          </a:xfrm>
          <a:prstGeom prst="rect">
            <a:avLst/>
          </a:prstGeom>
          <a:noFill/>
          <a:ln>
            <a:noFill/>
          </a:ln>
        </p:spPr>
      </p:pic>
      <p:pic>
        <p:nvPicPr>
          <p:cNvPr id="24" name="Picture 23">
            <a:extLst>
              <a:ext uri="{FF2B5EF4-FFF2-40B4-BE49-F238E27FC236}">
                <a16:creationId xmlns:a16="http://schemas.microsoft.com/office/drawing/2014/main" id="{08B844FF-AEB1-7845-AAAB-F78AE5EACADD}"/>
              </a:ext>
            </a:extLst>
          </p:cNvPr>
          <p:cNvPicPr>
            <a:picLocks noChangeAspect="1"/>
          </p:cNvPicPr>
          <p:nvPr/>
        </p:nvPicPr>
        <p:blipFill rotWithShape="1">
          <a:blip r:embed="rId20"/>
          <a:srcRect l="-2354" t="16007"/>
          <a:stretch/>
        </p:blipFill>
        <p:spPr>
          <a:xfrm>
            <a:off x="8262355" y="1167424"/>
            <a:ext cx="756138" cy="7897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9"/>
          <p:cNvSpPr/>
          <p:nvPr/>
        </p:nvSpPr>
        <p:spPr>
          <a:xfrm>
            <a:off x="3856143" y="1316628"/>
            <a:ext cx="4615963" cy="919612"/>
          </a:xfrm>
          <a:prstGeom prst="wedgeEllipseCallout">
            <a:avLst>
              <a:gd name="adj1" fmla="val -44192"/>
              <a:gd name="adj2" fmla="val 57562"/>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Arial"/>
              <a:ea typeface="Arial"/>
              <a:cs typeface="Arial"/>
              <a:sym typeface="Arial"/>
            </a:endParaRPr>
          </a:p>
        </p:txBody>
      </p:sp>
      <p:sp>
        <p:nvSpPr>
          <p:cNvPr id="250" name="Google Shape;250;p49"/>
          <p:cNvSpPr txBox="1"/>
          <p:nvPr/>
        </p:nvSpPr>
        <p:spPr>
          <a:xfrm>
            <a:off x="4025565" y="1387176"/>
            <a:ext cx="4426147" cy="114852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4F81BD"/>
              </a:buClr>
              <a:buSzPts val="2900"/>
              <a:buFont typeface="Helvetica Neue"/>
              <a:buNone/>
            </a:pPr>
            <a:r>
              <a:rPr lang="en-US" sz="2900" b="0" i="0" u="none" strike="noStrike" cap="none">
                <a:solidFill>
                  <a:srgbClr val="4F81BD"/>
                </a:solidFill>
                <a:latin typeface="Helvetica Neue"/>
                <a:ea typeface="Helvetica Neue"/>
                <a:cs typeface="Helvetica Neue"/>
                <a:sym typeface="Helvetica Neue"/>
              </a:rPr>
              <a:t>What is Open Targets?</a:t>
            </a:r>
            <a:endParaRPr sz="2900" b="0" i="0" u="none" strike="noStrike" cap="none">
              <a:solidFill>
                <a:srgbClr val="4F81BD"/>
              </a:solidFill>
              <a:latin typeface="Helvetica Neue"/>
              <a:ea typeface="Helvetica Neue"/>
              <a:cs typeface="Helvetica Neue"/>
              <a:sym typeface="Helvetica Neue"/>
            </a:endParaRPr>
          </a:p>
          <a:p>
            <a:pPr marL="0" marR="0" lvl="0" indent="0" algn="ctr" rtl="0">
              <a:lnSpc>
                <a:spcPct val="120000"/>
              </a:lnSpc>
              <a:spcBef>
                <a:spcPts val="0"/>
              </a:spcBef>
              <a:spcAft>
                <a:spcPts val="0"/>
              </a:spcAft>
              <a:buNone/>
            </a:pPr>
            <a:endParaRPr sz="2900" b="0" i="0" u="none" strike="noStrike" cap="none">
              <a:solidFill>
                <a:srgbClr val="4F81BD"/>
              </a:solidFill>
              <a:latin typeface="Helvetica Neue"/>
              <a:ea typeface="Helvetica Neue"/>
              <a:cs typeface="Helvetica Neue"/>
              <a:sym typeface="Helvetica Neue"/>
            </a:endParaRPr>
          </a:p>
        </p:txBody>
      </p:sp>
      <p:sp>
        <p:nvSpPr>
          <p:cNvPr id="251" name="Google Shape;251;p49"/>
          <p:cNvSpPr/>
          <p:nvPr/>
        </p:nvSpPr>
        <p:spPr>
          <a:xfrm>
            <a:off x="3969032" y="2535696"/>
            <a:ext cx="5087246" cy="1398282"/>
          </a:xfrm>
          <a:prstGeom prst="wedgeEllipseCallout">
            <a:avLst>
              <a:gd name="adj1" fmla="val -49316"/>
              <a:gd name="adj2" fmla="val -41606"/>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Arial"/>
              <a:ea typeface="Arial"/>
              <a:cs typeface="Arial"/>
              <a:sym typeface="Arial"/>
            </a:endParaRPr>
          </a:p>
        </p:txBody>
      </p:sp>
      <p:sp>
        <p:nvSpPr>
          <p:cNvPr id="252" name="Google Shape;252;p49"/>
          <p:cNvSpPr txBox="1"/>
          <p:nvPr/>
        </p:nvSpPr>
        <p:spPr>
          <a:xfrm>
            <a:off x="3969031" y="2633227"/>
            <a:ext cx="5200134" cy="114852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4F81BD"/>
              </a:buClr>
              <a:buSzPts val="2900"/>
              <a:buFont typeface="Helvetica Neue"/>
              <a:buNone/>
            </a:pPr>
            <a:r>
              <a:rPr lang="en-US" sz="2900" b="0" i="0" u="none" strike="noStrike" cap="none" dirty="0">
                <a:solidFill>
                  <a:srgbClr val="4F81BD"/>
                </a:solidFill>
                <a:latin typeface="Helvetica Neue"/>
                <a:ea typeface="Helvetica Neue"/>
                <a:cs typeface="Helvetica Neue"/>
                <a:sym typeface="Helvetica Neue"/>
              </a:rPr>
              <a:t>What are the main Open Targets resources?</a:t>
            </a:r>
            <a:endParaRPr sz="2900" b="0" i="0" u="none" strike="noStrike" cap="none" dirty="0">
              <a:solidFill>
                <a:srgbClr val="4F81BD"/>
              </a:solidFill>
              <a:latin typeface="Helvetica Neue"/>
              <a:ea typeface="Helvetica Neue"/>
              <a:cs typeface="Helvetica Neue"/>
              <a:sym typeface="Helvetica Neue"/>
            </a:endParaRPr>
          </a:p>
        </p:txBody>
      </p:sp>
      <p:sp>
        <p:nvSpPr>
          <p:cNvPr id="253" name="Google Shape;253;p49"/>
          <p:cNvSpPr txBox="1"/>
          <p:nvPr/>
        </p:nvSpPr>
        <p:spPr>
          <a:xfrm>
            <a:off x="0" y="115782"/>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strike="noStrike" cap="none" dirty="0">
                <a:solidFill>
                  <a:srgbClr val="0091EB"/>
                </a:solidFill>
                <a:latin typeface="Helvetica Neue"/>
                <a:ea typeface="Helvetica Neue"/>
                <a:cs typeface="Helvetica Neue"/>
                <a:sym typeface="Helvetica Neue"/>
              </a:rPr>
              <a:t>Aims</a:t>
            </a:r>
            <a:endParaRPr sz="4000" b="0" i="0" u="none" strike="noStrike" cap="none" dirty="0">
              <a:solidFill>
                <a:srgbClr val="0091EB"/>
              </a:solidFill>
              <a:latin typeface="Helvetica Neue"/>
              <a:ea typeface="Helvetica Neue"/>
              <a:cs typeface="Helvetica Neue"/>
              <a:sym typeface="Helvetica Neue"/>
            </a:endParaRPr>
          </a:p>
        </p:txBody>
      </p:sp>
      <p:pic>
        <p:nvPicPr>
          <p:cNvPr id="254" name="Google Shape;254;p49" descr="EAJS_PhD-Workshop_2013_edit.jpg"/>
          <p:cNvPicPr preferRelativeResize="0"/>
          <p:nvPr/>
        </p:nvPicPr>
        <p:blipFill rotWithShape="1">
          <a:blip r:embed="rId3">
            <a:alphaModFix/>
          </a:blip>
          <a:srcRect l="6504" t="9939" r="30226" b="5692"/>
          <a:stretch/>
        </p:blipFill>
        <p:spPr>
          <a:xfrm>
            <a:off x="256143" y="1637630"/>
            <a:ext cx="3600000" cy="3600000"/>
          </a:xfrm>
          <a:prstGeom prst="ellipse">
            <a:avLst/>
          </a:prstGeom>
          <a:noFill/>
          <a:ln w="9525" cap="flat" cmpd="sng">
            <a:solidFill>
              <a:srgbClr val="000000"/>
            </a:solidFill>
            <a:prstDash val="solid"/>
            <a:round/>
            <a:headEnd type="none" w="sm" len="sm"/>
            <a:tailEnd type="none" w="sm" len="sm"/>
          </a:ln>
        </p:spPr>
      </p:pic>
      <p:sp>
        <p:nvSpPr>
          <p:cNvPr id="255" name="Google Shape;255;p49"/>
          <p:cNvSpPr/>
          <p:nvPr/>
        </p:nvSpPr>
        <p:spPr>
          <a:xfrm>
            <a:off x="2266325" y="5316029"/>
            <a:ext cx="5184735" cy="1346832"/>
          </a:xfrm>
          <a:prstGeom prst="wedgeEllipseCallout">
            <a:avLst>
              <a:gd name="adj1" fmla="val -38493"/>
              <a:gd name="adj2" fmla="val -48688"/>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Arial"/>
              <a:ea typeface="Arial"/>
              <a:cs typeface="Arial"/>
              <a:sym typeface="Arial"/>
            </a:endParaRPr>
          </a:p>
        </p:txBody>
      </p:sp>
      <p:sp>
        <p:nvSpPr>
          <p:cNvPr id="256" name="Google Shape;256;p49"/>
          <p:cNvSpPr txBox="1"/>
          <p:nvPr/>
        </p:nvSpPr>
        <p:spPr>
          <a:xfrm>
            <a:off x="1905780" y="5484604"/>
            <a:ext cx="5920138" cy="114852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4F81BD"/>
              </a:buClr>
              <a:buSzPts val="2900"/>
              <a:buFont typeface="Helvetica Neue"/>
              <a:buNone/>
            </a:pPr>
            <a:r>
              <a:rPr lang="en-US" sz="2900" b="0" i="0" u="none" strike="noStrike" cap="none">
                <a:solidFill>
                  <a:srgbClr val="4F81BD"/>
                </a:solidFill>
                <a:latin typeface="Helvetica Neue"/>
                <a:ea typeface="Helvetica Neue"/>
                <a:cs typeface="Helvetica Neue"/>
                <a:sym typeface="Helvetica Neue"/>
              </a:rPr>
              <a:t>How to get in touch for help</a:t>
            </a:r>
            <a:endParaRPr sz="2900" b="0" i="0" u="none" strike="noStrike" cap="none">
              <a:solidFill>
                <a:srgbClr val="4F81BD"/>
              </a:solidFill>
              <a:latin typeface="Helvetica Neue"/>
              <a:ea typeface="Helvetica Neue"/>
              <a:cs typeface="Helvetica Neue"/>
              <a:sym typeface="Helvetica Neue"/>
            </a:endParaRPr>
          </a:p>
          <a:p>
            <a:pPr marL="0" marR="0" lvl="0" indent="0" algn="ctr" rtl="0">
              <a:lnSpc>
                <a:spcPct val="120000"/>
              </a:lnSpc>
              <a:spcBef>
                <a:spcPts val="0"/>
              </a:spcBef>
              <a:spcAft>
                <a:spcPts val="0"/>
              </a:spcAft>
              <a:buNone/>
            </a:pPr>
            <a:r>
              <a:rPr lang="en-US" sz="2900" b="0" i="0" u="none" strike="noStrike" cap="none">
                <a:solidFill>
                  <a:srgbClr val="4F81BD"/>
                </a:solidFill>
                <a:latin typeface="Helvetica Neue"/>
                <a:ea typeface="Helvetica Neue"/>
                <a:cs typeface="Helvetica Neue"/>
                <a:sym typeface="Helvetica Neue"/>
              </a:rPr>
              <a:t>and suggestions</a:t>
            </a:r>
            <a:endParaRPr sz="2900" b="0" i="0" u="none" strike="noStrike" cap="none">
              <a:solidFill>
                <a:srgbClr val="4F81BD"/>
              </a:solidFill>
              <a:latin typeface="Helvetica Neue"/>
              <a:ea typeface="Helvetica Neue"/>
              <a:cs typeface="Helvetica Neue"/>
              <a:sym typeface="Helvetica Neue"/>
            </a:endParaRPr>
          </a:p>
        </p:txBody>
      </p:sp>
      <p:sp>
        <p:nvSpPr>
          <p:cNvPr id="257" name="Google Shape;257;p49"/>
          <p:cNvSpPr/>
          <p:nvPr/>
        </p:nvSpPr>
        <p:spPr>
          <a:xfrm>
            <a:off x="3683987" y="3934147"/>
            <a:ext cx="5087246" cy="1398282"/>
          </a:xfrm>
          <a:prstGeom prst="wedgeEllipseCallout">
            <a:avLst>
              <a:gd name="adj1" fmla="val -49316"/>
              <a:gd name="adj2" fmla="val -41606"/>
            </a:avLst>
          </a:pr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1" i="0" u="none" strike="noStrike" cap="none">
              <a:solidFill>
                <a:schemeClr val="dk1"/>
              </a:solidFill>
              <a:latin typeface="Arial"/>
              <a:ea typeface="Arial"/>
              <a:cs typeface="Arial"/>
              <a:sym typeface="Arial"/>
            </a:endParaRPr>
          </a:p>
        </p:txBody>
      </p:sp>
      <p:sp>
        <p:nvSpPr>
          <p:cNvPr id="258" name="Google Shape;258;p49"/>
          <p:cNvSpPr txBox="1"/>
          <p:nvPr/>
        </p:nvSpPr>
        <p:spPr>
          <a:xfrm>
            <a:off x="3647410" y="4177982"/>
            <a:ext cx="5200134" cy="1148520"/>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rgbClr val="4F81BD"/>
              </a:buClr>
              <a:buSzPts val="2900"/>
              <a:buFont typeface="Helvetica Neue"/>
              <a:buNone/>
            </a:pPr>
            <a:r>
              <a:rPr lang="en-US" sz="2900" b="0" i="0" u="none" strike="noStrike" cap="none" dirty="0">
                <a:solidFill>
                  <a:srgbClr val="4F81BD"/>
                </a:solidFill>
                <a:latin typeface="Helvetica Neue"/>
                <a:ea typeface="Helvetica Neue"/>
                <a:cs typeface="Helvetica Neue"/>
                <a:sym typeface="Helvetica Neue"/>
              </a:rPr>
              <a:t>How can I make the most of these resources?</a:t>
            </a:r>
            <a:endParaRPr sz="2900" b="0" i="0" u="none" strike="noStrike" cap="none" dirty="0">
              <a:solidFill>
                <a:srgbClr val="4F81BD"/>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1"/>
          <p:cNvSpPr txBox="1"/>
          <p:nvPr/>
        </p:nvSpPr>
        <p:spPr>
          <a:xfrm>
            <a:off x="-56028" y="100814"/>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31" name="Google Shape;431;p61"/>
          <p:cNvSpPr txBox="1"/>
          <p:nvPr/>
        </p:nvSpPr>
        <p:spPr>
          <a:xfrm>
            <a:off x="-56028" y="165064"/>
            <a:ext cx="9200028"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Disease annotations</a:t>
            </a:r>
            <a:endParaRPr sz="4000" b="0" i="0">
              <a:solidFill>
                <a:srgbClr val="0091EB"/>
              </a:solidFill>
              <a:latin typeface="Helvetica Neue"/>
              <a:ea typeface="Helvetica Neue"/>
              <a:cs typeface="Helvetica Neue"/>
              <a:sym typeface="Helvetica Neue"/>
            </a:endParaRPr>
          </a:p>
        </p:txBody>
      </p:sp>
      <p:pic>
        <p:nvPicPr>
          <p:cNvPr id="432" name="Google Shape;432;p61" descr="screencapture-targetvalidation-org-disease-EFO_1000906-2018-09-20-17_15_06.png"/>
          <p:cNvPicPr preferRelativeResize="0"/>
          <p:nvPr/>
        </p:nvPicPr>
        <p:blipFill rotWithShape="1">
          <a:blip r:embed="rId3">
            <a:alphaModFix/>
          </a:blip>
          <a:srcRect/>
          <a:stretch/>
        </p:blipFill>
        <p:spPr>
          <a:xfrm>
            <a:off x="318351" y="2125413"/>
            <a:ext cx="6320041" cy="3168000"/>
          </a:xfrm>
          <a:prstGeom prst="rect">
            <a:avLst/>
          </a:prstGeom>
          <a:noFill/>
          <a:ln>
            <a:noFill/>
          </a:ln>
        </p:spPr>
      </p:pic>
      <p:pic>
        <p:nvPicPr>
          <p:cNvPr id="433" name="Google Shape;433;p61" descr="chembl_logo_pink.png"/>
          <p:cNvPicPr preferRelativeResize="0"/>
          <p:nvPr/>
        </p:nvPicPr>
        <p:blipFill rotWithShape="1">
          <a:blip r:embed="rId4">
            <a:alphaModFix/>
          </a:blip>
          <a:srcRect/>
          <a:stretch/>
        </p:blipFill>
        <p:spPr>
          <a:xfrm>
            <a:off x="7735550" y="2968449"/>
            <a:ext cx="986594" cy="935999"/>
          </a:xfrm>
          <a:prstGeom prst="rect">
            <a:avLst/>
          </a:prstGeom>
          <a:solidFill>
            <a:srgbClr val="F2F2F2"/>
          </a:solidFill>
          <a:ln>
            <a:noFill/>
          </a:ln>
        </p:spPr>
      </p:pic>
      <p:pic>
        <p:nvPicPr>
          <p:cNvPr id="434" name="Google Shape;434;p61" descr="Screen Shot 2018-09-20 at 17.10.05.png"/>
          <p:cNvPicPr preferRelativeResize="0"/>
          <p:nvPr/>
        </p:nvPicPr>
        <p:blipFill rotWithShape="1">
          <a:blip r:embed="rId5">
            <a:alphaModFix/>
          </a:blip>
          <a:srcRect/>
          <a:stretch/>
        </p:blipFill>
        <p:spPr>
          <a:xfrm>
            <a:off x="7148575" y="4015833"/>
            <a:ext cx="1202173" cy="998728"/>
          </a:xfrm>
          <a:prstGeom prst="rect">
            <a:avLst/>
          </a:prstGeom>
          <a:noFill/>
          <a:ln>
            <a:noFill/>
          </a:ln>
        </p:spPr>
      </p:pic>
      <p:pic>
        <p:nvPicPr>
          <p:cNvPr id="435" name="Google Shape;435;p61"/>
          <p:cNvPicPr preferRelativeResize="0"/>
          <p:nvPr/>
        </p:nvPicPr>
        <p:blipFill rotWithShape="1">
          <a:blip r:embed="rId6">
            <a:alphaModFix/>
          </a:blip>
          <a:srcRect/>
          <a:stretch/>
        </p:blipFill>
        <p:spPr>
          <a:xfrm>
            <a:off x="6870659" y="3095448"/>
            <a:ext cx="714965" cy="720000"/>
          </a:xfrm>
          <a:prstGeom prst="rect">
            <a:avLst/>
          </a:prstGeom>
          <a:noFill/>
          <a:ln>
            <a:noFill/>
          </a:ln>
        </p:spPr>
      </p:pic>
      <p:pic>
        <p:nvPicPr>
          <p:cNvPr id="436" name="Google Shape;436;p61" descr="Screen Shot 2018-09-20 at 17.20.31.png"/>
          <p:cNvPicPr preferRelativeResize="0"/>
          <p:nvPr/>
        </p:nvPicPr>
        <p:blipFill rotWithShape="1">
          <a:blip r:embed="rId7">
            <a:alphaModFix/>
          </a:blip>
          <a:srcRect/>
          <a:stretch/>
        </p:blipFill>
        <p:spPr>
          <a:xfrm>
            <a:off x="6733661" y="2276282"/>
            <a:ext cx="2032000" cy="571500"/>
          </a:xfrm>
          <a:prstGeom prst="rect">
            <a:avLst/>
          </a:prstGeom>
          <a:noFill/>
          <a:ln>
            <a:noFill/>
          </a:ln>
        </p:spPr>
      </p:pic>
      <p:sp>
        <p:nvSpPr>
          <p:cNvPr id="437" name="Google Shape;437;p61"/>
          <p:cNvSpPr/>
          <p:nvPr/>
        </p:nvSpPr>
        <p:spPr>
          <a:xfrm>
            <a:off x="196412" y="294655"/>
            <a:ext cx="1341042" cy="668502"/>
          </a:xfrm>
          <a:prstGeom prst="wedgeRoundRectCallout">
            <a:avLst>
              <a:gd name="adj1" fmla="val -19079"/>
              <a:gd name="adj2" fmla="val 47037"/>
              <a:gd name="adj3" fmla="val 16667"/>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 name="Google Shape;438;p61"/>
          <p:cNvSpPr txBox="1"/>
          <p:nvPr/>
        </p:nvSpPr>
        <p:spPr>
          <a:xfrm>
            <a:off x="248398" y="365951"/>
            <a:ext cx="1241491" cy="533077"/>
          </a:xfrm>
          <a:prstGeom prst="rect">
            <a:avLst/>
          </a:prstGeom>
          <a:solidFill>
            <a:srgbClr val="FFFFFF"/>
          </a:solidFill>
          <a:ln w="9525" cap="flat" cmpd="sng">
            <a:solidFill>
              <a:srgbClr val="BFBFB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1400"/>
              <a:buFont typeface="Helvetica Neue"/>
              <a:buNone/>
            </a:pPr>
            <a:r>
              <a:rPr lang="en-US" sz="1400" b="0" i="0">
                <a:solidFill>
                  <a:srgbClr val="0091EB"/>
                </a:solidFill>
                <a:latin typeface="Helvetica Neue"/>
                <a:ea typeface="Helvetica Neue"/>
                <a:cs typeface="Helvetica Neue"/>
                <a:sym typeface="Helvetica Neue"/>
              </a:rPr>
              <a:t>Disease profile page</a:t>
            </a:r>
            <a:endParaRPr/>
          </a:p>
        </p:txBody>
      </p:sp>
      <p:sp>
        <p:nvSpPr>
          <p:cNvPr id="439" name="Google Shape;439;p61"/>
          <p:cNvSpPr txBox="1"/>
          <p:nvPr/>
        </p:nvSpPr>
        <p:spPr>
          <a:xfrm>
            <a:off x="0" y="5673004"/>
            <a:ext cx="914400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dirty="0">
                <a:solidFill>
                  <a:schemeClr val="hlink"/>
                </a:solidFill>
                <a:latin typeface="Helvetica Neue"/>
                <a:ea typeface="Helvetica Neue"/>
                <a:cs typeface="Helvetica Neue"/>
                <a:sym typeface="Helvetica Neue"/>
                <a:hlinkClick r:id="rId8"/>
              </a:rPr>
              <a:t>https://docs.targetvalidation.org/getting-started/getting-started/disease-profile</a:t>
            </a:r>
            <a:endParaRPr sz="1800" dirty="0">
              <a:solidFill>
                <a:schemeClr val="dk1"/>
              </a:solidFill>
              <a:latin typeface="Helvetica Neue"/>
              <a:ea typeface="Helvetica Neue"/>
              <a:cs typeface="Helvetica Neue"/>
              <a:sym typeface="Helvetica Neue"/>
            </a:endParaRPr>
          </a:p>
          <a:p>
            <a:pPr marL="0" marR="0" lvl="0" indent="0" algn="ctr"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149167"/>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800" dirty="0">
                <a:ea typeface="Calibri"/>
                <a:sym typeface="Calibri"/>
              </a:rPr>
              <a:t>Demo 2: Annotations of targets/diseases</a:t>
            </a:r>
          </a:p>
          <a:p>
            <a:pPr algn="ctr">
              <a:lnSpc>
                <a:spcPct val="120000"/>
              </a:lnSpc>
            </a:pPr>
            <a:endParaRPr lang="en-GB" sz="3800" dirty="0">
              <a:ea typeface="Calibri"/>
              <a:sym typeface="Calibri"/>
            </a:endParaRPr>
          </a:p>
        </p:txBody>
      </p:sp>
      <p:pic>
        <p:nvPicPr>
          <p:cNvPr id="13" name="Picture 12" descr="scientists-discussion-in-lab-1024x781.jpg"/>
          <p:cNvPicPr>
            <a:picLocks noChangeAspect="1"/>
          </p:cNvPicPr>
          <p:nvPr/>
        </p:nvPicPr>
        <p:blipFill rotWithShape="1">
          <a:blip r:embed="rId3">
            <a:extLst>
              <a:ext uri="{28A0092B-C50C-407E-A947-70E740481C1C}">
                <a14:useLocalDpi xmlns:a14="http://schemas.microsoft.com/office/drawing/2010/main" val="0"/>
              </a:ext>
            </a:extLst>
          </a:blip>
          <a:srcRect l="27425" t="10309" r="4551" b="500"/>
          <a:stretch/>
        </p:blipFill>
        <p:spPr>
          <a:xfrm>
            <a:off x="760398" y="2916816"/>
            <a:ext cx="2162548" cy="2162548"/>
          </a:xfrm>
          <a:prstGeom prst="ellipse">
            <a:avLst/>
          </a:prstGeom>
        </p:spPr>
      </p:pic>
      <p:sp>
        <p:nvSpPr>
          <p:cNvPr id="14" name="TextBox 13"/>
          <p:cNvSpPr txBox="1"/>
          <p:nvPr/>
        </p:nvSpPr>
        <p:spPr>
          <a:xfrm>
            <a:off x="738113" y="1693430"/>
            <a:ext cx="3267663" cy="769441"/>
          </a:xfrm>
          <a:prstGeom prst="rect">
            <a:avLst/>
          </a:prstGeom>
          <a:noFill/>
        </p:spPr>
        <p:txBody>
          <a:bodyPr wrap="square" rtlCol="0">
            <a:spAutoFit/>
          </a:bodyPr>
          <a:lstStyle/>
          <a:p>
            <a:pPr algn="ctr"/>
            <a:r>
              <a:rPr lang="en-US" sz="2200" dirty="0">
                <a:solidFill>
                  <a:srgbClr val="4F81BD"/>
                </a:solidFill>
                <a:latin typeface="Helvetica"/>
                <a:ea typeface="Calibri"/>
                <a:cs typeface="Helvetica"/>
                <a:sym typeface="Calibri"/>
              </a:rPr>
              <a:t>What is the information available for my target?</a:t>
            </a:r>
            <a:endParaRPr lang="en-US" sz="2200" dirty="0">
              <a:solidFill>
                <a:srgbClr val="4F81BD"/>
              </a:solidFill>
              <a:latin typeface="Helvetica"/>
              <a:cs typeface="Helvetica"/>
            </a:endParaRPr>
          </a:p>
        </p:txBody>
      </p:sp>
      <p:sp>
        <p:nvSpPr>
          <p:cNvPr id="16" name="TextBox 15"/>
          <p:cNvSpPr txBox="1"/>
          <p:nvPr/>
        </p:nvSpPr>
        <p:spPr>
          <a:xfrm>
            <a:off x="825337" y="5484596"/>
            <a:ext cx="3042909" cy="769441"/>
          </a:xfrm>
          <a:prstGeom prst="rect">
            <a:avLst/>
          </a:prstGeom>
          <a:noFill/>
        </p:spPr>
        <p:txBody>
          <a:bodyPr wrap="square" rtlCol="0">
            <a:spAutoFit/>
          </a:bodyPr>
          <a:lstStyle/>
          <a:p>
            <a:pPr algn="ctr"/>
            <a:r>
              <a:rPr lang="en-US" sz="2200" dirty="0">
                <a:solidFill>
                  <a:schemeClr val="accent1"/>
                </a:solidFill>
                <a:latin typeface="Helvetica"/>
                <a:cs typeface="Helvetica"/>
              </a:rPr>
              <a:t>What can I find about a disease?</a:t>
            </a:r>
          </a:p>
        </p:txBody>
      </p:sp>
      <p:sp>
        <p:nvSpPr>
          <p:cNvPr id="17" name="Oval Callout 16"/>
          <p:cNvSpPr/>
          <p:nvPr/>
        </p:nvSpPr>
        <p:spPr>
          <a:xfrm>
            <a:off x="825337" y="5300545"/>
            <a:ext cx="3088999" cy="964388"/>
          </a:xfrm>
          <a:prstGeom prst="wedgeEllipseCallout">
            <a:avLst>
              <a:gd name="adj1" fmla="val 7664"/>
              <a:gd name="adj2" fmla="val -75756"/>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Callout 18"/>
          <p:cNvSpPr/>
          <p:nvPr/>
        </p:nvSpPr>
        <p:spPr>
          <a:xfrm>
            <a:off x="761021" y="1420321"/>
            <a:ext cx="3180171" cy="1297789"/>
          </a:xfrm>
          <a:prstGeom prst="wedgeEllipseCallout">
            <a:avLst>
              <a:gd name="adj1" fmla="val -1423"/>
              <a:gd name="adj2" fmla="val 58312"/>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ular Callout 21"/>
          <p:cNvSpPr/>
          <p:nvPr/>
        </p:nvSpPr>
        <p:spPr>
          <a:xfrm>
            <a:off x="4158302" y="2327957"/>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6A8E75-7625-1349-AC12-9B4AD6ADA8A8}"/>
              </a:ext>
            </a:extLst>
          </p:cNvPr>
          <p:cNvPicPr>
            <a:picLocks noChangeAspect="1"/>
          </p:cNvPicPr>
          <p:nvPr/>
        </p:nvPicPr>
        <p:blipFill rotWithShape="1">
          <a:blip r:embed="rId4"/>
          <a:srcRect l="25833" t="37802" r="40385" b="10618"/>
          <a:stretch/>
        </p:blipFill>
        <p:spPr>
          <a:xfrm>
            <a:off x="4069654" y="1820930"/>
            <a:ext cx="3088999" cy="2048565"/>
          </a:xfrm>
          <a:prstGeom prst="rect">
            <a:avLst/>
          </a:prstGeom>
          <a:ln>
            <a:solidFill>
              <a:srgbClr val="BFBFBF"/>
            </a:solidFill>
          </a:ln>
        </p:spPr>
      </p:pic>
      <p:pic>
        <p:nvPicPr>
          <p:cNvPr id="18" name="Picture 17">
            <a:extLst>
              <a:ext uri="{FF2B5EF4-FFF2-40B4-BE49-F238E27FC236}">
                <a16:creationId xmlns:a16="http://schemas.microsoft.com/office/drawing/2014/main" id="{798F3D7F-D71A-3D43-9AB3-38BE76A37A20}"/>
              </a:ext>
            </a:extLst>
          </p:cNvPr>
          <p:cNvPicPr>
            <a:picLocks noChangeAspect="1"/>
          </p:cNvPicPr>
          <p:nvPr/>
        </p:nvPicPr>
        <p:blipFill rotWithShape="1">
          <a:blip r:embed="rId4"/>
          <a:srcRect l="64745" t="37802" r="2219" b="28128"/>
          <a:stretch/>
        </p:blipFill>
        <p:spPr>
          <a:xfrm>
            <a:off x="5586920" y="4188085"/>
            <a:ext cx="3399754" cy="1522903"/>
          </a:xfrm>
          <a:prstGeom prst="rect">
            <a:avLst/>
          </a:prstGeom>
          <a:ln>
            <a:solidFill>
              <a:srgbClr val="BFBFBF"/>
            </a:solidFill>
          </a:ln>
        </p:spPr>
      </p:pic>
      <p:sp>
        <p:nvSpPr>
          <p:cNvPr id="24" name="Rounded Rectangular Callout 23"/>
          <p:cNvSpPr/>
          <p:nvPr/>
        </p:nvSpPr>
        <p:spPr>
          <a:xfrm>
            <a:off x="6645054" y="1827232"/>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8"/>
          <p:cNvSpPr txBox="1">
            <a:spLocks/>
          </p:cNvSpPr>
          <p:nvPr/>
        </p:nvSpPr>
        <p:spPr>
          <a:xfrm>
            <a:off x="6697040" y="1898528"/>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Target </a:t>
            </a:r>
          </a:p>
          <a:p>
            <a:pPr algn="ctr"/>
            <a:r>
              <a:rPr lang="en-GB" sz="1400" dirty="0">
                <a:ea typeface="Calibri"/>
                <a:sym typeface="Calibri"/>
              </a:rPr>
              <a:t>profile page</a:t>
            </a:r>
          </a:p>
        </p:txBody>
      </p:sp>
      <p:sp>
        <p:nvSpPr>
          <p:cNvPr id="20" name="Rounded Rectangular Callout 19">
            <a:extLst>
              <a:ext uri="{FF2B5EF4-FFF2-40B4-BE49-F238E27FC236}">
                <a16:creationId xmlns:a16="http://schemas.microsoft.com/office/drawing/2014/main" id="{8B7AAEC7-7F64-FA4B-AA31-B5878E219714}"/>
              </a:ext>
            </a:extLst>
          </p:cNvPr>
          <p:cNvSpPr/>
          <p:nvPr/>
        </p:nvSpPr>
        <p:spPr>
          <a:xfrm>
            <a:off x="4522039" y="4262677"/>
            <a:ext cx="1341042" cy="668502"/>
          </a:xfrm>
          <a:prstGeom prst="wedgeRoundRectCallout">
            <a:avLst>
              <a:gd name="adj1" fmla="val -19079"/>
              <a:gd name="adj2" fmla="val 47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8"/>
          <p:cNvSpPr txBox="1">
            <a:spLocks/>
          </p:cNvSpPr>
          <p:nvPr/>
        </p:nvSpPr>
        <p:spPr>
          <a:xfrm>
            <a:off x="4572000" y="4328400"/>
            <a:ext cx="1241491" cy="533077"/>
          </a:xfrm>
          <a:prstGeom prst="rect">
            <a:avLst/>
          </a:prstGeom>
          <a:solidFill>
            <a:srgbClr val="FFFFFF"/>
          </a:solidFill>
          <a:ln>
            <a:solidFill>
              <a:srgbClr val="BFBFBF"/>
            </a:solidFill>
          </a:ln>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400" dirty="0">
                <a:ea typeface="Calibri"/>
                <a:sym typeface="Calibri"/>
              </a:rPr>
              <a:t>Disease profile page</a:t>
            </a:r>
          </a:p>
        </p:txBody>
      </p:sp>
      <p:sp>
        <p:nvSpPr>
          <p:cNvPr id="21" name="Rectangle 20">
            <a:extLst>
              <a:ext uri="{FF2B5EF4-FFF2-40B4-BE49-F238E27FC236}">
                <a16:creationId xmlns:a16="http://schemas.microsoft.com/office/drawing/2014/main" id="{6CAB6D77-CA4A-D149-8FCA-6C167F6CE90A}"/>
              </a:ext>
            </a:extLst>
          </p:cNvPr>
          <p:cNvSpPr/>
          <p:nvPr/>
        </p:nvSpPr>
        <p:spPr>
          <a:xfrm>
            <a:off x="5422029" y="5895601"/>
            <a:ext cx="3100529" cy="707373"/>
          </a:xfrm>
          <a:prstGeom prst="rect">
            <a:avLst/>
          </a:prstGeom>
        </p:spPr>
        <p:txBody>
          <a:bodyPr wrap="none">
            <a:spAutoFit/>
          </a:bodyPr>
          <a:lstStyle/>
          <a:p>
            <a:pPr algn="just">
              <a:lnSpc>
                <a:spcPct val="150000"/>
              </a:lnSpc>
            </a:pPr>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https://tinyurl.com/exercises-STORM</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a:p>
            <a:pPr algn="just">
              <a:lnSpc>
                <a:spcPct val="150000"/>
              </a:lnSpc>
            </a:pPr>
            <a:r>
              <a:rPr lang="en-US" dirty="0">
                <a:solidFill>
                  <a:srgbClr val="0070C0"/>
                </a:solidFill>
                <a:latin typeface="Helvetica" pitchFamily="2" charset="0"/>
                <a:ea typeface="Verdana" panose="020B0604030504040204" pitchFamily="34" charset="0"/>
                <a:cs typeface="Verdana" panose="020B0604030504040204" pitchFamily="34" charset="0"/>
                <a:sym typeface="Calibri"/>
              </a:rPr>
              <a:t>Pages 15-21</a:t>
            </a:r>
            <a:endParaRPr lang="en-GB" dirty="0">
              <a:solidFill>
                <a:srgbClr val="0070C0"/>
              </a:solidFill>
              <a:latin typeface="Helvetica"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6466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076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304444"/>
            <a:ext cx="9144000" cy="78170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Demo 3: Target centric workflow</a:t>
            </a:r>
          </a:p>
          <a:p>
            <a:pPr algn="ctr">
              <a:lnSpc>
                <a:spcPct val="120000"/>
              </a:lnSpc>
            </a:pPr>
            <a:endParaRPr lang="en-GB" sz="4000" dirty="0">
              <a:ea typeface="Calibri"/>
              <a:sym typeface="Calibri"/>
            </a:endParaRPr>
          </a:p>
        </p:txBody>
      </p:sp>
      <p:pic>
        <p:nvPicPr>
          <p:cNvPr id="13" name="Picture 12" descr="scientists-discussion-in-lab-1024x781.jpg"/>
          <p:cNvPicPr>
            <a:picLocks noChangeAspect="1"/>
          </p:cNvPicPr>
          <p:nvPr/>
        </p:nvPicPr>
        <p:blipFill rotWithShape="1">
          <a:blip r:embed="rId3">
            <a:extLst>
              <a:ext uri="{28A0092B-C50C-407E-A947-70E740481C1C}">
                <a14:useLocalDpi xmlns:a14="http://schemas.microsoft.com/office/drawing/2010/main" val="0"/>
              </a:ext>
            </a:extLst>
          </a:blip>
          <a:srcRect l="27425" t="10309" r="4551" b="500"/>
          <a:stretch/>
        </p:blipFill>
        <p:spPr>
          <a:xfrm>
            <a:off x="1390399" y="3356963"/>
            <a:ext cx="2162548" cy="2162548"/>
          </a:xfrm>
          <a:prstGeom prst="ellipse">
            <a:avLst/>
          </a:prstGeom>
        </p:spPr>
      </p:pic>
      <p:sp>
        <p:nvSpPr>
          <p:cNvPr id="16" name="TextBox 15"/>
          <p:cNvSpPr txBox="1"/>
          <p:nvPr/>
        </p:nvSpPr>
        <p:spPr>
          <a:xfrm>
            <a:off x="402525" y="1903370"/>
            <a:ext cx="3364779" cy="707886"/>
          </a:xfrm>
          <a:prstGeom prst="rect">
            <a:avLst/>
          </a:prstGeom>
          <a:noFill/>
        </p:spPr>
        <p:txBody>
          <a:bodyPr wrap="square" rtlCol="0">
            <a:spAutoFit/>
          </a:bodyPr>
          <a:lstStyle/>
          <a:p>
            <a:pPr algn="ctr"/>
            <a:r>
              <a:rPr lang="en-US" sz="2000" dirty="0">
                <a:solidFill>
                  <a:schemeClr val="accent1"/>
                </a:solidFill>
                <a:latin typeface="Helvetica"/>
                <a:cs typeface="Helvetica"/>
              </a:rPr>
              <a:t>Which diseases are </a:t>
            </a:r>
          </a:p>
          <a:p>
            <a:pPr algn="ctr"/>
            <a:r>
              <a:rPr lang="en-US" sz="2000" dirty="0">
                <a:solidFill>
                  <a:schemeClr val="accent1"/>
                </a:solidFill>
                <a:latin typeface="Helvetica"/>
                <a:cs typeface="Helvetica"/>
              </a:rPr>
              <a:t>associated with my target?</a:t>
            </a:r>
          </a:p>
        </p:txBody>
      </p:sp>
      <p:sp>
        <p:nvSpPr>
          <p:cNvPr id="17" name="Oval Callout 16"/>
          <p:cNvSpPr/>
          <p:nvPr/>
        </p:nvSpPr>
        <p:spPr>
          <a:xfrm>
            <a:off x="369642" y="1660590"/>
            <a:ext cx="3364779" cy="1211842"/>
          </a:xfrm>
          <a:prstGeom prst="wedgeEllipseCallout">
            <a:avLst>
              <a:gd name="adj1" fmla="val 11247"/>
              <a:gd name="adj2" fmla="val 74659"/>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1218B0-EE14-AF46-A529-2A002787DA52}"/>
              </a:ext>
            </a:extLst>
          </p:cNvPr>
          <p:cNvPicPr>
            <a:picLocks noChangeAspect="1"/>
          </p:cNvPicPr>
          <p:nvPr/>
        </p:nvPicPr>
        <p:blipFill rotWithShape="1">
          <a:blip r:embed="rId4"/>
          <a:srcRect t="23380" b="18493"/>
          <a:stretch/>
        </p:blipFill>
        <p:spPr>
          <a:xfrm>
            <a:off x="4643747" y="1803891"/>
            <a:ext cx="4130611" cy="1807989"/>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FF33EA7D-9CE8-EB4A-95FE-4EF6418596D2}"/>
              </a:ext>
            </a:extLst>
          </p:cNvPr>
          <p:cNvPicPr>
            <a:picLocks noChangeAspect="1"/>
          </p:cNvPicPr>
          <p:nvPr/>
        </p:nvPicPr>
        <p:blipFill rotWithShape="1">
          <a:blip r:embed="rId5"/>
          <a:srcRect b="43562"/>
          <a:stretch/>
        </p:blipFill>
        <p:spPr>
          <a:xfrm>
            <a:off x="4648030" y="4344761"/>
            <a:ext cx="4126328" cy="2038792"/>
          </a:xfrm>
          <a:prstGeom prst="rect">
            <a:avLst/>
          </a:prstGeom>
          <a:ln>
            <a:solidFill>
              <a:schemeClr val="bg1">
                <a:lumMod val="75000"/>
              </a:schemeClr>
            </a:solidFill>
          </a:ln>
        </p:spPr>
      </p:pic>
      <p:sp>
        <p:nvSpPr>
          <p:cNvPr id="3" name="Right Arrow 2"/>
          <p:cNvSpPr/>
          <p:nvPr/>
        </p:nvSpPr>
        <p:spPr>
          <a:xfrm>
            <a:off x="4149365" y="2405080"/>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5400000">
            <a:off x="7551311" y="3900709"/>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FA5D0E-CEE6-5C4E-9D54-B3C3633949F0}"/>
              </a:ext>
            </a:extLst>
          </p:cNvPr>
          <p:cNvSpPr/>
          <p:nvPr/>
        </p:nvSpPr>
        <p:spPr>
          <a:xfrm>
            <a:off x="403861" y="6012215"/>
            <a:ext cx="3100529" cy="707373"/>
          </a:xfrm>
          <a:prstGeom prst="rect">
            <a:avLst/>
          </a:prstGeom>
        </p:spPr>
        <p:txBody>
          <a:bodyPr wrap="none">
            <a:spAutoFit/>
          </a:bodyPr>
          <a:lstStyle/>
          <a:p>
            <a:pPr algn="just">
              <a:lnSpc>
                <a:spcPct val="150000"/>
              </a:lnSpc>
            </a:pPr>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6"/>
              </a:rPr>
              <a:t>https://tinyurl.com/exercises-STORM</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a:p>
            <a:pPr algn="just">
              <a:lnSpc>
                <a:spcPct val="150000"/>
              </a:lnSpc>
            </a:pPr>
            <a:r>
              <a:rPr lang="en-US" dirty="0">
                <a:solidFill>
                  <a:srgbClr val="0070C0"/>
                </a:solidFill>
                <a:latin typeface="Helvetica" pitchFamily="2" charset="0"/>
                <a:ea typeface="Verdana" panose="020B0604030504040204" pitchFamily="34" charset="0"/>
                <a:cs typeface="Verdana" panose="020B0604030504040204" pitchFamily="34" charset="0"/>
                <a:sym typeface="Calibri"/>
              </a:rPr>
              <a:t>Pages 21-24</a:t>
            </a:r>
            <a:endParaRPr lang="en-GB" dirty="0">
              <a:solidFill>
                <a:srgbClr val="0070C0"/>
              </a:solidFill>
              <a:latin typeface="Helvetica"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57316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938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78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Hands-on exercises 1, 2, 3</a:t>
            </a:r>
          </a:p>
          <a:p>
            <a:pPr marL="0" indent="0" algn="ctr">
              <a:spcBef>
                <a:spcPts val="0"/>
              </a:spcBef>
              <a:buNone/>
            </a:pPr>
            <a:endParaRPr lang="en-US" sz="4000" dirty="0">
              <a:solidFill>
                <a:srgbClr val="0091EB"/>
              </a:solidFill>
              <a:latin typeface="Helvetica"/>
              <a:cs typeface="Helvetica"/>
            </a:endParaRPr>
          </a:p>
          <a:p>
            <a:pPr marL="0" indent="0" algn="ctr">
              <a:spcBef>
                <a:spcPts val="0"/>
              </a:spcBef>
              <a:buNone/>
            </a:pPr>
            <a:r>
              <a:rPr lang="en-US" dirty="0">
                <a:solidFill>
                  <a:srgbClr val="0091EB"/>
                </a:solidFill>
                <a:latin typeface="Helvetica"/>
                <a:cs typeface="Helvetica"/>
              </a:rPr>
              <a:t>Pages 25-27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F67CC68D-B74D-4F42-805F-4E40DAB5D71F}"/>
              </a:ext>
            </a:extLst>
          </p:cNvPr>
          <p:cNvSpPr/>
          <p:nvPr/>
        </p:nvSpPr>
        <p:spPr>
          <a:xfrm>
            <a:off x="3120807" y="1666407"/>
            <a:ext cx="310052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https://tinyurl.com/exercises-STORM</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428887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Extra hands-on exercises E1-E3</a:t>
            </a:r>
          </a:p>
          <a:p>
            <a:pPr marL="0" indent="0" algn="ctr">
              <a:spcBef>
                <a:spcPts val="0"/>
              </a:spcBef>
              <a:buNone/>
            </a:pPr>
            <a:endParaRPr lang="en-US" sz="4000" dirty="0">
              <a:solidFill>
                <a:srgbClr val="0091EB"/>
              </a:solidFill>
              <a:latin typeface="Helvetica"/>
              <a:cs typeface="Helvetica"/>
            </a:endParaRPr>
          </a:p>
          <a:p>
            <a:pPr marL="0" indent="0" algn="ctr">
              <a:spcBef>
                <a:spcPts val="0"/>
              </a:spcBef>
              <a:buNone/>
            </a:pPr>
            <a:r>
              <a:rPr lang="en-US" dirty="0">
                <a:solidFill>
                  <a:srgbClr val="0091EB"/>
                </a:solidFill>
                <a:latin typeface="Helvetica"/>
                <a:cs typeface="Helvetica"/>
              </a:rPr>
              <a:t>Pages 28-30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34179FB1-78C3-DD4C-ADF4-BFDE6DF8D607}"/>
              </a:ext>
            </a:extLst>
          </p:cNvPr>
          <p:cNvSpPr/>
          <p:nvPr/>
        </p:nvSpPr>
        <p:spPr>
          <a:xfrm>
            <a:off x="3120807" y="1666407"/>
            <a:ext cx="310052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https://tinyurl.com/exercises-STORM</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108063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p:nvPr/>
        </p:nvSpPr>
        <p:spPr>
          <a:xfrm>
            <a:off x="149411" y="-289401"/>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endParaRPr sz="4000" b="0" i="0">
              <a:solidFill>
                <a:srgbClr val="0091EB"/>
              </a:solidFill>
              <a:latin typeface="Helvetica Neue"/>
              <a:ea typeface="Helvetica Neue"/>
              <a:cs typeface="Helvetica Neue"/>
              <a:sym typeface="Helvetica Neue"/>
            </a:endParaRPr>
          </a:p>
        </p:txBody>
      </p:sp>
      <p:sp>
        <p:nvSpPr>
          <p:cNvPr id="446" name="Google Shape;446;p62"/>
          <p:cNvSpPr txBox="1"/>
          <p:nvPr/>
        </p:nvSpPr>
        <p:spPr>
          <a:xfrm>
            <a:off x="358588" y="277627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447" name="Google Shape;447;p62" descr="services_speed_plot.png"/>
          <p:cNvPicPr preferRelativeResize="0"/>
          <p:nvPr/>
        </p:nvPicPr>
        <p:blipFill rotWithShape="1">
          <a:blip r:embed="rId4">
            <a:alphaModFix/>
          </a:blip>
          <a:srcRect b="3065"/>
          <a:stretch/>
        </p:blipFill>
        <p:spPr>
          <a:xfrm>
            <a:off x="304800" y="871548"/>
            <a:ext cx="8525256" cy="5681652"/>
          </a:xfrm>
          <a:prstGeom prst="rect">
            <a:avLst/>
          </a:prstGeom>
          <a:noFill/>
          <a:ln>
            <a:noFill/>
          </a:ln>
        </p:spPr>
      </p:pic>
      <p:sp>
        <p:nvSpPr>
          <p:cNvPr id="448" name="Google Shape;448;p62"/>
          <p:cNvSpPr txBox="1"/>
          <p:nvPr/>
        </p:nvSpPr>
        <p:spPr>
          <a:xfrm>
            <a:off x="149411" y="86919"/>
            <a:ext cx="887505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Modes of access → data volume</a:t>
            </a:r>
            <a:endParaRPr sz="4000" b="0" i="0">
              <a:solidFill>
                <a:srgbClr val="0091EB"/>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08852" y="1699858"/>
            <a:ext cx="4127890" cy="966418"/>
          </a:xfrm>
          <a:prstGeom prst="rect">
            <a:avLst/>
          </a:prstGeom>
          <a:noFill/>
        </p:spPr>
        <p:txBody>
          <a:bodyPr wrap="square" rtlCol="0">
            <a:spAutoFit/>
          </a:bodyPr>
          <a:lstStyle/>
          <a:p>
            <a:pPr algn="ctr">
              <a:lnSpc>
                <a:spcPct val="120000"/>
              </a:lnSpc>
            </a:pPr>
            <a:r>
              <a:rPr lang="en-US" sz="2400" dirty="0">
                <a:solidFill>
                  <a:srgbClr val="4F81BD"/>
                </a:solidFill>
                <a:latin typeface="Helvetica"/>
                <a:ea typeface="Calibri"/>
                <a:cs typeface="Helvetica"/>
                <a:sym typeface="Calibri"/>
              </a:rPr>
              <a:t>We have a list of 20 possible targets for multiple </a:t>
            </a:r>
            <a:r>
              <a:rPr lang="en-US" sz="2400" dirty="0">
                <a:solidFill>
                  <a:srgbClr val="4F81BD"/>
                </a:solidFill>
                <a:latin typeface="Helvetica"/>
                <a:cs typeface="Helvetica"/>
              </a:rPr>
              <a:t>myeloma.</a:t>
            </a:r>
          </a:p>
        </p:txBody>
      </p:sp>
      <p:sp>
        <p:nvSpPr>
          <p:cNvPr id="10" name="Oval Callout 9"/>
          <p:cNvSpPr/>
          <p:nvPr/>
        </p:nvSpPr>
        <p:spPr>
          <a:xfrm>
            <a:off x="3521293" y="1310467"/>
            <a:ext cx="4450568" cy="1715442"/>
          </a:xfrm>
          <a:prstGeom prst="wedgeEllipseCallout">
            <a:avLst>
              <a:gd name="adj1" fmla="val -39061"/>
              <a:gd name="adj2" fmla="val 49932"/>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5457" y="6326899"/>
            <a:ext cx="6326371" cy="830997"/>
          </a:xfrm>
          <a:prstGeom prst="rect">
            <a:avLst/>
          </a:prstGeom>
        </p:spPr>
        <p:txBody>
          <a:bodyPr wrap="none">
            <a:spAutoFit/>
          </a:bodyPr>
          <a:lstStyle/>
          <a:p>
            <a:pPr algn="ctr"/>
            <a:r>
              <a:rPr lang="en-GB" sz="2400" u="sng" dirty="0">
                <a:solidFill>
                  <a:srgbClr val="4F81BD"/>
                </a:solidFill>
                <a:latin typeface="Helvetica"/>
                <a:cs typeface="Helvetica"/>
                <a:hlinkClick r:id="rId3"/>
              </a:rPr>
              <a:t>https://www.targetvalidation.org/batch-search</a:t>
            </a:r>
            <a:endParaRPr lang="en-GB" sz="2400" u="sng" dirty="0">
              <a:solidFill>
                <a:srgbClr val="4F81BD"/>
              </a:solidFill>
              <a:latin typeface="Helvetica"/>
              <a:cs typeface="Helvetica"/>
            </a:endParaRPr>
          </a:p>
          <a:p>
            <a:pPr algn="ctr"/>
            <a:endParaRPr lang="en-GB" sz="2400" dirty="0">
              <a:solidFill>
                <a:srgbClr val="4F81BD"/>
              </a:solidFill>
              <a:latin typeface="Helvetica"/>
              <a:cs typeface="Helvetica"/>
            </a:endParaRPr>
          </a:p>
        </p:txBody>
      </p:sp>
      <p:sp>
        <p:nvSpPr>
          <p:cNvPr id="15" name="Title 8"/>
          <p:cNvSpPr txBox="1">
            <a:spLocks/>
          </p:cNvSpPr>
          <p:nvPr/>
        </p:nvSpPr>
        <p:spPr>
          <a:xfrm>
            <a:off x="-162134" y="337298"/>
            <a:ext cx="950881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Demo 4: Several targets at once</a:t>
            </a:r>
          </a:p>
        </p:txBody>
      </p:sp>
      <p:pic>
        <p:nvPicPr>
          <p:cNvPr id="13" name="Picture 12" descr="scientists-discussion-in-lab-1024x781.jpg"/>
          <p:cNvPicPr>
            <a:picLocks noChangeAspect="1"/>
          </p:cNvPicPr>
          <p:nvPr/>
        </p:nvPicPr>
        <p:blipFill rotWithShape="1">
          <a:blip r:embed="rId4">
            <a:extLst>
              <a:ext uri="{28A0092B-C50C-407E-A947-70E740481C1C}">
                <a14:useLocalDpi xmlns:a14="http://schemas.microsoft.com/office/drawing/2010/main" val="0"/>
              </a:ext>
            </a:extLst>
          </a:blip>
          <a:srcRect l="27425" t="10309" r="4551" b="500"/>
          <a:stretch/>
        </p:blipFill>
        <p:spPr>
          <a:xfrm>
            <a:off x="1445580" y="2467777"/>
            <a:ext cx="2520000" cy="2520000"/>
          </a:xfrm>
          <a:prstGeom prst="ellipse">
            <a:avLst/>
          </a:prstGeom>
        </p:spPr>
      </p:pic>
      <p:sp>
        <p:nvSpPr>
          <p:cNvPr id="12" name="TextBox 11"/>
          <p:cNvSpPr txBox="1"/>
          <p:nvPr/>
        </p:nvSpPr>
        <p:spPr>
          <a:xfrm>
            <a:off x="4170068" y="3485235"/>
            <a:ext cx="4409815" cy="966418"/>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Are these targets represented in other diseases?</a:t>
            </a:r>
          </a:p>
        </p:txBody>
      </p:sp>
      <p:sp>
        <p:nvSpPr>
          <p:cNvPr id="14" name="Oval Callout 13"/>
          <p:cNvSpPr/>
          <p:nvPr/>
        </p:nvSpPr>
        <p:spPr>
          <a:xfrm>
            <a:off x="4073670" y="3218164"/>
            <a:ext cx="4600795" cy="1322139"/>
          </a:xfrm>
          <a:prstGeom prst="wedgeEllipseCallout">
            <a:avLst>
              <a:gd name="adj1" fmla="val -44130"/>
              <a:gd name="adj2" fmla="val -43749"/>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053915" y="4725027"/>
            <a:ext cx="4512456" cy="1409617"/>
          </a:xfrm>
          <a:prstGeom prst="rect">
            <a:avLst/>
          </a:prstGeom>
          <a:noFill/>
        </p:spPr>
        <p:txBody>
          <a:bodyPr wrap="square" rtlCol="0">
            <a:spAutoFit/>
          </a:bodyPr>
          <a:lstStyle/>
          <a:p>
            <a:pPr algn="ctr">
              <a:lnSpc>
                <a:spcPct val="120000"/>
              </a:lnSpc>
            </a:pPr>
            <a:r>
              <a:rPr lang="en-US" sz="2400" dirty="0">
                <a:solidFill>
                  <a:srgbClr val="4F81BD"/>
                </a:solidFill>
                <a:latin typeface="Helvetica"/>
                <a:cs typeface="Helvetica"/>
              </a:rPr>
              <a:t>Which pathways are represented in this set of </a:t>
            </a:r>
          </a:p>
          <a:p>
            <a:pPr algn="ctr">
              <a:lnSpc>
                <a:spcPct val="120000"/>
              </a:lnSpc>
            </a:pPr>
            <a:r>
              <a:rPr lang="en-US" sz="2400" dirty="0">
                <a:solidFill>
                  <a:srgbClr val="4F81BD"/>
                </a:solidFill>
                <a:latin typeface="Helvetica"/>
                <a:cs typeface="Helvetica"/>
              </a:rPr>
              <a:t>targets?</a:t>
            </a:r>
          </a:p>
        </p:txBody>
      </p:sp>
      <p:sp>
        <p:nvSpPr>
          <p:cNvPr id="17" name="Oval Callout 16"/>
          <p:cNvSpPr/>
          <p:nvPr/>
        </p:nvSpPr>
        <p:spPr>
          <a:xfrm>
            <a:off x="4335839" y="4647788"/>
            <a:ext cx="3919765" cy="1476461"/>
          </a:xfrm>
          <a:prstGeom prst="wedgeEllipseCallout">
            <a:avLst>
              <a:gd name="adj1" fmla="val -44130"/>
              <a:gd name="adj2" fmla="val -43749"/>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4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Workshop materials</a:t>
            </a:r>
          </a:p>
          <a:p>
            <a:pPr marL="0" indent="0" algn="ctr">
              <a:spcBef>
                <a:spcPts val="0"/>
              </a:spcBef>
              <a:buNone/>
            </a:pPr>
            <a:endParaRPr lang="en-US" sz="4000" dirty="0">
              <a:solidFill>
                <a:srgbClr val="0091EB"/>
              </a:solidFill>
              <a:latin typeface="Helvetica"/>
              <a:cs typeface="Helvetica"/>
            </a:endParaRPr>
          </a:p>
          <a:p>
            <a:pPr marL="0" indent="0">
              <a:spcBef>
                <a:spcPts val="0"/>
              </a:spcBef>
              <a:buNone/>
            </a:pPr>
            <a:r>
              <a:rPr lang="en-GB" dirty="0">
                <a:solidFill>
                  <a:srgbClr val="0091EB"/>
                </a:solidFill>
                <a:latin typeface="Helvetica"/>
                <a:cs typeface="Helvetica"/>
              </a:rPr>
              <a:t>Presentation slides:</a:t>
            </a:r>
          </a:p>
          <a:p>
            <a:pPr marL="0" indent="0">
              <a:spcBef>
                <a:spcPts val="0"/>
              </a:spcBef>
              <a:buNone/>
            </a:pPr>
            <a:endParaRPr lang="en-GB" dirty="0">
              <a:solidFill>
                <a:srgbClr val="0091EB"/>
              </a:solidFill>
              <a:latin typeface="Helvetica"/>
              <a:cs typeface="Helvetica"/>
            </a:endParaRPr>
          </a:p>
          <a:p>
            <a:pPr marL="0" indent="0">
              <a:spcBef>
                <a:spcPts val="0"/>
              </a:spcBef>
              <a:buNone/>
            </a:pPr>
            <a:endParaRPr lang="en-GB" dirty="0">
              <a:solidFill>
                <a:srgbClr val="0091EB"/>
              </a:solidFill>
              <a:latin typeface="Helvetica"/>
              <a:cs typeface="Helvetica"/>
            </a:endParaRPr>
          </a:p>
          <a:p>
            <a:pPr marL="0" indent="0">
              <a:spcBef>
                <a:spcPts val="0"/>
              </a:spcBef>
              <a:buNone/>
            </a:pPr>
            <a:endParaRPr lang="en-GB" dirty="0">
              <a:solidFill>
                <a:srgbClr val="0091EB"/>
              </a:solidFill>
              <a:latin typeface="Helvetica"/>
              <a:cs typeface="Helvetica"/>
            </a:endParaRPr>
          </a:p>
          <a:p>
            <a:pPr marL="0" indent="0">
              <a:spcBef>
                <a:spcPts val="0"/>
              </a:spcBef>
              <a:buNone/>
            </a:pPr>
            <a:r>
              <a:rPr lang="en-GB" dirty="0">
                <a:solidFill>
                  <a:srgbClr val="0091EB"/>
                </a:solidFill>
                <a:latin typeface="Helvetica"/>
                <a:cs typeface="Helvetica"/>
              </a:rPr>
              <a:t>Coursebook with exercises</a:t>
            </a:r>
            <a:endParaRPr lang="en-GB" sz="4000" b="1" u="sng" dirty="0">
              <a:solidFill>
                <a:srgbClr val="0091EB"/>
              </a:solidFill>
              <a:latin typeface="Helvetica"/>
              <a:cs typeface="Helvetica"/>
              <a:hlinkClick r:id="" action="ppaction://noaction"/>
            </a:endParaRPr>
          </a:p>
        </p:txBody>
      </p:sp>
      <p:sp>
        <p:nvSpPr>
          <p:cNvPr id="2" name="Rectangle 1">
            <a:extLst>
              <a:ext uri="{FF2B5EF4-FFF2-40B4-BE49-F238E27FC236}">
                <a16:creationId xmlns:a16="http://schemas.microsoft.com/office/drawing/2014/main" id="{9D9F873A-EC32-5547-AB5C-ABB3A4EFDE4C}"/>
              </a:ext>
            </a:extLst>
          </p:cNvPr>
          <p:cNvSpPr/>
          <p:nvPr/>
        </p:nvSpPr>
        <p:spPr>
          <a:xfrm>
            <a:off x="914379" y="2578492"/>
            <a:ext cx="6311343" cy="584775"/>
          </a:xfrm>
          <a:prstGeom prst="rect">
            <a:avLst/>
          </a:prstGeom>
        </p:spPr>
        <p:txBody>
          <a:bodyPr wrap="none">
            <a:spAutoFit/>
          </a:bodyPr>
          <a:lstStyle/>
          <a:p>
            <a:r>
              <a:rPr lang="en-US" sz="3200" dirty="0">
                <a:latin typeface="Helvetica" pitchFamily="2" charset="0"/>
                <a:hlinkClick r:id="rId3"/>
              </a:rPr>
              <a:t>https://tinyurl.com/slides-STORM</a:t>
            </a:r>
            <a:endParaRPr lang="en-US" sz="3200" dirty="0">
              <a:latin typeface="Helvetica" pitchFamily="2" charset="0"/>
            </a:endParaRPr>
          </a:p>
        </p:txBody>
      </p:sp>
      <p:sp>
        <p:nvSpPr>
          <p:cNvPr id="5" name="Rectangle 4">
            <a:extLst>
              <a:ext uri="{FF2B5EF4-FFF2-40B4-BE49-F238E27FC236}">
                <a16:creationId xmlns:a16="http://schemas.microsoft.com/office/drawing/2014/main" id="{54D852BE-6D5A-6449-8B72-A320484AD94E}"/>
              </a:ext>
            </a:extLst>
          </p:cNvPr>
          <p:cNvSpPr/>
          <p:nvPr/>
        </p:nvSpPr>
        <p:spPr>
          <a:xfrm>
            <a:off x="906603" y="4859425"/>
            <a:ext cx="6857968" cy="584775"/>
          </a:xfrm>
          <a:prstGeom prst="rect">
            <a:avLst/>
          </a:prstGeom>
        </p:spPr>
        <p:txBody>
          <a:bodyPr wrap="none">
            <a:spAutoFit/>
          </a:bodyPr>
          <a:lstStyle/>
          <a:p>
            <a:r>
              <a:rPr lang="en-US" sz="3200" dirty="0">
                <a:latin typeface="Helvetica" pitchFamily="2" charset="0"/>
                <a:hlinkClick r:id="rId4"/>
              </a:rPr>
              <a:t>https://tinyurl.com/exercises-STORM</a:t>
            </a:r>
            <a:endParaRPr lang="en-US" sz="3200" dirty="0">
              <a:latin typeface="Helvetica" pitchFamily="2" charset="0"/>
            </a:endParaRPr>
          </a:p>
        </p:txBody>
      </p:sp>
    </p:spTree>
    <p:extLst>
      <p:ext uri="{BB962C8B-B14F-4D97-AF65-F5344CB8AC3E}">
        <p14:creationId xmlns:p14="http://schemas.microsoft.com/office/powerpoint/2010/main" val="3674072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42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79793" y="1618150"/>
            <a:ext cx="4344967" cy="338554"/>
          </a:xfrm>
          <a:prstGeom prst="rect">
            <a:avLst/>
          </a:prstGeom>
        </p:spPr>
        <p:txBody>
          <a:bodyPr wrap="square">
            <a:spAutoFit/>
          </a:bodyPr>
          <a:lstStyle/>
          <a:p>
            <a:r>
              <a:rPr lang="en-US" sz="1600" dirty="0">
                <a:solidFill>
                  <a:srgbClr val="FF0000"/>
                </a:solidFill>
                <a:latin typeface="Helvetica"/>
                <a:cs typeface="Helvetica"/>
              </a:rPr>
              <a:t>https://platform-</a:t>
            </a:r>
            <a:r>
              <a:rPr lang="en-US" sz="1600" dirty="0" err="1">
                <a:solidFill>
                  <a:srgbClr val="FF0000"/>
                </a:solidFill>
                <a:latin typeface="Helvetica"/>
                <a:cs typeface="Helvetica"/>
              </a:rPr>
              <a:t>api.opentargets.io</a:t>
            </a:r>
            <a:r>
              <a:rPr lang="en-US" sz="1600" dirty="0">
                <a:solidFill>
                  <a:srgbClr val="FF0000"/>
                </a:solidFill>
                <a:latin typeface="Helvetica"/>
                <a:cs typeface="Helvetica"/>
              </a:rPr>
              <a:t>/v3/platform/</a:t>
            </a:r>
          </a:p>
        </p:txBody>
      </p:sp>
      <p:sp>
        <p:nvSpPr>
          <p:cNvPr id="2" name="Rectangle 1"/>
          <p:cNvSpPr/>
          <p:nvPr/>
        </p:nvSpPr>
        <p:spPr>
          <a:xfrm>
            <a:off x="1979793" y="2092512"/>
            <a:ext cx="2246128" cy="338554"/>
          </a:xfrm>
          <a:prstGeom prst="rect">
            <a:avLst/>
          </a:prstGeom>
        </p:spPr>
        <p:txBody>
          <a:bodyPr wrap="none">
            <a:spAutoFit/>
          </a:bodyPr>
          <a:lstStyle/>
          <a:p>
            <a:r>
              <a:rPr lang="en-US" sz="1600" dirty="0">
                <a:solidFill>
                  <a:srgbClr val="0000FF"/>
                </a:solidFill>
                <a:latin typeface="Helvetica"/>
                <a:cs typeface="Helvetica"/>
              </a:rPr>
              <a:t>public/association/filter</a:t>
            </a:r>
          </a:p>
        </p:txBody>
      </p:sp>
      <p:sp>
        <p:nvSpPr>
          <p:cNvPr id="3" name="Rectangle 2"/>
          <p:cNvSpPr/>
          <p:nvPr/>
        </p:nvSpPr>
        <p:spPr>
          <a:xfrm>
            <a:off x="1979793" y="2619135"/>
            <a:ext cx="7038126" cy="338554"/>
          </a:xfrm>
          <a:prstGeom prst="rect">
            <a:avLst/>
          </a:prstGeom>
        </p:spPr>
        <p:txBody>
          <a:bodyPr wrap="square">
            <a:spAutoFit/>
          </a:bodyPr>
          <a:lstStyle/>
          <a:p>
            <a:r>
              <a:rPr lang="en-US" sz="1600" dirty="0">
                <a:solidFill>
                  <a:srgbClr val="008000"/>
                </a:solidFill>
                <a:latin typeface="Helvetica"/>
                <a:cs typeface="Helvetica"/>
              </a:rPr>
              <a:t>?target=ENSG00000163914&amp;size=10000&amp;fields=</a:t>
            </a:r>
            <a:r>
              <a:rPr lang="en-US" sz="1600" dirty="0" err="1">
                <a:solidFill>
                  <a:srgbClr val="008000"/>
                </a:solidFill>
                <a:latin typeface="Helvetica"/>
                <a:cs typeface="Helvetica"/>
              </a:rPr>
              <a:t>target.id&amp;fields</a:t>
            </a:r>
            <a:r>
              <a:rPr lang="en-US" sz="1600" dirty="0">
                <a:solidFill>
                  <a:srgbClr val="008000"/>
                </a:solidFill>
                <a:latin typeface="Helvetica"/>
                <a:cs typeface="Helvetica"/>
              </a:rPr>
              <a:t>=</a:t>
            </a:r>
            <a:r>
              <a:rPr lang="en-US" sz="1600" dirty="0" err="1">
                <a:solidFill>
                  <a:srgbClr val="008000"/>
                </a:solidFill>
                <a:latin typeface="Helvetica"/>
                <a:cs typeface="Helvetica"/>
              </a:rPr>
              <a:t>disease.id</a:t>
            </a:r>
            <a:endParaRPr lang="en-US" sz="1600" dirty="0">
              <a:solidFill>
                <a:srgbClr val="008000"/>
              </a:solidFill>
              <a:latin typeface="Helvetica"/>
              <a:cs typeface="Helvetica"/>
            </a:endParaRPr>
          </a:p>
        </p:txBody>
      </p:sp>
      <p:sp>
        <p:nvSpPr>
          <p:cNvPr id="10" name="TextBox 9"/>
          <p:cNvSpPr txBox="1"/>
          <p:nvPr/>
        </p:nvSpPr>
        <p:spPr>
          <a:xfrm>
            <a:off x="224790" y="1556609"/>
            <a:ext cx="1755003" cy="461637"/>
          </a:xfrm>
          <a:prstGeom prst="rect">
            <a:avLst/>
          </a:prstGeom>
          <a:noFill/>
        </p:spPr>
        <p:txBody>
          <a:bodyPr wrap="square" lIns="91413" tIns="45706" rIns="91413" bIns="45706" rtlCol="0">
            <a:spAutoFit/>
          </a:bodyPr>
          <a:lstStyle/>
          <a:p>
            <a:pPr algn="ctr"/>
            <a:r>
              <a:rPr lang="en-GB" sz="2400" dirty="0">
                <a:solidFill>
                  <a:srgbClr val="FF0000"/>
                </a:solidFill>
                <a:latin typeface="Helvetica"/>
                <a:cs typeface="Helvetica"/>
              </a:rPr>
              <a:t>Server</a:t>
            </a:r>
          </a:p>
        </p:txBody>
      </p:sp>
      <p:sp>
        <p:nvSpPr>
          <p:cNvPr id="11" name="TextBox 10"/>
          <p:cNvSpPr txBox="1"/>
          <p:nvPr/>
        </p:nvSpPr>
        <p:spPr>
          <a:xfrm>
            <a:off x="0" y="2030971"/>
            <a:ext cx="2204582" cy="461637"/>
          </a:xfrm>
          <a:prstGeom prst="rect">
            <a:avLst/>
          </a:prstGeom>
          <a:noFill/>
        </p:spPr>
        <p:txBody>
          <a:bodyPr wrap="square" lIns="91413" tIns="45706" rIns="91413" bIns="45706" rtlCol="0">
            <a:spAutoFit/>
          </a:bodyPr>
          <a:lstStyle/>
          <a:p>
            <a:pPr algn="ctr"/>
            <a:r>
              <a:rPr lang="en-GB" sz="2400" dirty="0">
                <a:solidFill>
                  <a:srgbClr val="0000FF"/>
                </a:solidFill>
                <a:latin typeface="Helvetica"/>
                <a:cs typeface="Helvetica"/>
              </a:rPr>
              <a:t>Endpoint</a:t>
            </a:r>
          </a:p>
        </p:txBody>
      </p:sp>
      <p:sp>
        <p:nvSpPr>
          <p:cNvPr id="13" name="TextBox 12"/>
          <p:cNvSpPr txBox="1"/>
          <p:nvPr/>
        </p:nvSpPr>
        <p:spPr>
          <a:xfrm>
            <a:off x="85938" y="2557594"/>
            <a:ext cx="2032707" cy="461637"/>
          </a:xfrm>
          <a:prstGeom prst="rect">
            <a:avLst/>
          </a:prstGeom>
          <a:noFill/>
        </p:spPr>
        <p:txBody>
          <a:bodyPr wrap="square" lIns="91413" tIns="45706" rIns="91413" bIns="45706" rtlCol="0">
            <a:spAutoFit/>
          </a:bodyPr>
          <a:lstStyle/>
          <a:p>
            <a:pPr algn="ctr"/>
            <a:r>
              <a:rPr lang="en-GB" sz="2400" dirty="0">
                <a:solidFill>
                  <a:srgbClr val="008000"/>
                </a:solidFill>
                <a:latin typeface="Helvetica"/>
                <a:cs typeface="Helvetica"/>
              </a:rPr>
              <a:t>Parameters</a:t>
            </a:r>
          </a:p>
        </p:txBody>
      </p:sp>
      <p:sp>
        <p:nvSpPr>
          <p:cNvPr id="15" name="Title 8"/>
          <p:cNvSpPr txBox="1">
            <a:spLocks/>
          </p:cNvSpPr>
          <p:nvPr/>
        </p:nvSpPr>
        <p:spPr>
          <a:xfrm>
            <a:off x="-10404" y="386213"/>
            <a:ext cx="9154404"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Open Targets Platform REST API*</a:t>
            </a:r>
          </a:p>
        </p:txBody>
      </p:sp>
      <p:sp>
        <p:nvSpPr>
          <p:cNvPr id="16" name="Rectangle 15"/>
          <p:cNvSpPr/>
          <p:nvPr/>
        </p:nvSpPr>
        <p:spPr>
          <a:xfrm>
            <a:off x="759606" y="5712750"/>
            <a:ext cx="5096267" cy="369332"/>
          </a:xfrm>
          <a:prstGeom prst="rect">
            <a:avLst/>
          </a:prstGeom>
        </p:spPr>
        <p:txBody>
          <a:bodyPr wrap="none">
            <a:spAutoFit/>
          </a:bodyPr>
          <a:lstStyle/>
          <a:p>
            <a:r>
              <a:rPr lang="en-GB" sz="1800" u="sng" dirty="0">
                <a:solidFill>
                  <a:srgbClr val="00B0F0"/>
                </a:solidFill>
                <a:latin typeface="Helvetica"/>
                <a:cs typeface="Helvetica"/>
                <a:hlinkClick r:id="rId3"/>
              </a:rPr>
              <a:t>https://docs.targetvalidation.org/tutorials/rest-api</a:t>
            </a:r>
            <a:endParaRPr lang="en-GB" sz="1800" u="sng" dirty="0">
              <a:solidFill>
                <a:srgbClr val="00B0F0"/>
              </a:solidFill>
              <a:latin typeface="Helvetica"/>
              <a:cs typeface="Helvetica"/>
            </a:endParaRPr>
          </a:p>
        </p:txBody>
      </p:sp>
      <p:pic>
        <p:nvPicPr>
          <p:cNvPr id="14" name="Google Shape;224;p47" descr="chrome.jpeg">
            <a:extLst>
              <a:ext uri="{FF2B5EF4-FFF2-40B4-BE49-F238E27FC236}">
                <a16:creationId xmlns:a16="http://schemas.microsoft.com/office/drawing/2014/main" id="{3AFAE069-C949-5344-BBBF-083E5BB620D4}"/>
              </a:ext>
            </a:extLst>
          </p:cNvPr>
          <p:cNvPicPr preferRelativeResize="0">
            <a:picLocks noChangeAspect="1"/>
          </p:cNvPicPr>
          <p:nvPr/>
        </p:nvPicPr>
        <p:blipFill rotWithShape="1">
          <a:blip r:embed="rId4">
            <a:alphaModFix/>
          </a:blip>
          <a:srcRect l="10248" t="9845" r="9893" b="9581"/>
          <a:stretch/>
        </p:blipFill>
        <p:spPr>
          <a:xfrm>
            <a:off x="563939" y="4159974"/>
            <a:ext cx="642246" cy="648000"/>
          </a:xfrm>
          <a:prstGeom prst="rect">
            <a:avLst/>
          </a:prstGeom>
          <a:noFill/>
          <a:ln>
            <a:noFill/>
          </a:ln>
        </p:spPr>
      </p:pic>
      <p:pic>
        <p:nvPicPr>
          <p:cNvPr id="5" name="Picture 4">
            <a:extLst>
              <a:ext uri="{FF2B5EF4-FFF2-40B4-BE49-F238E27FC236}">
                <a16:creationId xmlns:a16="http://schemas.microsoft.com/office/drawing/2014/main" id="{F0DEBDD2-807F-8C41-945F-7C9E5CDA7B00}"/>
              </a:ext>
            </a:extLst>
          </p:cNvPr>
          <p:cNvPicPr>
            <a:picLocks noChangeAspect="1"/>
          </p:cNvPicPr>
          <p:nvPr/>
        </p:nvPicPr>
        <p:blipFill>
          <a:blip r:embed="rId5"/>
          <a:stretch>
            <a:fillRect/>
          </a:stretch>
        </p:blipFill>
        <p:spPr>
          <a:xfrm>
            <a:off x="1336723" y="4159974"/>
            <a:ext cx="651256" cy="648000"/>
          </a:xfrm>
          <a:prstGeom prst="rect">
            <a:avLst/>
          </a:prstGeom>
        </p:spPr>
      </p:pic>
      <p:pic>
        <p:nvPicPr>
          <p:cNvPr id="8" name="Picture 7">
            <a:extLst>
              <a:ext uri="{FF2B5EF4-FFF2-40B4-BE49-F238E27FC236}">
                <a16:creationId xmlns:a16="http://schemas.microsoft.com/office/drawing/2014/main" id="{79F80393-E952-1B4F-A6E9-128181192CC3}"/>
              </a:ext>
            </a:extLst>
          </p:cNvPr>
          <p:cNvPicPr>
            <a:picLocks noChangeAspect="1"/>
          </p:cNvPicPr>
          <p:nvPr/>
        </p:nvPicPr>
        <p:blipFill>
          <a:blip r:embed="rId6"/>
          <a:stretch>
            <a:fillRect/>
          </a:stretch>
        </p:blipFill>
        <p:spPr>
          <a:xfrm>
            <a:off x="2118645" y="4159974"/>
            <a:ext cx="625263" cy="648000"/>
          </a:xfrm>
          <a:prstGeom prst="rect">
            <a:avLst/>
          </a:prstGeom>
        </p:spPr>
      </p:pic>
      <p:pic>
        <p:nvPicPr>
          <p:cNvPr id="17" name="Picture 16">
            <a:extLst>
              <a:ext uri="{FF2B5EF4-FFF2-40B4-BE49-F238E27FC236}">
                <a16:creationId xmlns:a16="http://schemas.microsoft.com/office/drawing/2014/main" id="{8487B69B-4B91-C242-8FA5-7B2EA47322BD}"/>
              </a:ext>
            </a:extLst>
          </p:cNvPr>
          <p:cNvPicPr>
            <a:picLocks noChangeAspect="1"/>
          </p:cNvPicPr>
          <p:nvPr/>
        </p:nvPicPr>
        <p:blipFill>
          <a:blip r:embed="rId7"/>
          <a:stretch>
            <a:fillRect/>
          </a:stretch>
        </p:blipFill>
        <p:spPr>
          <a:xfrm>
            <a:off x="4132084" y="4137726"/>
            <a:ext cx="684000" cy="684000"/>
          </a:xfrm>
          <a:prstGeom prst="rect">
            <a:avLst/>
          </a:prstGeom>
        </p:spPr>
      </p:pic>
      <p:sp>
        <p:nvSpPr>
          <p:cNvPr id="18" name="Rectangle 3">
            <a:extLst>
              <a:ext uri="{FF2B5EF4-FFF2-40B4-BE49-F238E27FC236}">
                <a16:creationId xmlns:a16="http://schemas.microsoft.com/office/drawing/2014/main" id="{6945B3A3-1A37-C841-994A-0FD3D63C8F27}"/>
              </a:ext>
            </a:extLst>
          </p:cNvPr>
          <p:cNvSpPr txBox="1">
            <a:spLocks noChangeArrowheads="1"/>
          </p:cNvSpPr>
          <p:nvPr/>
        </p:nvSpPr>
        <p:spPr bwMode="auto">
          <a:xfrm>
            <a:off x="5786977" y="4067121"/>
            <a:ext cx="2920923" cy="1286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50" lvl="1" indent="0" algn="ctr" eaLnBrk="1" hangingPunct="1">
              <a:spcAft>
                <a:spcPts val="1800"/>
              </a:spcAft>
              <a:buClrTx/>
              <a:buNone/>
            </a:pPr>
            <a:r>
              <a:rPr lang="en-US" sz="2600" b="0" dirty="0">
                <a:solidFill>
                  <a:srgbClr val="4F81BD"/>
                </a:solidFill>
                <a:latin typeface="Helvetica"/>
                <a:cs typeface="Helvetica"/>
              </a:rPr>
              <a:t>Open Targets </a:t>
            </a:r>
            <a:r>
              <a:rPr lang="en-US" sz="2600" dirty="0">
                <a:solidFill>
                  <a:srgbClr val="4F81BD"/>
                </a:solidFill>
                <a:latin typeface="Helvetica"/>
                <a:cs typeface="Helvetica"/>
              </a:rPr>
              <a:t>Python client **</a:t>
            </a:r>
            <a:endParaRPr lang="en-US" sz="2600" b="0" dirty="0">
              <a:solidFill>
                <a:srgbClr val="4F81BD"/>
              </a:solidFill>
              <a:latin typeface="Helvetica"/>
              <a:cs typeface="Helvetica"/>
            </a:endParaRPr>
          </a:p>
          <a:p>
            <a:pPr marL="40050" lvl="1" indent="-457200" algn="ctr" eaLnBrk="1" hangingPunct="1">
              <a:spcAft>
                <a:spcPts val="1800"/>
              </a:spcAft>
              <a:buClrTx/>
            </a:pPr>
            <a:endParaRPr lang="en-US" sz="2600" b="0" dirty="0">
              <a:latin typeface="Helvetica"/>
              <a:cs typeface="Helvetica"/>
            </a:endParaRPr>
          </a:p>
        </p:txBody>
      </p:sp>
      <p:sp>
        <p:nvSpPr>
          <p:cNvPr id="19" name="Title 8">
            <a:extLst>
              <a:ext uri="{FF2B5EF4-FFF2-40B4-BE49-F238E27FC236}">
                <a16:creationId xmlns:a16="http://schemas.microsoft.com/office/drawing/2014/main" id="{CD54C5AC-3EFF-6D45-805C-DE3D7A46BBE2}"/>
              </a:ext>
            </a:extLst>
          </p:cNvPr>
          <p:cNvSpPr txBox="1">
            <a:spLocks/>
          </p:cNvSpPr>
          <p:nvPr/>
        </p:nvSpPr>
        <p:spPr>
          <a:xfrm>
            <a:off x="235336" y="5627489"/>
            <a:ext cx="439735" cy="539854"/>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0" name="Title 8">
            <a:extLst>
              <a:ext uri="{FF2B5EF4-FFF2-40B4-BE49-F238E27FC236}">
                <a16:creationId xmlns:a16="http://schemas.microsoft.com/office/drawing/2014/main" id="{CEA018B7-9FE7-264A-9323-FD2EA8CCD10B}"/>
              </a:ext>
            </a:extLst>
          </p:cNvPr>
          <p:cNvSpPr txBox="1">
            <a:spLocks/>
          </p:cNvSpPr>
          <p:nvPr/>
        </p:nvSpPr>
        <p:spPr>
          <a:xfrm>
            <a:off x="-46812" y="6117602"/>
            <a:ext cx="1004030" cy="611582"/>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a:t>
            </a:r>
          </a:p>
        </p:txBody>
      </p:sp>
      <p:sp>
        <p:nvSpPr>
          <p:cNvPr id="21" name="Rectangle 20">
            <a:extLst>
              <a:ext uri="{FF2B5EF4-FFF2-40B4-BE49-F238E27FC236}">
                <a16:creationId xmlns:a16="http://schemas.microsoft.com/office/drawing/2014/main" id="{6E88F056-A367-9C4B-B938-DC2285018DA7}"/>
              </a:ext>
            </a:extLst>
          </p:cNvPr>
          <p:cNvSpPr/>
          <p:nvPr/>
        </p:nvSpPr>
        <p:spPr>
          <a:xfrm>
            <a:off x="759606" y="6238727"/>
            <a:ext cx="5634876" cy="369332"/>
          </a:xfrm>
          <a:prstGeom prst="rect">
            <a:avLst/>
          </a:prstGeom>
        </p:spPr>
        <p:txBody>
          <a:bodyPr wrap="none">
            <a:spAutoFit/>
          </a:bodyPr>
          <a:lstStyle/>
          <a:p>
            <a:r>
              <a:rPr lang="en-US" sz="1800" dirty="0">
                <a:solidFill>
                  <a:srgbClr val="00B0F0"/>
                </a:solidFill>
                <a:latin typeface="Helvetica" pitchFamily="2" charset="0"/>
                <a:hlinkClick r:id="rId8"/>
              </a:rPr>
              <a:t>https://</a:t>
            </a:r>
            <a:r>
              <a:rPr lang="en-US" sz="1800" dirty="0" err="1">
                <a:solidFill>
                  <a:srgbClr val="00B0F0"/>
                </a:solidFill>
                <a:latin typeface="Helvetica" pitchFamily="2" charset="0"/>
                <a:hlinkClick r:id="rId8"/>
              </a:rPr>
              <a:t>docs.targetvalidation.org</a:t>
            </a:r>
            <a:r>
              <a:rPr lang="en-US" sz="1800" dirty="0">
                <a:solidFill>
                  <a:srgbClr val="00B0F0"/>
                </a:solidFill>
                <a:latin typeface="Helvetica" pitchFamily="2" charset="0"/>
                <a:hlinkClick r:id="rId8"/>
              </a:rPr>
              <a:t>/tutorials/python-client</a:t>
            </a:r>
            <a:endParaRPr lang="en-US" sz="1800" dirty="0">
              <a:solidFill>
                <a:srgbClr val="00B0F0"/>
              </a:solidFill>
              <a:latin typeface="Helvetica" pitchFamily="2" charset="0"/>
            </a:endParaRPr>
          </a:p>
        </p:txBody>
      </p:sp>
    </p:spTree>
    <p:extLst>
      <p:ext uri="{BB962C8B-B14F-4D97-AF65-F5344CB8AC3E}">
        <p14:creationId xmlns:p14="http://schemas.microsoft.com/office/powerpoint/2010/main" val="1682202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2-12 at 20.15.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224" y="1206522"/>
            <a:ext cx="5473175" cy="4922415"/>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7"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How to </a:t>
            </a:r>
            <a:r>
              <a:rPr lang="en-GB" sz="4000" b="1" dirty="0"/>
              <a:t>search</a:t>
            </a:r>
          </a:p>
        </p:txBody>
      </p:sp>
      <p:pic>
        <p:nvPicPr>
          <p:cNvPr id="2" name="Picture 1" descr="Screen Shot 2017-12-12 at 20.14.52.png"/>
          <p:cNvPicPr>
            <a:picLocks noChangeAspect="1"/>
          </p:cNvPicPr>
          <p:nvPr/>
        </p:nvPicPr>
        <p:blipFill rotWithShape="1">
          <a:blip r:embed="rId3">
            <a:extLst>
              <a:ext uri="{28A0092B-C50C-407E-A947-70E740481C1C}">
                <a14:useLocalDpi xmlns:a14="http://schemas.microsoft.com/office/drawing/2010/main" val="0"/>
              </a:ext>
            </a:extLst>
          </a:blip>
          <a:srcRect l="3408" t="2970" r="63990" b="5962"/>
          <a:stretch/>
        </p:blipFill>
        <p:spPr>
          <a:xfrm>
            <a:off x="784712" y="1379818"/>
            <a:ext cx="2707610" cy="3245556"/>
          </a:xfrm>
          <a:prstGeom prst="rect">
            <a:avLst/>
          </a:prstGeom>
          <a:ln>
            <a:solidFill>
              <a:srgbClr val="BFBFBF"/>
            </a:solidFill>
          </a:ln>
        </p:spPr>
      </p:pic>
      <p:sp>
        <p:nvSpPr>
          <p:cNvPr id="10" name="Rectangle 9"/>
          <p:cNvSpPr/>
          <p:nvPr/>
        </p:nvSpPr>
        <p:spPr>
          <a:xfrm>
            <a:off x="129716" y="6321947"/>
            <a:ext cx="6314220" cy="307777"/>
          </a:xfrm>
          <a:prstGeom prst="rect">
            <a:avLst/>
          </a:prstGeom>
        </p:spPr>
        <p:txBody>
          <a:bodyPr wrap="square">
            <a:spAutoFit/>
          </a:bodyPr>
          <a:lstStyle/>
          <a:p>
            <a:r>
              <a:rPr lang="en-US" dirty="0">
                <a:solidFill>
                  <a:schemeClr val="bg1">
                    <a:lumMod val="50000"/>
                  </a:schemeClr>
                </a:solidFill>
                <a:latin typeface="Helvetica"/>
                <a:cs typeface="Helvetica"/>
              </a:rPr>
              <a:t>https://platform-</a:t>
            </a:r>
            <a:r>
              <a:rPr lang="en-US" dirty="0" err="1">
                <a:solidFill>
                  <a:schemeClr val="bg1">
                    <a:lumMod val="50000"/>
                  </a:schemeClr>
                </a:solidFill>
                <a:latin typeface="Helvetica"/>
                <a:cs typeface="Helvetica"/>
              </a:rPr>
              <a:t>api.opentargets.io</a:t>
            </a:r>
            <a:r>
              <a:rPr lang="en-US" dirty="0">
                <a:solidFill>
                  <a:schemeClr val="bg1">
                    <a:lumMod val="50000"/>
                  </a:schemeClr>
                </a:solidFill>
                <a:latin typeface="Helvetica"/>
                <a:cs typeface="Helvetica"/>
              </a:rPr>
              <a:t>/v3/platform/public/</a:t>
            </a:r>
            <a:r>
              <a:rPr lang="en-US" dirty="0" err="1">
                <a:solidFill>
                  <a:srgbClr val="FF0000"/>
                </a:solidFill>
                <a:latin typeface="Helvetica"/>
                <a:cs typeface="Helvetica"/>
              </a:rPr>
              <a:t>search</a:t>
            </a:r>
            <a:r>
              <a:rPr lang="en-US" dirty="0" err="1">
                <a:solidFill>
                  <a:schemeClr val="bg1">
                    <a:lumMod val="50000"/>
                  </a:schemeClr>
                </a:solidFill>
                <a:latin typeface="Helvetica"/>
                <a:cs typeface="Helvetica"/>
              </a:rPr>
              <a:t>?q</a:t>
            </a:r>
            <a:r>
              <a:rPr lang="en-US" dirty="0">
                <a:solidFill>
                  <a:schemeClr val="bg1">
                    <a:lumMod val="50000"/>
                  </a:schemeClr>
                </a:solidFill>
                <a:latin typeface="Helvetica"/>
                <a:cs typeface="Helvetica"/>
              </a:rPr>
              <a:t>=PTEN</a:t>
            </a:r>
          </a:p>
        </p:txBody>
      </p:sp>
      <p:sp>
        <p:nvSpPr>
          <p:cNvPr id="11" name="Right Arrow 10"/>
          <p:cNvSpPr/>
          <p:nvPr/>
        </p:nvSpPr>
        <p:spPr>
          <a:xfrm rot="16200000">
            <a:off x="1452836" y="3998312"/>
            <a:ext cx="703262"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0800000">
            <a:off x="5040586" y="3161533"/>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1.43.png"/>
          <p:cNvPicPr>
            <a:picLocks noChangeAspect="1"/>
          </p:cNvPicPr>
          <p:nvPr/>
        </p:nvPicPr>
        <p:blipFill rotWithShape="1">
          <a:blip r:embed="rId4">
            <a:extLst>
              <a:ext uri="{28A0092B-C50C-407E-A947-70E740481C1C}">
                <a14:useLocalDpi xmlns:a14="http://schemas.microsoft.com/office/drawing/2010/main" val="0"/>
              </a:ext>
            </a:extLst>
          </a:blip>
          <a:srcRect t="46168" r="39025" b="11366"/>
          <a:stretch/>
        </p:blipFill>
        <p:spPr>
          <a:xfrm>
            <a:off x="293961" y="5130799"/>
            <a:ext cx="4568825" cy="787401"/>
          </a:xfrm>
          <a:prstGeom prst="rect">
            <a:avLst/>
          </a:prstGeom>
        </p:spPr>
      </p:pic>
    </p:spTree>
    <p:extLst>
      <p:ext uri="{BB962C8B-B14F-4D97-AF65-F5344CB8AC3E}">
        <p14:creationId xmlns:p14="http://schemas.microsoft.com/office/powerpoint/2010/main" val="417512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0" name="Rectangle 9"/>
          <p:cNvSpPr/>
          <p:nvPr/>
        </p:nvSpPr>
        <p:spPr>
          <a:xfrm>
            <a:off x="238986" y="5619484"/>
            <a:ext cx="6448778" cy="954107"/>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a:solidFill>
                  <a:srgbClr val="FF0000"/>
                </a:solidFill>
                <a:latin typeface="Helvetica"/>
                <a:cs typeface="Helvetica"/>
              </a:rPr>
              <a:t>association/filter</a:t>
            </a:r>
            <a:r>
              <a:rPr lang="en-US" dirty="0">
                <a:solidFill>
                  <a:srgbClr val="7F7F7F"/>
                </a:solidFill>
                <a:latin typeface="Helvetica"/>
                <a:cs typeface="Helvetica"/>
              </a:rPr>
              <a:t>?</a:t>
            </a:r>
          </a:p>
          <a:p>
            <a:r>
              <a:rPr lang="en-US" dirty="0">
                <a:solidFill>
                  <a:srgbClr val="7F7F7F"/>
                </a:solidFill>
                <a:latin typeface="Helvetica"/>
                <a:cs typeface="Helvetica"/>
              </a:rPr>
              <a:t>target=ENSG00000171862</a:t>
            </a:r>
          </a:p>
          <a:p>
            <a:r>
              <a:rPr lang="en-US" dirty="0">
                <a:solidFill>
                  <a:srgbClr val="7F7F7F"/>
                </a:solidFill>
                <a:latin typeface="Helvetica"/>
                <a:cs typeface="Helvetica"/>
              </a:rPr>
              <a:t>&amp;direct=true</a:t>
            </a: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4" name="Picture 3" descr="Screen Shot 2017-12-12 at 20.36.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86" y="1315155"/>
            <a:ext cx="4023783" cy="2808000"/>
          </a:xfrm>
          <a:prstGeom prst="rect">
            <a:avLst/>
          </a:prstGeom>
          <a:ln>
            <a:solidFill>
              <a:srgbClr val="BFBFBF"/>
            </a:solidFill>
          </a:ln>
        </p:spPr>
      </p:pic>
      <p:pic>
        <p:nvPicPr>
          <p:cNvPr id="5" name="Picture 4" descr="Screen Shot 2017-12-12 at 20.38.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398" y="843111"/>
            <a:ext cx="4618731" cy="5975990"/>
          </a:xfrm>
          <a:prstGeom prst="rect">
            <a:avLst/>
          </a:prstGeom>
        </p:spPr>
      </p:pic>
      <p:sp>
        <p:nvSpPr>
          <p:cNvPr id="9" name="TextBox 8"/>
          <p:cNvSpPr txBox="1"/>
          <p:nvPr/>
        </p:nvSpPr>
        <p:spPr>
          <a:xfrm>
            <a:off x="-31417" y="0"/>
            <a:ext cx="9170655" cy="666849"/>
          </a:xfrm>
          <a:prstGeom prst="rect">
            <a:avLst/>
          </a:prstGeom>
          <a:noFill/>
        </p:spPr>
        <p:txBody>
          <a:bodyPr wrap="square" rtlCol="0">
            <a:spAutoFit/>
          </a:bodyPr>
          <a:lstStyle/>
          <a:p>
            <a:pPr algn="ctr">
              <a:lnSpc>
                <a:spcPct val="120000"/>
              </a:lnSpc>
            </a:pPr>
            <a:r>
              <a:rPr lang="en-US" sz="3200" dirty="0">
                <a:solidFill>
                  <a:srgbClr val="0091EB"/>
                </a:solidFill>
                <a:latin typeface="Helvetica"/>
                <a:cs typeface="Helvetica"/>
              </a:rPr>
              <a:t>How to get </a:t>
            </a:r>
            <a:r>
              <a:rPr lang="en-US" sz="3200" b="1" dirty="0">
                <a:solidFill>
                  <a:srgbClr val="0091EB"/>
                </a:solidFill>
                <a:latin typeface="Helvetica"/>
                <a:cs typeface="Helvetica"/>
              </a:rPr>
              <a:t>all diseases </a:t>
            </a:r>
            <a:r>
              <a:rPr lang="en-US" sz="3200" dirty="0">
                <a:solidFill>
                  <a:srgbClr val="0091EB"/>
                </a:solidFill>
                <a:latin typeface="Helvetica"/>
                <a:cs typeface="Helvetica"/>
              </a:rPr>
              <a:t>associated with a target</a:t>
            </a:r>
          </a:p>
        </p:txBody>
      </p:sp>
      <p:sp>
        <p:nvSpPr>
          <p:cNvPr id="12" name="Right Arrow 11"/>
          <p:cNvSpPr/>
          <p:nvPr/>
        </p:nvSpPr>
        <p:spPr>
          <a:xfrm rot="5400000">
            <a:off x="248444" y="1039019"/>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ight Arrow 12"/>
          <p:cNvSpPr/>
          <p:nvPr/>
        </p:nvSpPr>
        <p:spPr>
          <a:xfrm rot="10800000">
            <a:off x="5640388" y="2400300"/>
            <a:ext cx="701675" cy="550863"/>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descr="Screen Shot 2018-09-25 at 19.4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65" y="4717784"/>
            <a:ext cx="5471994" cy="792888"/>
          </a:xfrm>
          <a:prstGeom prst="rect">
            <a:avLst/>
          </a:prstGeom>
        </p:spPr>
      </p:pic>
    </p:spTree>
    <p:extLst>
      <p:ext uri="{BB962C8B-B14F-4D97-AF65-F5344CB8AC3E}">
        <p14:creationId xmlns:p14="http://schemas.microsoft.com/office/powerpoint/2010/main" val="65100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12 at 20.48.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921"/>
            <a:ext cx="9144000" cy="354389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pic>
        <p:nvPicPr>
          <p:cNvPr id="3" name="Picture 2" descr="Screen Shot 2017-12-12 at 20.46.25.png"/>
          <p:cNvPicPr>
            <a:picLocks noChangeAspect="1"/>
          </p:cNvPicPr>
          <p:nvPr/>
        </p:nvPicPr>
        <p:blipFill rotWithShape="1">
          <a:blip r:embed="rId4">
            <a:extLst>
              <a:ext uri="{28A0092B-C50C-407E-A947-70E740481C1C}">
                <a14:useLocalDpi xmlns:a14="http://schemas.microsoft.com/office/drawing/2010/main" val="0"/>
              </a:ext>
            </a:extLst>
          </a:blip>
          <a:srcRect l="783" t="2308" r="27187"/>
          <a:stretch/>
        </p:blipFill>
        <p:spPr>
          <a:xfrm>
            <a:off x="4920491" y="1067735"/>
            <a:ext cx="3734046" cy="5747547"/>
          </a:xfrm>
          <a:prstGeom prst="rect">
            <a:avLst/>
          </a:prstGeom>
        </p:spPr>
      </p:pic>
      <p:sp>
        <p:nvSpPr>
          <p:cNvPr id="10" name="Rectangle 9"/>
          <p:cNvSpPr/>
          <p:nvPr/>
        </p:nvSpPr>
        <p:spPr>
          <a:xfrm>
            <a:off x="177221" y="5891952"/>
            <a:ext cx="8933686" cy="738664"/>
          </a:xfrm>
          <a:prstGeom prst="rect">
            <a:avLst/>
          </a:prstGeom>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a:t>
            </a:r>
          </a:p>
          <a:p>
            <a:r>
              <a:rPr lang="en-US" dirty="0">
                <a:solidFill>
                  <a:srgbClr val="7F7F7F"/>
                </a:solidFill>
                <a:latin typeface="Helvetica"/>
                <a:cs typeface="Helvetica"/>
              </a:rPr>
              <a:t>public/</a:t>
            </a:r>
            <a:r>
              <a:rPr lang="en-US" dirty="0" err="1">
                <a:solidFill>
                  <a:srgbClr val="FF0000"/>
                </a:solidFill>
                <a:latin typeface="Helvetica"/>
                <a:cs typeface="Helvetica"/>
              </a:rPr>
              <a:t>association</a:t>
            </a:r>
            <a:r>
              <a:rPr lang="en-US" dirty="0" err="1">
                <a:solidFill>
                  <a:srgbClr val="7F7F7F"/>
                </a:solidFill>
                <a:latin typeface="Helvetica"/>
                <a:cs typeface="Helvetica"/>
              </a:rPr>
              <a:t>?</a:t>
            </a:r>
            <a:r>
              <a:rPr lang="en-US" dirty="0" err="1">
                <a:solidFill>
                  <a:srgbClr val="FF0000"/>
                </a:solidFill>
                <a:latin typeface="Helvetica"/>
                <a:cs typeface="Helvetica"/>
              </a:rPr>
              <a:t>id</a:t>
            </a:r>
            <a:r>
              <a:rPr lang="en-US" dirty="0">
                <a:solidFill>
                  <a:srgbClr val="7F7F7F"/>
                </a:solidFill>
                <a:latin typeface="Helvetica"/>
                <a:cs typeface="Helvetica"/>
              </a:rPr>
              <a:t>=ENSG00000171862</a:t>
            </a:r>
          </a:p>
          <a:p>
            <a:r>
              <a:rPr lang="en-US" dirty="0">
                <a:solidFill>
                  <a:srgbClr val="7F7F7F"/>
                </a:solidFill>
                <a:latin typeface="Helvetica"/>
                <a:cs typeface="Helvetica"/>
              </a:rPr>
              <a:t>-EFO_0000616</a:t>
            </a:r>
          </a:p>
        </p:txBody>
      </p:sp>
      <p:sp>
        <p:nvSpPr>
          <p:cNvPr id="2" name="Rectangle 1"/>
          <p:cNvSpPr/>
          <p:nvPr/>
        </p:nvSpPr>
        <p:spPr>
          <a:xfrm>
            <a:off x="-1" y="24618"/>
            <a:ext cx="9144001" cy="792525"/>
          </a:xfrm>
          <a:prstGeom prst="rect">
            <a:avLst/>
          </a:prstGeom>
        </p:spPr>
        <p:txBody>
          <a:bodyPr wrap="square">
            <a:spAutoFit/>
          </a:bodyPr>
          <a:lstStyle/>
          <a:p>
            <a:pPr algn="ctr">
              <a:lnSpc>
                <a:spcPct val="120000"/>
              </a:lnSpc>
            </a:pPr>
            <a:r>
              <a:rPr lang="en-US" sz="3800" dirty="0">
                <a:solidFill>
                  <a:srgbClr val="0091EB"/>
                </a:solidFill>
                <a:latin typeface="Helvetica"/>
                <a:cs typeface="Helvetica"/>
              </a:rPr>
              <a:t>How to get the </a:t>
            </a:r>
            <a:r>
              <a:rPr lang="en-US" sz="3800" b="1" dirty="0">
                <a:solidFill>
                  <a:srgbClr val="0091EB"/>
                </a:solidFill>
                <a:latin typeface="Helvetica"/>
                <a:cs typeface="Helvetica"/>
              </a:rPr>
              <a:t>score for an association</a:t>
            </a:r>
          </a:p>
        </p:txBody>
      </p:sp>
      <p:sp>
        <p:nvSpPr>
          <p:cNvPr id="9" name="Right Arrow 8"/>
          <p:cNvSpPr/>
          <p:nvPr/>
        </p:nvSpPr>
        <p:spPr>
          <a:xfrm rot="5400000">
            <a:off x="4476591" y="2997227"/>
            <a:ext cx="701675" cy="55086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rot="16200000">
            <a:off x="8150151" y="5190186"/>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5" descr="Screen Shot 2018-09-25 at 19.45.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86" y="4902849"/>
            <a:ext cx="5245100" cy="914400"/>
          </a:xfrm>
          <a:prstGeom prst="rect">
            <a:avLst/>
          </a:prstGeom>
        </p:spPr>
      </p:pic>
    </p:spTree>
    <p:extLst>
      <p:ext uri="{BB962C8B-B14F-4D97-AF65-F5344CB8AC3E}">
        <p14:creationId xmlns:p14="http://schemas.microsoft.com/office/powerpoint/2010/main" val="46848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16381" b="44885"/>
          <a:stretch/>
        </p:blipFill>
        <p:spPr>
          <a:xfrm>
            <a:off x="0" y="952420"/>
            <a:ext cx="9144000" cy="2244202"/>
          </a:xfrm>
          <a:prstGeom prst="rect">
            <a:avLst/>
          </a:prstGeom>
        </p:spPr>
      </p:pic>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11" name="Title 1"/>
          <p:cNvSpPr txBox="1">
            <a:spLocks/>
          </p:cNvSpPr>
          <p:nvPr/>
        </p:nvSpPr>
        <p:spPr>
          <a:xfrm>
            <a:off x="4763" y="24618"/>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p>
        </p:txBody>
      </p:sp>
      <p:sp>
        <p:nvSpPr>
          <p:cNvPr id="12" name="Title 1"/>
          <p:cNvSpPr txBox="1">
            <a:spLocks/>
          </p:cNvSpPr>
          <p:nvPr/>
        </p:nvSpPr>
        <p:spPr>
          <a:xfrm>
            <a:off x="4763" y="21797"/>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600" dirty="0"/>
              <a:t>How to get the evidence for an association</a:t>
            </a:r>
          </a:p>
        </p:txBody>
      </p:sp>
      <p:pic>
        <p:nvPicPr>
          <p:cNvPr id="5" name="Picture 4" descr="Screen Shot 2018-06-14 at 10.46.21.png"/>
          <p:cNvPicPr>
            <a:picLocks noChangeAspect="1"/>
          </p:cNvPicPr>
          <p:nvPr/>
        </p:nvPicPr>
        <p:blipFill rotWithShape="1">
          <a:blip r:embed="rId4">
            <a:extLst>
              <a:ext uri="{28A0092B-C50C-407E-A947-70E740481C1C}">
                <a14:useLocalDpi xmlns:a14="http://schemas.microsoft.com/office/drawing/2010/main" val="0"/>
              </a:ext>
            </a:extLst>
          </a:blip>
          <a:srcRect t="18676" r="34759" b="22478"/>
          <a:stretch/>
        </p:blipFill>
        <p:spPr>
          <a:xfrm>
            <a:off x="5381681" y="1978332"/>
            <a:ext cx="3541503" cy="4035697"/>
          </a:xfrm>
          <a:prstGeom prst="rect">
            <a:avLst/>
          </a:prstGeom>
        </p:spPr>
      </p:pic>
      <p:sp>
        <p:nvSpPr>
          <p:cNvPr id="17" name="Rectangle 16"/>
          <p:cNvSpPr/>
          <p:nvPr/>
        </p:nvSpPr>
        <p:spPr>
          <a:xfrm>
            <a:off x="0" y="6138236"/>
            <a:ext cx="9134474" cy="738664"/>
          </a:xfrm>
          <a:prstGeom prst="rect">
            <a:avLst/>
          </a:prstGeom>
          <a:solidFill>
            <a:srgbClr val="FFFFFF"/>
          </a:solidFill>
        </p:spPr>
        <p:txBody>
          <a:bodyPr wrap="square">
            <a:spAutoFit/>
          </a:bodyPr>
          <a:lstStyle/>
          <a:p>
            <a:r>
              <a:rPr lang="en-US" dirty="0">
                <a:solidFill>
                  <a:srgbClr val="7F7F7F"/>
                </a:solidFill>
                <a:latin typeface="Helvetica"/>
                <a:cs typeface="Helvetica"/>
              </a:rPr>
              <a:t>http://platform-</a:t>
            </a:r>
            <a:r>
              <a:rPr lang="en-US" dirty="0" err="1">
                <a:solidFill>
                  <a:srgbClr val="7F7F7F"/>
                </a:solidFill>
                <a:latin typeface="Helvetica"/>
                <a:cs typeface="Helvetica"/>
              </a:rPr>
              <a:t>api.opentargets.io</a:t>
            </a:r>
            <a:r>
              <a:rPr lang="en-US" dirty="0">
                <a:solidFill>
                  <a:srgbClr val="7F7F7F"/>
                </a:solidFill>
                <a:latin typeface="Helvetica"/>
                <a:cs typeface="Helvetica"/>
              </a:rPr>
              <a:t>/v3/platform/public/</a:t>
            </a:r>
            <a:r>
              <a:rPr lang="en-US" dirty="0">
                <a:solidFill>
                  <a:srgbClr val="FF0000"/>
                </a:solidFill>
                <a:latin typeface="Helvetica"/>
                <a:cs typeface="Helvetica"/>
              </a:rPr>
              <a:t>evidence</a:t>
            </a:r>
            <a:r>
              <a:rPr lang="en-US" dirty="0">
                <a:solidFill>
                  <a:srgbClr val="7F7F7F"/>
                </a:solidFill>
                <a:latin typeface="Helvetica"/>
                <a:cs typeface="Helvetica"/>
              </a:rPr>
              <a:t>/</a:t>
            </a:r>
            <a:r>
              <a:rPr lang="en-US" dirty="0" err="1">
                <a:solidFill>
                  <a:srgbClr val="FF0000"/>
                </a:solidFill>
                <a:latin typeface="Helvetica"/>
                <a:cs typeface="Helvetica"/>
              </a:rPr>
              <a:t>filter</a:t>
            </a:r>
            <a:r>
              <a:rPr lang="en-US" dirty="0" err="1">
                <a:solidFill>
                  <a:srgbClr val="7F7F7F"/>
                </a:solidFill>
                <a:latin typeface="Helvetica"/>
                <a:cs typeface="Helvetica"/>
              </a:rPr>
              <a:t>?</a:t>
            </a:r>
            <a:r>
              <a:rPr lang="en-US" dirty="0" err="1">
                <a:solidFill>
                  <a:srgbClr val="FF0000"/>
                </a:solidFill>
                <a:latin typeface="Helvetica"/>
                <a:cs typeface="Helvetica"/>
              </a:rPr>
              <a:t>target</a:t>
            </a:r>
            <a:r>
              <a:rPr lang="en-US" dirty="0">
                <a:solidFill>
                  <a:srgbClr val="7F7F7F"/>
                </a:solidFill>
                <a:latin typeface="Helvetica"/>
                <a:cs typeface="Helvetica"/>
              </a:rPr>
              <a:t>=</a:t>
            </a:r>
            <a:r>
              <a:rPr lang="de-DE" dirty="0">
                <a:solidFill>
                  <a:srgbClr val="7F7F7F"/>
                </a:solidFill>
                <a:latin typeface="Helvetica"/>
                <a:cs typeface="Helvetica"/>
              </a:rPr>
              <a:t>ENSG00000198947</a:t>
            </a:r>
            <a:r>
              <a:rPr lang="en-US" dirty="0">
                <a:solidFill>
                  <a:srgbClr val="7F7F7F"/>
                </a:solidFill>
                <a:latin typeface="Helvetica"/>
                <a:cs typeface="Helvetica"/>
              </a:rPr>
              <a:t>&amp;</a:t>
            </a:r>
            <a:r>
              <a:rPr lang="en-US" dirty="0">
                <a:solidFill>
                  <a:srgbClr val="FF0000"/>
                </a:solidFill>
                <a:latin typeface="Helvetica"/>
                <a:cs typeface="Helvetica"/>
              </a:rPr>
              <a:t>disease</a:t>
            </a:r>
            <a:r>
              <a:rPr lang="en-US" dirty="0">
                <a:solidFill>
                  <a:srgbClr val="7F7F7F"/>
                </a:solidFill>
                <a:latin typeface="Helvetica"/>
                <a:cs typeface="Helvetica"/>
              </a:rPr>
              <a:t>=Orphanet_98896&amp;</a:t>
            </a:r>
            <a:r>
              <a:rPr lang="en-US" dirty="0">
                <a:solidFill>
                  <a:srgbClr val="FF0000"/>
                </a:solidFill>
                <a:latin typeface="Helvetica"/>
                <a:cs typeface="Helvetica"/>
              </a:rPr>
              <a:t>datatype</a:t>
            </a:r>
            <a:r>
              <a:rPr lang="en-US" dirty="0">
                <a:solidFill>
                  <a:srgbClr val="7F7F7F"/>
                </a:solidFill>
                <a:latin typeface="Helvetica"/>
                <a:cs typeface="Helvetica"/>
              </a:rPr>
              <a:t>=</a:t>
            </a:r>
            <a:r>
              <a:rPr lang="en-US" dirty="0" err="1">
                <a:solidFill>
                  <a:srgbClr val="7F7F7F"/>
                </a:solidFill>
                <a:latin typeface="Helvetica"/>
                <a:cs typeface="Helvetica"/>
              </a:rPr>
              <a:t>genetic_association</a:t>
            </a:r>
            <a:endParaRPr lang="en-US" dirty="0">
              <a:solidFill>
                <a:srgbClr val="7F7F7F"/>
              </a:solidFill>
              <a:latin typeface="Helvetica"/>
              <a:cs typeface="Helvetica"/>
            </a:endParaRPr>
          </a:p>
        </p:txBody>
      </p:sp>
      <p:pic>
        <p:nvPicPr>
          <p:cNvPr id="16" name="Picture 15"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t="59607" r="73246"/>
          <a:stretch/>
        </p:blipFill>
        <p:spPr>
          <a:xfrm>
            <a:off x="40111" y="2965788"/>
            <a:ext cx="2446366" cy="2340326"/>
          </a:xfrm>
          <a:prstGeom prst="rect">
            <a:avLst/>
          </a:prstGeom>
        </p:spPr>
      </p:pic>
      <p:sp>
        <p:nvSpPr>
          <p:cNvPr id="19" name="Right Arrow 18"/>
          <p:cNvSpPr/>
          <p:nvPr/>
        </p:nvSpPr>
        <p:spPr>
          <a:xfrm rot="5400000">
            <a:off x="1094904" y="4004145"/>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ight Arrow 19"/>
          <p:cNvSpPr/>
          <p:nvPr/>
        </p:nvSpPr>
        <p:spPr>
          <a:xfrm>
            <a:off x="4933663" y="4209240"/>
            <a:ext cx="701675" cy="55245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3" descr="Screen Shot 2018-09-25 at 19.46.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5" y="5400182"/>
            <a:ext cx="5291995" cy="746159"/>
          </a:xfrm>
          <a:prstGeom prst="rect">
            <a:avLst/>
          </a:prstGeom>
        </p:spPr>
      </p:pic>
      <p:pic>
        <p:nvPicPr>
          <p:cNvPr id="18" name="Picture 17" descr="Screen Shot 2018-06-14 at 10.46.33.png"/>
          <p:cNvPicPr>
            <a:picLocks noChangeAspect="1"/>
          </p:cNvPicPr>
          <p:nvPr/>
        </p:nvPicPr>
        <p:blipFill rotWithShape="1">
          <a:blip r:embed="rId3">
            <a:extLst>
              <a:ext uri="{28A0092B-C50C-407E-A947-70E740481C1C}">
                <a14:useLocalDpi xmlns:a14="http://schemas.microsoft.com/office/drawing/2010/main" val="0"/>
              </a:ext>
            </a:extLst>
          </a:blip>
          <a:srcRect r="42260" b="92345"/>
          <a:stretch/>
        </p:blipFill>
        <p:spPr>
          <a:xfrm>
            <a:off x="4763" y="603011"/>
            <a:ext cx="5279738" cy="443477"/>
          </a:xfrm>
          <a:prstGeom prst="rect">
            <a:avLst/>
          </a:prstGeom>
        </p:spPr>
      </p:pic>
    </p:spTree>
    <p:extLst>
      <p:ext uri="{BB962C8B-B14F-4D97-AF65-F5344CB8AC3E}">
        <p14:creationId xmlns:p14="http://schemas.microsoft.com/office/powerpoint/2010/main" val="66575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63" y="4786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REST API</a:t>
            </a:r>
          </a:p>
        </p:txBody>
      </p:sp>
      <p:sp>
        <p:nvSpPr>
          <p:cNvPr id="2" name="Rectangle 1"/>
          <p:cNvSpPr/>
          <p:nvPr/>
        </p:nvSpPr>
        <p:spPr>
          <a:xfrm>
            <a:off x="2581712" y="6348957"/>
            <a:ext cx="3980577" cy="769441"/>
          </a:xfrm>
          <a:prstGeom prst="rect">
            <a:avLst/>
          </a:prstGeom>
        </p:spPr>
        <p:txBody>
          <a:bodyPr wrap="none">
            <a:spAutoFit/>
          </a:bodyPr>
          <a:lstStyle/>
          <a:p>
            <a:r>
              <a:rPr lang="en-US" sz="2200" dirty="0">
                <a:latin typeface="Helvetica"/>
                <a:cs typeface="Helvetica"/>
                <a:hlinkClick r:id="rId3"/>
              </a:rPr>
              <a:t>https://youtu.be/KQbfhwpeEvc</a:t>
            </a:r>
            <a:endParaRPr lang="en-US" sz="2200" dirty="0">
              <a:latin typeface="Helvetica"/>
              <a:cs typeface="Helvetica"/>
            </a:endParaRPr>
          </a:p>
          <a:p>
            <a:endParaRPr lang="en-US" sz="2200" dirty="0">
              <a:latin typeface="Helvetica"/>
              <a:cs typeface="Helvetica"/>
            </a:endParaRPr>
          </a:p>
        </p:txBody>
      </p:sp>
      <p:pic>
        <p:nvPicPr>
          <p:cNvPr id="4" name="Picture 3" descr="Screen Shot 2018-06-06 at 12.44.16.png"/>
          <p:cNvPicPr>
            <a:picLocks noChangeAspect="1"/>
          </p:cNvPicPr>
          <p:nvPr/>
        </p:nvPicPr>
        <p:blipFill rotWithShape="1">
          <a:blip r:embed="rId4">
            <a:extLst>
              <a:ext uri="{28A0092B-C50C-407E-A947-70E740481C1C}">
                <a14:useLocalDpi xmlns:a14="http://schemas.microsoft.com/office/drawing/2010/main" val="0"/>
              </a:ext>
            </a:extLst>
          </a:blip>
          <a:srcRect b="9192"/>
          <a:stretch/>
        </p:blipFill>
        <p:spPr>
          <a:xfrm>
            <a:off x="704966" y="996377"/>
            <a:ext cx="7734068" cy="5183997"/>
          </a:xfrm>
          <a:prstGeom prst="rect">
            <a:avLst/>
          </a:prstGeom>
          <a:ln>
            <a:solidFill>
              <a:schemeClr val="bg1">
                <a:lumMod val="75000"/>
              </a:schemeClr>
            </a:solidFill>
          </a:ln>
        </p:spPr>
      </p:pic>
      <p:sp>
        <p:nvSpPr>
          <p:cNvPr id="3" name="Rectangle 2">
            <a:extLst>
              <a:ext uri="{FF2B5EF4-FFF2-40B4-BE49-F238E27FC236}">
                <a16:creationId xmlns:a16="http://schemas.microsoft.com/office/drawing/2014/main" id="{34E931FD-926A-4341-BF94-4CF5E914D483}"/>
              </a:ext>
            </a:extLst>
          </p:cNvPr>
          <p:cNvSpPr/>
          <p:nvPr/>
        </p:nvSpPr>
        <p:spPr>
          <a:xfrm rot="16200000">
            <a:off x="-1641836" y="3434486"/>
            <a:ext cx="3993401" cy="307777"/>
          </a:xfrm>
          <a:prstGeom prst="rect">
            <a:avLst/>
          </a:prstGeom>
        </p:spPr>
        <p:txBody>
          <a:bodyPr wrap="none">
            <a:spAutoFit/>
          </a:bodyPr>
          <a:lstStyle/>
          <a:p>
            <a:r>
              <a:rPr lang="en-US" dirty="0">
                <a:hlinkClick r:id="rId5"/>
              </a:rPr>
              <a:t>https://docs.targetvalidation.org/tutorials/rest-api</a:t>
            </a:r>
            <a:endParaRPr lang="en-US" dirty="0"/>
          </a:p>
        </p:txBody>
      </p:sp>
    </p:spTree>
    <p:extLst>
      <p:ext uri="{BB962C8B-B14F-4D97-AF65-F5344CB8AC3E}">
        <p14:creationId xmlns:p14="http://schemas.microsoft.com/office/powerpoint/2010/main" val="2159799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58588" y="3152596"/>
            <a:ext cx="8426824" cy="1198559"/>
          </a:xfrm>
          <a:prstGeom prst="rect">
            <a:avLst/>
          </a:prstGeom>
        </p:spPr>
        <p:txBody>
          <a:bodyPr>
            <a:norm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spcBef>
                <a:spcPts val="0"/>
              </a:spcBef>
              <a:buFont typeface="Arial"/>
              <a:buNone/>
            </a:pPr>
            <a:endParaRPr lang="en-GB" sz="2400" b="1" u="sng" dirty="0">
              <a:solidFill>
                <a:srgbClr val="FF0000"/>
              </a:solidFill>
              <a:latin typeface="Helvetica"/>
              <a:cs typeface="Helvetica"/>
              <a:hlinkClick r:id="rId3"/>
            </a:endParaRPr>
          </a:p>
        </p:txBody>
      </p:sp>
      <p:sp>
        <p:nvSpPr>
          <p:cNvPr id="5" name="Title 1"/>
          <p:cNvSpPr txBox="1">
            <a:spLocks/>
          </p:cNvSpPr>
          <p:nvPr/>
        </p:nvSpPr>
        <p:spPr>
          <a:xfrm>
            <a:off x="4763" y="16875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Data downloads</a:t>
            </a:r>
          </a:p>
        </p:txBody>
      </p:sp>
      <p:pic>
        <p:nvPicPr>
          <p:cNvPr id="3" name="Picture 2" descr="Screen Shot 2018-06-12 at 22.44.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0" y="1186311"/>
            <a:ext cx="7893820" cy="5011245"/>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CA33EB0B-4C68-3C4D-8F2A-BD782F25DB2E}"/>
              </a:ext>
            </a:extLst>
          </p:cNvPr>
          <p:cNvPicPr>
            <a:picLocks noChangeAspect="1"/>
          </p:cNvPicPr>
          <p:nvPr/>
        </p:nvPicPr>
        <p:blipFill>
          <a:blip r:embed="rId5"/>
          <a:stretch>
            <a:fillRect/>
          </a:stretch>
        </p:blipFill>
        <p:spPr>
          <a:xfrm>
            <a:off x="859790" y="5119243"/>
            <a:ext cx="3708000" cy="1037285"/>
          </a:xfrm>
          <a:prstGeom prst="rect">
            <a:avLst/>
          </a:prstGeom>
        </p:spPr>
      </p:pic>
    </p:spTree>
    <p:extLst>
      <p:ext uri="{BB962C8B-B14F-4D97-AF65-F5344CB8AC3E}">
        <p14:creationId xmlns:p14="http://schemas.microsoft.com/office/powerpoint/2010/main" val="1048226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sp>
        <p:nvSpPr>
          <p:cNvPr id="3" name="Content Placeholder 5"/>
          <p:cNvSpPr txBox="1">
            <a:spLocks/>
          </p:cNvSpPr>
          <p:nvPr/>
        </p:nvSpPr>
        <p:spPr>
          <a:xfrm>
            <a:off x="0" y="702794"/>
            <a:ext cx="9143999" cy="722747"/>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4000" dirty="0">
                <a:solidFill>
                  <a:srgbClr val="0091EB"/>
                </a:solidFill>
                <a:latin typeface="Helvetica"/>
                <a:cs typeface="Helvetica"/>
              </a:rPr>
              <a:t>Extra hands-on exercises E4-E5</a:t>
            </a:r>
          </a:p>
          <a:p>
            <a:pPr marL="0" indent="0" algn="ctr">
              <a:spcBef>
                <a:spcPts val="0"/>
              </a:spcBef>
              <a:buNone/>
            </a:pPr>
            <a:endParaRPr lang="en-US" sz="4000" dirty="0">
              <a:solidFill>
                <a:srgbClr val="0091EB"/>
              </a:solidFill>
              <a:latin typeface="Helvetica"/>
              <a:cs typeface="Helvetica"/>
            </a:endParaRPr>
          </a:p>
          <a:p>
            <a:pPr marL="0" indent="0" algn="ctr">
              <a:spcBef>
                <a:spcPts val="0"/>
              </a:spcBef>
              <a:buNone/>
            </a:pPr>
            <a:r>
              <a:rPr lang="en-US" dirty="0">
                <a:solidFill>
                  <a:srgbClr val="0091EB"/>
                </a:solidFill>
                <a:latin typeface="Helvetica"/>
                <a:cs typeface="Helvetica"/>
              </a:rPr>
              <a:t>Pages 30-31 </a:t>
            </a:r>
          </a:p>
          <a:p>
            <a:pPr marL="0" indent="0" algn="ctr">
              <a:spcBef>
                <a:spcPts val="0"/>
              </a:spcBef>
              <a:buNone/>
            </a:pPr>
            <a:endParaRPr lang="en-GB" sz="4000" dirty="0">
              <a:solidFill>
                <a:srgbClr val="0091EB"/>
              </a:solidFill>
              <a:latin typeface="Helvetica"/>
              <a:cs typeface="Helvetica"/>
            </a:endParaRPr>
          </a:p>
          <a:p>
            <a:pPr marL="0" indent="0" algn="ctr">
              <a:spcBef>
                <a:spcPts val="0"/>
              </a:spcBef>
              <a:buNone/>
            </a:pPr>
            <a:endParaRPr lang="en-GB" sz="4000" dirty="0">
              <a:solidFill>
                <a:srgbClr val="0091EB"/>
              </a:solidFill>
              <a:latin typeface="Helvetica"/>
              <a:cs typeface="Helvetica"/>
            </a:endParaRPr>
          </a:p>
          <a:p>
            <a:pPr algn="ctr">
              <a:spcBef>
                <a:spcPts val="0"/>
              </a:spcBef>
            </a:pPr>
            <a:endParaRPr lang="en-GB" dirty="0">
              <a:solidFill>
                <a:srgbClr val="0091EB"/>
              </a:solidFill>
              <a:latin typeface="Helvetica"/>
              <a:cs typeface="Helvetica"/>
            </a:endParaRPr>
          </a:p>
          <a:p>
            <a:pPr marL="0" indent="0" algn="ctr">
              <a:spcBef>
                <a:spcPts val="0"/>
              </a:spcBef>
              <a:buNone/>
            </a:pPr>
            <a:endParaRPr lang="en-GB" dirty="0">
              <a:solidFill>
                <a:srgbClr val="0091EB"/>
              </a:solidFill>
              <a:latin typeface="Helvetica"/>
              <a:cs typeface="Helvetica"/>
            </a:endParaRPr>
          </a:p>
          <a:p>
            <a:pPr marL="0" indent="0" algn="ctr">
              <a:spcBef>
                <a:spcPts val="0"/>
              </a:spcBef>
              <a:buNone/>
            </a:pPr>
            <a:r>
              <a:rPr lang="en-GB" dirty="0">
                <a:solidFill>
                  <a:srgbClr val="0091EB"/>
                </a:solidFill>
                <a:latin typeface="Helvetica"/>
                <a:cs typeface="Helvetica"/>
              </a:rPr>
              <a:t>Or feel free to explore your target (gene/protein) and disease of interest</a:t>
            </a:r>
          </a:p>
          <a:p>
            <a:pPr algn="ctr">
              <a:spcBef>
                <a:spcPts val="0"/>
              </a:spcBef>
            </a:pPr>
            <a:endParaRPr lang="en-GB" sz="4000" dirty="0">
              <a:solidFill>
                <a:srgbClr val="0091EB"/>
              </a:solidFill>
              <a:latin typeface="Helvetica"/>
              <a:cs typeface="Helvetica"/>
            </a:endParaRPr>
          </a:p>
          <a:p>
            <a:pPr algn="ctr">
              <a:spcBef>
                <a:spcPts val="0"/>
              </a:spcBef>
            </a:pPr>
            <a:endParaRPr lang="en-GB" sz="4000" dirty="0">
              <a:solidFill>
                <a:srgbClr val="0091EB"/>
              </a:solidFill>
              <a:latin typeface="Helvetica"/>
              <a:cs typeface="Helvetica"/>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a:p>
            <a:pPr marL="0" indent="0" algn="ctr">
              <a:spcBef>
                <a:spcPts val="0"/>
              </a:spcBef>
              <a:buFont typeface="Arial"/>
              <a:buNone/>
            </a:pPr>
            <a:endParaRPr lang="en-GB" sz="4000" b="1" u="sng" dirty="0">
              <a:solidFill>
                <a:srgbClr val="0091EB"/>
              </a:solidFill>
              <a:latin typeface="Helvetica"/>
              <a:cs typeface="Helvetica"/>
              <a:hlinkClick r:id="" action="ppaction://noaction"/>
            </a:endParaRPr>
          </a:p>
        </p:txBody>
      </p:sp>
      <p:pic>
        <p:nvPicPr>
          <p:cNvPr id="4" name="Picture 3" descr="Screen Shot 2016-10-13 at 17.13.56.png"/>
          <p:cNvPicPr>
            <a:picLocks noChangeAspect="1"/>
          </p:cNvPicPr>
          <p:nvPr/>
        </p:nvPicPr>
        <p:blipFill rotWithShape="1">
          <a:blip r:embed="rId3">
            <a:alphaModFix amt="50000"/>
            <a:extLst>
              <a:ext uri="{28A0092B-C50C-407E-A947-70E740481C1C}">
                <a14:useLocalDpi xmlns:a14="http://schemas.microsoft.com/office/drawing/2010/main" val="0"/>
              </a:ext>
            </a:extLst>
          </a:blip>
          <a:srcRect t="5101" r="5066" b="15542"/>
          <a:stretch/>
        </p:blipFill>
        <p:spPr>
          <a:xfrm>
            <a:off x="2367361" y="3102702"/>
            <a:ext cx="1912029" cy="1547998"/>
          </a:xfrm>
          <a:prstGeom prst="rect">
            <a:avLst/>
          </a:prstGeom>
          <a:ln>
            <a:solidFill>
              <a:schemeClr val="bg1">
                <a:lumMod val="85000"/>
              </a:schemeClr>
            </a:solidFill>
          </a:ln>
        </p:spPr>
      </p:pic>
      <p:pic>
        <p:nvPicPr>
          <p:cNvPr id="5" name="Picture 4" descr="Screen Shot 2018-03-15 at 21.15.39.png"/>
          <p:cNvPicPr>
            <a:picLocks noChangeAspect="1"/>
          </p:cNvPicPr>
          <p:nvPr/>
        </p:nvPicPr>
        <p:blipFill>
          <a:blip r:embed="rId4">
            <a:alphaModFix amt="47000"/>
            <a:extLst>
              <a:ext uri="{28A0092B-C50C-407E-A947-70E740481C1C}">
                <a14:useLocalDpi xmlns:a14="http://schemas.microsoft.com/office/drawing/2010/main" val="0"/>
              </a:ext>
            </a:extLst>
          </a:blip>
          <a:stretch>
            <a:fillRect/>
          </a:stretch>
        </p:blipFill>
        <p:spPr>
          <a:xfrm>
            <a:off x="4671072" y="3333695"/>
            <a:ext cx="2051996" cy="1129015"/>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34179FB1-78C3-DD4C-ADF4-BFDE6DF8D607}"/>
              </a:ext>
            </a:extLst>
          </p:cNvPr>
          <p:cNvSpPr/>
          <p:nvPr/>
        </p:nvSpPr>
        <p:spPr>
          <a:xfrm>
            <a:off x="3120807" y="1666407"/>
            <a:ext cx="3100529" cy="307777"/>
          </a:xfrm>
          <a:prstGeom prst="rect">
            <a:avLst/>
          </a:prstGeom>
        </p:spPr>
        <p:txBody>
          <a:bodyPr wrap="none">
            <a:spAutoFit/>
          </a:bodyPr>
          <a:lstStyle/>
          <a:p>
            <a:pPr algn="just"/>
            <a:r>
              <a:rPr lang="en-US" dirty="0">
                <a:solidFill>
                  <a:srgbClr val="0070C0"/>
                </a:solidFill>
                <a:latin typeface="Helvetica" pitchFamily="2" charset="0"/>
                <a:ea typeface="Verdana" panose="020B0604030504040204" pitchFamily="34" charset="0"/>
                <a:cs typeface="Verdana" panose="020B0604030504040204" pitchFamily="34" charset="0"/>
                <a:sym typeface="Calibri"/>
                <a:hlinkClick r:id="rId5"/>
              </a:rPr>
              <a:t>https://tinyurl.com/exercises-STORM</a:t>
            </a:r>
            <a:endParaRPr lang="en-US" dirty="0">
              <a:solidFill>
                <a:srgbClr val="0070C0"/>
              </a:solidFill>
              <a:latin typeface="Helvetica" pitchFamily="2" charset="0"/>
              <a:ea typeface="Verdana" panose="020B0604030504040204" pitchFamily="34" charset="0"/>
              <a:cs typeface="Verdana" panose="020B0604030504040204" pitchFamily="34" charset="0"/>
              <a:sym typeface="Calibri"/>
            </a:endParaRPr>
          </a:p>
        </p:txBody>
      </p:sp>
    </p:spTree>
    <p:extLst>
      <p:ext uri="{BB962C8B-B14F-4D97-AF65-F5344CB8AC3E}">
        <p14:creationId xmlns:p14="http://schemas.microsoft.com/office/powerpoint/2010/main" val="389836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p:nvPr/>
        </p:nvSpPr>
        <p:spPr>
          <a:xfrm>
            <a:off x="0" y="242496"/>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Data integration: Open Targets</a:t>
            </a:r>
            <a:endParaRPr sz="4000" b="0" i="0">
              <a:solidFill>
                <a:srgbClr val="0091EB"/>
              </a:solidFill>
              <a:latin typeface="Helvetica Neue"/>
              <a:ea typeface="Helvetica Neue"/>
              <a:cs typeface="Helvetica Neue"/>
              <a:sym typeface="Helvetica Neue"/>
            </a:endParaRPr>
          </a:p>
        </p:txBody>
      </p:sp>
      <p:graphicFrame>
        <p:nvGraphicFramePr>
          <p:cNvPr id="466" name="Google Shape;466;p64"/>
          <p:cNvGraphicFramePr/>
          <p:nvPr/>
        </p:nvGraphicFramePr>
        <p:xfrm>
          <a:off x="132569" y="1843140"/>
          <a:ext cx="8870325" cy="3109020"/>
        </p:xfrm>
        <a:graphic>
          <a:graphicData uri="http://schemas.openxmlformats.org/drawingml/2006/table">
            <a:tbl>
              <a:tblPr firstRow="1" bandRow="1">
                <a:noFill/>
                <a:tableStyleId>{F42D8F76-D638-4042-BB12-247997B54703}</a:tableStyleId>
              </a:tblPr>
              <a:tblGrid>
                <a:gridCol w="4412550">
                  <a:extLst>
                    <a:ext uri="{9D8B030D-6E8A-4147-A177-3AD203B41FA5}">
                      <a16:colId xmlns:a16="http://schemas.microsoft.com/office/drawing/2014/main" val="20000"/>
                    </a:ext>
                  </a:extLst>
                </a:gridCol>
                <a:gridCol w="44577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Open Targets Platform</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Genetics</a:t>
                      </a:r>
                      <a:endParaRPr sz="2400" u="none" strike="noStrike" cap="none">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Dec 2015</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Oct 2018</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www.targetvalidation.org</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genetics.opentargets.org</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Targets, diseases and drugs</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Variant, targets and diseases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Score that synthesises all evidence for T-D</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Score that connects </a:t>
                      </a:r>
                      <a:br>
                        <a:rPr lang="en-US" sz="2400" u="none" strike="noStrike" cap="none">
                          <a:solidFill>
                            <a:srgbClr val="4F81BD"/>
                          </a:solidFill>
                          <a:latin typeface="Helvetica Neue"/>
                          <a:ea typeface="Helvetica Neue"/>
                          <a:cs typeface="Helvetica Neue"/>
                          <a:sym typeface="Helvetica Neue"/>
                        </a:rPr>
                      </a:br>
                      <a:r>
                        <a:rPr lang="en-US" sz="2400" u="none" strike="noStrike" cap="none">
                          <a:solidFill>
                            <a:srgbClr val="4F81BD"/>
                          </a:solidFill>
                          <a:latin typeface="Helvetica Neue"/>
                          <a:ea typeface="Helvetica Neue"/>
                          <a:cs typeface="Helvetica Neue"/>
                          <a:sym typeface="Helvetica Neue"/>
                        </a:rPr>
                        <a:t>T-D via functional evidence</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2400" u="none" strike="noStrike" cap="none">
                          <a:solidFill>
                            <a:srgbClr val="BFBFBF"/>
                          </a:solidFill>
                          <a:latin typeface="Helvetica Neue"/>
                          <a:ea typeface="Helvetica Neue"/>
                          <a:cs typeface="Helvetica Neue"/>
                          <a:sym typeface="Helvetica Neue"/>
                        </a:rPr>
                        <a:t>Rare and common diseases</a:t>
                      </a:r>
                      <a:endParaRPr sz="2400" u="none" strike="noStrike" cap="none">
                        <a:solidFill>
                          <a:srgbClr val="BFBFBF"/>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400"/>
                        <a:buFont typeface="Helvetica Neue"/>
                        <a:buNone/>
                      </a:pPr>
                      <a:r>
                        <a:rPr lang="en-US" sz="2400" u="none" strike="noStrike" cap="none">
                          <a:solidFill>
                            <a:srgbClr val="4F81BD"/>
                          </a:solidFill>
                          <a:latin typeface="Helvetica Neue"/>
                          <a:ea typeface="Helvetica Neue"/>
                          <a:cs typeface="Helvetica Neue"/>
                          <a:sym typeface="Helvetica Neue"/>
                        </a:rPr>
                        <a:t>Common diseases, other traits</a:t>
                      </a:r>
                      <a:endParaRPr sz="24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6_question.jpg">
            <a:extLst>
              <a:ext uri="{FF2B5EF4-FFF2-40B4-BE49-F238E27FC236}">
                <a16:creationId xmlns:a16="http://schemas.microsoft.com/office/drawing/2014/main" id="{87CD93D0-452E-A34B-85CD-094A783D3308}"/>
              </a:ext>
            </a:extLst>
          </p:cNvPr>
          <p:cNvPicPr>
            <a:picLocks noChangeAspect="1"/>
          </p:cNvPicPr>
          <p:nvPr/>
        </p:nvPicPr>
        <p:blipFill rotWithShape="1">
          <a:blip r:embed="rId3">
            <a:alphaModFix amt="21000"/>
            <a:extLst>
              <a:ext uri="{28A0092B-C50C-407E-A947-70E740481C1C}">
                <a14:useLocalDpi xmlns:a14="http://schemas.microsoft.com/office/drawing/2010/main" val="0"/>
              </a:ext>
            </a:extLst>
          </a:blip>
          <a:srcRect t="5158" b="4534"/>
          <a:stretch/>
        </p:blipFill>
        <p:spPr bwMode="auto">
          <a:xfrm>
            <a:off x="1223962" y="251070"/>
            <a:ext cx="6696075" cy="6046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4627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360081"/>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Genetics. Why?</a:t>
            </a:r>
          </a:p>
        </p:txBody>
      </p:sp>
      <p:sp>
        <p:nvSpPr>
          <p:cNvPr id="4" name="Rectangle 3"/>
          <p:cNvSpPr txBox="1">
            <a:spLocks noChangeArrowheads="1"/>
          </p:cNvSpPr>
          <p:nvPr/>
        </p:nvSpPr>
        <p:spPr bwMode="auto">
          <a:xfrm>
            <a:off x="1773" y="1757081"/>
            <a:ext cx="9142227" cy="2694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857250" lvl="1" indent="-457200" algn="just" eaLnBrk="1" hangingPunct="1">
              <a:spcAft>
                <a:spcPts val="1800"/>
              </a:spcAft>
              <a:buClrTx/>
            </a:pPr>
            <a:r>
              <a:rPr lang="en-US" sz="2600" b="0" dirty="0">
                <a:solidFill>
                  <a:srgbClr val="4F81BD"/>
                </a:solidFill>
                <a:latin typeface="Helvetica"/>
                <a:cs typeface="Helvetica"/>
              </a:rPr>
              <a:t>Refine our genetic associations</a:t>
            </a:r>
          </a:p>
          <a:p>
            <a:pPr marL="857250" lvl="1" indent="-457200" algn="just" eaLnBrk="1" hangingPunct="1">
              <a:spcAft>
                <a:spcPts val="1800"/>
              </a:spcAft>
              <a:buClrTx/>
            </a:pPr>
            <a:r>
              <a:rPr lang="en-US" sz="2600" b="0" dirty="0">
                <a:solidFill>
                  <a:srgbClr val="4F81BD"/>
                </a:solidFill>
                <a:latin typeface="Helvetica"/>
                <a:cs typeface="Helvetica"/>
              </a:rPr>
              <a:t>Make sense of GWAS</a:t>
            </a:r>
          </a:p>
          <a:p>
            <a:pPr marL="857250" lvl="1" indent="-457200" algn="just" eaLnBrk="1" hangingPunct="1">
              <a:spcAft>
                <a:spcPts val="1800"/>
              </a:spcAft>
              <a:buClrTx/>
            </a:pPr>
            <a:r>
              <a:rPr lang="en-US" sz="2600" b="0" dirty="0">
                <a:solidFill>
                  <a:srgbClr val="4F81BD"/>
                </a:solidFill>
                <a:latin typeface="Helvetica"/>
                <a:cs typeface="Helvetica"/>
              </a:rPr>
              <a:t>Glimpses of the biology behind the association</a:t>
            </a:r>
          </a:p>
          <a:p>
            <a:pPr marL="857250" lvl="1" indent="-457200" algn="just" eaLnBrk="1" hangingPunct="1">
              <a:spcAft>
                <a:spcPts val="1800"/>
              </a:spcAft>
              <a:buClrTx/>
            </a:pPr>
            <a:r>
              <a:rPr lang="en-US" sz="2600" b="0" dirty="0">
                <a:solidFill>
                  <a:srgbClr val="4F81BD"/>
                </a:solidFill>
                <a:latin typeface="Helvetica"/>
                <a:cs typeface="Helvetica"/>
              </a:rPr>
              <a:t>Guide target ID?</a:t>
            </a:r>
          </a:p>
          <a:p>
            <a:pPr marL="857250" lvl="1" indent="-457200" algn="just" eaLnBrk="1" hangingPunct="1">
              <a:spcAft>
                <a:spcPts val="1800"/>
              </a:spcAft>
              <a:buClrTx/>
            </a:pPr>
            <a:endParaRPr lang="en-US" sz="2600" b="0" dirty="0">
              <a:latin typeface="Helvetica"/>
              <a:cs typeface="Helvetica"/>
            </a:endParaRPr>
          </a:p>
        </p:txBody>
      </p:sp>
      <p:pic>
        <p:nvPicPr>
          <p:cNvPr id="8" name="Picture 7" descr="Screen Shot 2018-12-06 at 14.18.39.png"/>
          <p:cNvPicPr>
            <a:picLocks noChangeAspect="1"/>
          </p:cNvPicPr>
          <p:nvPr/>
        </p:nvPicPr>
        <p:blipFill rotWithShape="1">
          <a:blip r:embed="rId3">
            <a:extLst>
              <a:ext uri="{28A0092B-C50C-407E-A947-70E740481C1C}">
                <a14:useLocalDpi xmlns:a14="http://schemas.microsoft.com/office/drawing/2010/main" val="0"/>
              </a:ext>
            </a:extLst>
          </a:blip>
          <a:srcRect l="1" r="1278"/>
          <a:stretch/>
        </p:blipFill>
        <p:spPr>
          <a:xfrm>
            <a:off x="4413077" y="3837194"/>
            <a:ext cx="3507802" cy="2952000"/>
          </a:xfrm>
          <a:prstGeom prst="rect">
            <a:avLst/>
          </a:prstGeom>
        </p:spPr>
      </p:pic>
      <p:sp>
        <p:nvSpPr>
          <p:cNvPr id="9" name="Title 8"/>
          <p:cNvSpPr txBox="1">
            <a:spLocks/>
          </p:cNvSpPr>
          <p:nvPr/>
        </p:nvSpPr>
        <p:spPr>
          <a:xfrm>
            <a:off x="-394431" y="6530507"/>
            <a:ext cx="3181510" cy="65498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1200" dirty="0">
                <a:solidFill>
                  <a:srgbClr val="4F81BD"/>
                </a:solidFill>
                <a:ea typeface="Calibri"/>
                <a:sym typeface="Calibri"/>
              </a:rPr>
              <a:t>Lee et al (2017): </a:t>
            </a:r>
            <a:r>
              <a:rPr lang="is-IS" sz="1200" dirty="0">
                <a:solidFill>
                  <a:srgbClr val="4F81BD"/>
                </a:solidFill>
                <a:ea typeface="Calibri"/>
                <a:sym typeface="Calibri"/>
              </a:rPr>
              <a:t>PMID:29288389</a:t>
            </a:r>
            <a:endParaRPr lang="en-GB" sz="1200" dirty="0">
              <a:solidFill>
                <a:srgbClr val="4F81BD"/>
              </a:solidFill>
              <a:ea typeface="Calibri"/>
              <a:sym typeface="Calibri"/>
            </a:endParaRPr>
          </a:p>
        </p:txBody>
      </p:sp>
    </p:spTree>
    <p:extLst>
      <p:ext uri="{BB962C8B-B14F-4D97-AF65-F5344CB8AC3E}">
        <p14:creationId xmlns:p14="http://schemas.microsoft.com/office/powerpoint/2010/main" val="396422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12-07 at 12.37.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702" y="2606777"/>
            <a:ext cx="5682593" cy="3581605"/>
          </a:xfrm>
          <a:prstGeom prst="rect">
            <a:avLst/>
          </a:prstGeom>
        </p:spPr>
      </p:pic>
      <p:sp>
        <p:nvSpPr>
          <p:cNvPr id="5" name="Rectangle 4"/>
          <p:cNvSpPr/>
          <p:nvPr/>
        </p:nvSpPr>
        <p:spPr>
          <a:xfrm>
            <a:off x="0" y="6234777"/>
            <a:ext cx="9143999" cy="1446550"/>
          </a:xfrm>
          <a:prstGeom prst="rect">
            <a:avLst/>
          </a:prstGeom>
        </p:spPr>
        <p:txBody>
          <a:bodyPr wrap="square">
            <a:spAutoFit/>
          </a:bodyPr>
          <a:lstStyle/>
          <a:p>
            <a:pPr algn="ctr"/>
            <a:r>
              <a:rPr lang="en-US" sz="2200" dirty="0">
                <a:solidFill>
                  <a:schemeClr val="bg1">
                    <a:lumMod val="50000"/>
                  </a:schemeClr>
                </a:solidFill>
                <a:latin typeface="Helvetica" panose="020B0604020202020204" pitchFamily="34" charset="0"/>
                <a:cs typeface="Helvetica" panose="020B0604020202020204" pitchFamily="34" charset="0"/>
                <a:hlinkClick r:id="rId4"/>
              </a:rPr>
              <a:t>https://genetics.opentargets.org</a:t>
            </a: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US" sz="2200" dirty="0">
              <a:solidFill>
                <a:schemeClr val="bg1">
                  <a:lumMod val="50000"/>
                </a:schemeClr>
              </a:solidFill>
              <a:latin typeface="Helvetica" panose="020B0604020202020204" pitchFamily="34" charset="0"/>
              <a:cs typeface="Helvetica" panose="020B0604020202020204" pitchFamily="34" charset="0"/>
            </a:endParaRPr>
          </a:p>
          <a:p>
            <a:pPr algn="ctr"/>
            <a:endParaRPr lang="en-GB" sz="2200" dirty="0">
              <a:solidFill>
                <a:schemeClr val="bg1">
                  <a:lumMod val="50000"/>
                </a:schemeClr>
              </a:solidFill>
              <a:latin typeface="Helvetica" panose="020B0604020202020204" pitchFamily="34" charset="0"/>
              <a:cs typeface="Helvetica" panose="020B0604020202020204" pitchFamily="34" charset="0"/>
            </a:endParaRPr>
          </a:p>
        </p:txBody>
      </p:sp>
      <p:sp>
        <p:nvSpPr>
          <p:cNvPr id="3" name="Up Arrow 2">
            <a:extLst>
              <a:ext uri="{FF2B5EF4-FFF2-40B4-BE49-F238E27FC236}">
                <a16:creationId xmlns:a16="http://schemas.microsoft.com/office/drawing/2014/main" id="{2C306343-AF9A-EC42-B09D-AECB0217FD7F}"/>
              </a:ext>
            </a:extLst>
          </p:cNvPr>
          <p:cNvSpPr/>
          <p:nvPr/>
        </p:nvSpPr>
        <p:spPr>
          <a:xfrm rot="16200000">
            <a:off x="7504620" y="2487500"/>
            <a:ext cx="415867" cy="59851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4E9A73-F7E4-8B4D-9206-59268FC16650}"/>
              </a:ext>
            </a:extLst>
          </p:cNvPr>
          <p:cNvSpPr/>
          <p:nvPr/>
        </p:nvSpPr>
        <p:spPr>
          <a:xfrm>
            <a:off x="218087" y="1143353"/>
            <a:ext cx="8707820" cy="1143455"/>
          </a:xfrm>
          <a:prstGeom prst="rect">
            <a:avLst/>
          </a:prstGeom>
        </p:spPr>
        <p:txBody>
          <a:bodyPr wrap="square">
            <a:spAutoFit/>
          </a:bodyPr>
          <a:lstStyle/>
          <a:p>
            <a:pPr>
              <a:lnSpc>
                <a:spcPct val="150000"/>
              </a:lnSpc>
            </a:pPr>
            <a:r>
              <a:rPr lang="en-US" sz="2400" dirty="0">
                <a:solidFill>
                  <a:srgbClr val="4F81BD"/>
                </a:solidFill>
                <a:latin typeface="Helvetica" pitchFamily="2" charset="0"/>
              </a:rPr>
              <a:t>Which targets are implicated in disease from common variant genetics analysis?</a:t>
            </a:r>
            <a:endParaRPr lang="en-US" sz="2400" dirty="0">
              <a:solidFill>
                <a:srgbClr val="4F81BD"/>
              </a:solidFill>
            </a:endParaRPr>
          </a:p>
        </p:txBody>
      </p:sp>
      <p:sp>
        <p:nvSpPr>
          <p:cNvPr id="8" name="Title 8">
            <a:extLst>
              <a:ext uri="{FF2B5EF4-FFF2-40B4-BE49-F238E27FC236}">
                <a16:creationId xmlns:a16="http://schemas.microsoft.com/office/drawing/2014/main" id="{6CC20972-7713-BD48-8325-B42B7B5E0D45}"/>
              </a:ext>
            </a:extLst>
          </p:cNvPr>
          <p:cNvSpPr txBox="1">
            <a:spLocks/>
          </p:cNvSpPr>
          <p:nvPr/>
        </p:nvSpPr>
        <p:spPr>
          <a:xfrm>
            <a:off x="-2" y="76302"/>
            <a:ext cx="9143999" cy="775036"/>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Key question</a:t>
            </a:r>
          </a:p>
        </p:txBody>
      </p:sp>
    </p:spTree>
    <p:extLst>
      <p:ext uri="{BB962C8B-B14F-4D97-AF65-F5344CB8AC3E}">
        <p14:creationId xmlns:p14="http://schemas.microsoft.com/office/powerpoint/2010/main" val="411506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sources</a:t>
            </a:r>
          </a:p>
        </p:txBody>
      </p:sp>
      <p:sp>
        <p:nvSpPr>
          <p:cNvPr id="52" name="TextBox 51"/>
          <p:cNvSpPr txBox="1"/>
          <p:nvPr/>
        </p:nvSpPr>
        <p:spPr>
          <a:xfrm>
            <a:off x="243904" y="6114705"/>
            <a:ext cx="8742112" cy="400110"/>
          </a:xfrm>
          <a:prstGeom prst="rect">
            <a:avLst/>
          </a:prstGeom>
          <a:noFill/>
        </p:spPr>
        <p:txBody>
          <a:bodyPr wrap="square" rtlCol="0">
            <a:spAutoFit/>
          </a:bodyPr>
          <a:lstStyle/>
          <a:p>
            <a:pPr algn="ctr"/>
            <a:r>
              <a:rPr lang="en-GB" sz="2000" dirty="0">
                <a:solidFill>
                  <a:srgbClr val="0000FF"/>
                </a:solidFill>
                <a:latin typeface="Helvetica"/>
                <a:cs typeface="Helvetica"/>
              </a:rPr>
              <a:t>https://genetics-</a:t>
            </a:r>
            <a:r>
              <a:rPr lang="en-GB" sz="2000" dirty="0" err="1">
                <a:solidFill>
                  <a:srgbClr val="0000FF"/>
                </a:solidFill>
                <a:latin typeface="Helvetica"/>
                <a:cs typeface="Helvetica"/>
              </a:rPr>
              <a:t>docs.opentargets.org</a:t>
            </a:r>
            <a:r>
              <a:rPr lang="en-GB" sz="2000" dirty="0">
                <a:solidFill>
                  <a:srgbClr val="0000FF"/>
                </a:solidFill>
                <a:latin typeface="Helvetica"/>
                <a:cs typeface="Helvetica"/>
              </a:rPr>
              <a:t>/our-approach/data-sources</a:t>
            </a:r>
          </a:p>
        </p:txBody>
      </p:sp>
      <p:sp>
        <p:nvSpPr>
          <p:cNvPr id="53" name="Rounded Rectangle 52">
            <a:extLst>
              <a:ext uri="{FF2B5EF4-FFF2-40B4-BE49-F238E27FC236}">
                <a16:creationId xmlns:a16="http://schemas.microsoft.com/office/drawing/2014/main" id="{46442BB1-FA16-1C47-AD28-295D08450C95}"/>
              </a:ext>
            </a:extLst>
          </p:cNvPr>
          <p:cNvSpPr/>
          <p:nvPr/>
        </p:nvSpPr>
        <p:spPr>
          <a:xfrm>
            <a:off x="223315" y="1641354"/>
            <a:ext cx="4281838" cy="3099523"/>
          </a:xfrm>
          <a:prstGeom prst="roundRect">
            <a:avLst/>
          </a:prstGeom>
          <a:solidFill>
            <a:schemeClr val="bg1">
              <a:lumMod val="75000"/>
              <a:alpha val="14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4" name="Rounded Rectangle 53">
            <a:extLst>
              <a:ext uri="{FF2B5EF4-FFF2-40B4-BE49-F238E27FC236}">
                <a16:creationId xmlns:a16="http://schemas.microsoft.com/office/drawing/2014/main" id="{2F43996B-4325-1843-BBD8-60B4E35814BF}"/>
              </a:ext>
            </a:extLst>
          </p:cNvPr>
          <p:cNvSpPr/>
          <p:nvPr/>
        </p:nvSpPr>
        <p:spPr>
          <a:xfrm>
            <a:off x="4738991" y="1647372"/>
            <a:ext cx="4212888" cy="3093506"/>
          </a:xfrm>
          <a:prstGeom prst="roundRect">
            <a:avLst/>
          </a:prstGeom>
          <a:solidFill>
            <a:srgbClr val="BFBFBF">
              <a:alpha val="14000"/>
            </a:srgbClr>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Helvetica"/>
              <a:cs typeface="Helvetica"/>
            </a:endParaRPr>
          </a:p>
        </p:txBody>
      </p:sp>
      <p:sp>
        <p:nvSpPr>
          <p:cNvPr id="55" name="Google Shape;337;p50"/>
          <p:cNvSpPr txBox="1"/>
          <p:nvPr/>
        </p:nvSpPr>
        <p:spPr>
          <a:xfrm>
            <a:off x="4738991" y="1695418"/>
            <a:ext cx="4212888" cy="623100"/>
          </a:xfrm>
          <a:prstGeom prst="rect">
            <a:avLst/>
          </a:prstGeom>
          <a:noFill/>
          <a:ln>
            <a:noFill/>
          </a:ln>
        </p:spPr>
        <p:txBody>
          <a:bodyPr spcFirstLastPara="1" wrap="square" lIns="68575" tIns="34275" rIns="68575" bIns="34275" anchor="t" anchorCtr="0">
            <a:noAutofit/>
          </a:bodyPr>
          <a:lstStyle/>
          <a:p>
            <a:pPr algn="ctr"/>
            <a:r>
              <a:rPr lang="en-GB" sz="1800" dirty="0">
                <a:solidFill>
                  <a:srgbClr val="FF0000"/>
                </a:solidFill>
                <a:latin typeface="Helvetica"/>
                <a:ea typeface="Calibri"/>
                <a:cs typeface="Helvetica"/>
                <a:sym typeface="Calibri"/>
              </a:rPr>
              <a:t>Functional Genomics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 Gene</a:t>
            </a:r>
            <a:endParaRPr sz="1100" dirty="0">
              <a:solidFill>
                <a:srgbClr val="4F81BD"/>
              </a:solidFill>
              <a:latin typeface="Helvetica"/>
              <a:cs typeface="Helvetica"/>
            </a:endParaRPr>
          </a:p>
        </p:txBody>
      </p:sp>
      <p:pic>
        <p:nvPicPr>
          <p:cNvPr id="60" name="Google Shape;352;p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54257" y="2648778"/>
            <a:ext cx="2107638" cy="603968"/>
          </a:xfrm>
          <a:prstGeom prst="rect">
            <a:avLst/>
          </a:prstGeom>
          <a:noFill/>
          <a:ln>
            <a:noFill/>
          </a:ln>
        </p:spPr>
      </p:pic>
      <p:sp>
        <p:nvSpPr>
          <p:cNvPr id="61" name="Google Shape;354;p50"/>
          <p:cNvSpPr txBox="1"/>
          <p:nvPr/>
        </p:nvSpPr>
        <p:spPr>
          <a:xfrm>
            <a:off x="1967142" y="3309606"/>
            <a:ext cx="2481871"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dirty="0">
                <a:solidFill>
                  <a:srgbClr val="4F81BD"/>
                </a:solidFill>
                <a:latin typeface="Helvetica"/>
                <a:ea typeface="Calibri"/>
                <a:cs typeface="Helvetica"/>
                <a:sym typeface="Calibri"/>
              </a:rPr>
              <a:t>Full summary statistics</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Neale and colleagues v1</a:t>
            </a:r>
          </a:p>
          <a:p>
            <a:pPr algn="ctr">
              <a:lnSpc>
                <a:spcPct val="120000"/>
              </a:lnSpc>
            </a:pPr>
            <a:r>
              <a:rPr lang="en-GB" sz="1200" dirty="0">
                <a:solidFill>
                  <a:srgbClr val="4F81BD"/>
                </a:solidFill>
                <a:latin typeface="Helvetica"/>
                <a:cs typeface="Helvetica"/>
              </a:rPr>
              <a:t>337,199 individuals</a:t>
            </a:r>
          </a:p>
          <a:p>
            <a:pPr algn="ctr">
              <a:lnSpc>
                <a:spcPct val="120000"/>
              </a:lnSpc>
            </a:pPr>
            <a:r>
              <a:rPr lang="en-GB" sz="1200" dirty="0">
                <a:solidFill>
                  <a:srgbClr val="4F81BD"/>
                </a:solidFill>
                <a:latin typeface="Helvetica"/>
                <a:cs typeface="Helvetica"/>
              </a:rPr>
              <a:t>2,419 traits</a:t>
            </a:r>
            <a:endParaRPr sz="1200" dirty="0">
              <a:solidFill>
                <a:srgbClr val="4F81BD"/>
              </a:solidFill>
              <a:latin typeface="Helvetica"/>
              <a:cs typeface="Helvetica"/>
            </a:endParaRPr>
          </a:p>
        </p:txBody>
      </p:sp>
      <p:sp>
        <p:nvSpPr>
          <p:cNvPr id="62" name="Google Shape;357;p50"/>
          <p:cNvSpPr txBox="1"/>
          <p:nvPr/>
        </p:nvSpPr>
        <p:spPr>
          <a:xfrm>
            <a:off x="243904" y="3307570"/>
            <a:ext cx="1695867" cy="438600"/>
          </a:xfrm>
          <a:prstGeom prst="rect">
            <a:avLst/>
          </a:prstGeom>
          <a:noFill/>
          <a:ln>
            <a:noFill/>
          </a:ln>
        </p:spPr>
        <p:txBody>
          <a:bodyPr spcFirstLastPara="1" wrap="square" lIns="68575" tIns="34275" rIns="68575" bIns="34275" anchor="t" anchorCtr="0">
            <a:noAutofit/>
          </a:bodyPr>
          <a:lstStyle/>
          <a:p>
            <a:pPr algn="ctr"/>
            <a:r>
              <a:rPr lang="en-GB" dirty="0">
                <a:solidFill>
                  <a:srgbClr val="4F81BD"/>
                </a:solidFill>
                <a:latin typeface="Helvetica"/>
                <a:ea typeface="Calibri"/>
                <a:cs typeface="Helvetica"/>
                <a:sym typeface="Calibri"/>
              </a:rPr>
              <a:t>SNP-trait </a:t>
            </a:r>
          </a:p>
          <a:p>
            <a:pPr algn="ctr"/>
            <a:r>
              <a:rPr lang="en-GB" dirty="0">
                <a:solidFill>
                  <a:srgbClr val="4F81BD"/>
                </a:solidFill>
                <a:latin typeface="Helvetica"/>
                <a:ea typeface="Calibri"/>
                <a:cs typeface="Helvetica"/>
                <a:sym typeface="Calibri"/>
              </a:rPr>
              <a:t>associations</a:t>
            </a:r>
          </a:p>
          <a:p>
            <a:pPr algn="ctr"/>
            <a:endParaRPr sz="1200" dirty="0">
              <a:solidFill>
                <a:srgbClr val="4F81BD"/>
              </a:solidFill>
              <a:latin typeface="Helvetica"/>
              <a:cs typeface="Helvetica"/>
            </a:endParaRPr>
          </a:p>
        </p:txBody>
      </p:sp>
      <p:pic>
        <p:nvPicPr>
          <p:cNvPr id="63" name="Picture 62">
            <a:extLst>
              <a:ext uri="{FF2B5EF4-FFF2-40B4-BE49-F238E27FC236}">
                <a16:creationId xmlns:a16="http://schemas.microsoft.com/office/drawing/2014/main" id="{01E6F0C4-F1D0-0345-8D61-031FBBE7FFA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7583" y="2646087"/>
            <a:ext cx="1190005" cy="609351"/>
          </a:xfrm>
          <a:prstGeom prst="rect">
            <a:avLst/>
          </a:prstGeom>
        </p:spPr>
      </p:pic>
      <p:pic>
        <p:nvPicPr>
          <p:cNvPr id="64" name="Picture 63">
            <a:extLst>
              <a:ext uri="{FF2B5EF4-FFF2-40B4-BE49-F238E27FC236}">
                <a16:creationId xmlns:a16="http://schemas.microsoft.com/office/drawing/2014/main" id="{34E238F1-4D97-1844-A8A3-B4E94696A06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42674" y="3828436"/>
            <a:ext cx="2719605" cy="485805"/>
          </a:xfrm>
          <a:prstGeom prst="rect">
            <a:avLst/>
          </a:prstGeom>
        </p:spPr>
      </p:pic>
      <p:pic>
        <p:nvPicPr>
          <p:cNvPr id="65" name="Picture 64">
            <a:extLst>
              <a:ext uri="{FF2B5EF4-FFF2-40B4-BE49-F238E27FC236}">
                <a16:creationId xmlns:a16="http://schemas.microsoft.com/office/drawing/2014/main" id="{1B6112BB-0727-E44A-A154-27E6009174C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42674" y="3111326"/>
            <a:ext cx="2787304" cy="525194"/>
          </a:xfrm>
          <a:prstGeom prst="rect">
            <a:avLst/>
          </a:prstGeom>
        </p:spPr>
      </p:pic>
      <p:pic>
        <p:nvPicPr>
          <p:cNvPr id="66" name="Picture 65">
            <a:extLst>
              <a:ext uri="{FF2B5EF4-FFF2-40B4-BE49-F238E27FC236}">
                <a16:creationId xmlns:a16="http://schemas.microsoft.com/office/drawing/2014/main" id="{10EAC150-31A6-254D-885B-D503391167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84844" y="2372559"/>
            <a:ext cx="2727659" cy="552437"/>
          </a:xfrm>
          <a:prstGeom prst="rect">
            <a:avLst/>
          </a:prstGeom>
        </p:spPr>
      </p:pic>
      <p:sp>
        <p:nvSpPr>
          <p:cNvPr id="81" name="Google Shape;336;p50"/>
          <p:cNvSpPr txBox="1"/>
          <p:nvPr/>
        </p:nvSpPr>
        <p:spPr>
          <a:xfrm>
            <a:off x="457584" y="1762241"/>
            <a:ext cx="3813300" cy="623100"/>
          </a:xfrm>
          <a:prstGeom prst="rect">
            <a:avLst/>
          </a:prstGeom>
          <a:noFill/>
          <a:ln>
            <a:noFill/>
          </a:ln>
        </p:spPr>
        <p:txBody>
          <a:bodyPr spcFirstLastPara="1" wrap="square" lIns="68575" tIns="34275" rIns="68575" bIns="34275" anchor="t" anchorCtr="0">
            <a:noAutofit/>
          </a:bodyPr>
          <a:lstStyle/>
          <a:p>
            <a:pPr algn="ctr"/>
            <a:r>
              <a:rPr lang="en-US" sz="1800" dirty="0">
                <a:solidFill>
                  <a:srgbClr val="FF0000"/>
                </a:solidFill>
                <a:latin typeface="Helvetica"/>
                <a:ea typeface="Calibri"/>
                <a:cs typeface="Helvetica"/>
                <a:sym typeface="Calibri"/>
              </a:rPr>
              <a:t>Genetics</a:t>
            </a:r>
            <a:endParaRPr sz="1100" dirty="0">
              <a:latin typeface="Helvetica"/>
              <a:cs typeface="Helvetica"/>
            </a:endParaRPr>
          </a:p>
          <a:p>
            <a:pPr algn="ctr"/>
            <a:r>
              <a:rPr lang="en-GB" sz="1800" dirty="0">
                <a:solidFill>
                  <a:srgbClr val="4F81BD"/>
                </a:solidFill>
                <a:latin typeface="Helvetica"/>
                <a:ea typeface="Calibri"/>
                <a:cs typeface="Helvetica"/>
                <a:sym typeface="Calibri"/>
              </a:rPr>
              <a:t>Variant (</a:t>
            </a:r>
            <a:r>
              <a:rPr lang="en-GB" sz="1800" dirty="0" err="1">
                <a:solidFill>
                  <a:srgbClr val="4F81BD"/>
                </a:solidFill>
                <a:latin typeface="Helvetica"/>
                <a:ea typeface="Calibri"/>
                <a:cs typeface="Helvetica"/>
                <a:sym typeface="Calibri"/>
              </a:rPr>
              <a:t>GnomAD</a:t>
            </a:r>
            <a:r>
              <a:rPr lang="en-GB" sz="1800" dirty="0">
                <a:solidFill>
                  <a:srgbClr val="4F81BD"/>
                </a:solidFill>
                <a:latin typeface="Helvetica"/>
                <a:ea typeface="Calibri"/>
                <a:cs typeface="Helvetica"/>
                <a:sym typeface="Calibri"/>
              </a:rPr>
              <a:t>) – Trait (study)</a:t>
            </a:r>
            <a:endParaRPr sz="1100" dirty="0">
              <a:solidFill>
                <a:srgbClr val="4F81BD"/>
              </a:solidFill>
              <a:latin typeface="Helvetica"/>
              <a:cs typeface="Helvetica"/>
            </a:endParaRPr>
          </a:p>
        </p:txBody>
      </p:sp>
      <p:pic>
        <p:nvPicPr>
          <p:cNvPr id="3" name="Picture 2" descr="gtex2.png"/>
          <p:cNvPicPr>
            <a:picLocks noChangeAspect="1"/>
          </p:cNvPicPr>
          <p:nvPr/>
        </p:nvPicPr>
        <p:blipFill rotWithShape="1">
          <a:blip r:embed="rId9">
            <a:extLst>
              <a:ext uri="{28A0092B-C50C-407E-A947-70E740481C1C}">
                <a14:useLocalDpi xmlns:a14="http://schemas.microsoft.com/office/drawing/2010/main" val="0"/>
              </a:ext>
            </a:extLst>
          </a:blip>
          <a:srcRect r="41378"/>
          <a:stretch/>
        </p:blipFill>
        <p:spPr>
          <a:xfrm>
            <a:off x="7829978" y="2446455"/>
            <a:ext cx="812893" cy="180000"/>
          </a:xfrm>
          <a:prstGeom prst="rect">
            <a:avLst/>
          </a:prstGeom>
        </p:spPr>
      </p:pic>
      <p:sp>
        <p:nvSpPr>
          <p:cNvPr id="86" name="Google Shape;354;p50"/>
          <p:cNvSpPr txBox="1"/>
          <p:nvPr/>
        </p:nvSpPr>
        <p:spPr>
          <a:xfrm>
            <a:off x="7482870" y="2598163"/>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a:solidFill>
                  <a:srgbClr val="4F81BD"/>
                </a:solidFill>
                <a:latin typeface="Helvetica"/>
                <a:cs typeface="Helvetica"/>
              </a:rPr>
              <a:t>Sun et al. 2018 </a:t>
            </a:r>
            <a:endParaRPr sz="1200" dirty="0">
              <a:solidFill>
                <a:srgbClr val="4F81BD"/>
              </a:solidFill>
              <a:latin typeface="Helvetica"/>
              <a:cs typeface="Helvetica"/>
            </a:endParaRPr>
          </a:p>
        </p:txBody>
      </p:sp>
      <p:sp>
        <p:nvSpPr>
          <p:cNvPr id="87" name="Google Shape;354;p50"/>
          <p:cNvSpPr txBox="1"/>
          <p:nvPr/>
        </p:nvSpPr>
        <p:spPr>
          <a:xfrm>
            <a:off x="7370926" y="3845882"/>
            <a:ext cx="1469009" cy="438600"/>
          </a:xfrm>
          <a:prstGeom prst="rect">
            <a:avLst/>
          </a:prstGeom>
          <a:noFill/>
          <a:ln>
            <a:noFill/>
          </a:ln>
        </p:spPr>
        <p:txBody>
          <a:bodyPr spcFirstLastPara="1" wrap="square" lIns="68575" tIns="34275" rIns="68575" bIns="34275" anchor="t" anchorCtr="0">
            <a:noAutofit/>
          </a:bodyPr>
          <a:lstStyle/>
          <a:p>
            <a:pPr algn="ctr">
              <a:lnSpc>
                <a:spcPct val="120000"/>
              </a:lnSpc>
            </a:pPr>
            <a:r>
              <a:rPr lang="en-GB" sz="1200" dirty="0" err="1">
                <a:solidFill>
                  <a:srgbClr val="4F81BD"/>
                </a:solidFill>
                <a:latin typeface="Helvetica"/>
                <a:cs typeface="Helvetica"/>
              </a:rPr>
              <a:t>Ensembl</a:t>
            </a:r>
            <a:endParaRPr lang="en-GB" sz="1200" dirty="0">
              <a:solidFill>
                <a:srgbClr val="4F81BD"/>
              </a:solidFill>
              <a:latin typeface="Helvetica"/>
              <a:cs typeface="Helvetica"/>
            </a:endParaRPr>
          </a:p>
          <a:p>
            <a:pPr algn="ctr">
              <a:lnSpc>
                <a:spcPct val="120000"/>
              </a:lnSpc>
            </a:pPr>
            <a:r>
              <a:rPr lang="en-GB" sz="1200" dirty="0">
                <a:solidFill>
                  <a:srgbClr val="4F81BD"/>
                </a:solidFill>
                <a:latin typeface="Helvetica"/>
                <a:cs typeface="Helvetica"/>
              </a:rPr>
              <a:t>VEP</a:t>
            </a:r>
            <a:endParaRPr sz="1200" dirty="0">
              <a:solidFill>
                <a:srgbClr val="4F81BD"/>
              </a:solidFill>
              <a:latin typeface="Helvetica"/>
              <a:cs typeface="Helvetica"/>
            </a:endParaRPr>
          </a:p>
        </p:txBody>
      </p:sp>
      <p:sp>
        <p:nvSpPr>
          <p:cNvPr id="88" name="Google Shape;354;p50"/>
          <p:cNvSpPr txBox="1"/>
          <p:nvPr/>
        </p:nvSpPr>
        <p:spPr>
          <a:xfrm>
            <a:off x="7239550" y="3091319"/>
            <a:ext cx="1469009" cy="438600"/>
          </a:xfrm>
          <a:prstGeom prst="rect">
            <a:avLst/>
          </a:prstGeom>
          <a:noFill/>
          <a:ln>
            <a:noFill/>
          </a:ln>
        </p:spPr>
        <p:txBody>
          <a:bodyPr spcFirstLastPara="1" wrap="square" lIns="68575" tIns="34275" rIns="68575" bIns="34275" anchor="t" anchorCtr="0">
            <a:noAutofit/>
          </a:bodyPr>
          <a:lstStyle/>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p>
          <a:p>
            <a:pPr algn="ctr"/>
            <a:r>
              <a:rPr lang="en-GB" sz="1400" dirty="0">
                <a:solidFill>
                  <a:srgbClr val="4F81BD"/>
                </a:solidFill>
                <a:latin typeface="Helvetica"/>
                <a:cs typeface="Helvetica"/>
              </a:rPr>
              <a:t>***</a:t>
            </a:r>
            <a:endParaRPr sz="1400" dirty="0">
              <a:solidFill>
                <a:srgbClr val="4F81BD"/>
              </a:solidFill>
              <a:latin typeface="Helvetica"/>
              <a:cs typeface="Helvetica"/>
            </a:endParaRPr>
          </a:p>
        </p:txBody>
      </p:sp>
      <p:sp>
        <p:nvSpPr>
          <p:cNvPr id="89" name="Google Shape;354;p50"/>
          <p:cNvSpPr txBox="1"/>
          <p:nvPr/>
        </p:nvSpPr>
        <p:spPr>
          <a:xfrm>
            <a:off x="6921095" y="4965769"/>
            <a:ext cx="4061567" cy="438600"/>
          </a:xfrm>
          <a:prstGeom prst="rect">
            <a:avLst/>
          </a:prstGeom>
          <a:noFill/>
          <a:ln>
            <a:noFill/>
          </a:ln>
        </p:spPr>
        <p:txBody>
          <a:bodyPr spcFirstLastPara="1" wrap="square" lIns="68575" tIns="34275" rIns="68575" bIns="34275" anchor="t" anchorCtr="0">
            <a:noAutofit/>
          </a:bodyPr>
          <a:lstStyle/>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Javierre</a:t>
            </a:r>
            <a:r>
              <a:rPr lang="en-GB" sz="1400" dirty="0">
                <a:solidFill>
                  <a:srgbClr val="4F81BD"/>
                </a:solidFill>
                <a:latin typeface="Helvetica"/>
                <a:cs typeface="Helvetica"/>
              </a:rPr>
              <a:t> et al. 2016</a:t>
            </a:r>
          </a:p>
          <a:p>
            <a:pPr marL="285750" indent="-285750" algn="just">
              <a:lnSpc>
                <a:spcPct val="50000"/>
              </a:lnSpc>
              <a:buFontTx/>
              <a:buChar char="•"/>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Andersson et al. 2014</a:t>
            </a:r>
          </a:p>
          <a:p>
            <a:pPr algn="just">
              <a:lnSpc>
                <a:spcPct val="50000"/>
              </a:lnSpc>
            </a:pPr>
            <a:endParaRPr lang="en-GB" sz="1400" dirty="0">
              <a:solidFill>
                <a:srgbClr val="4F81BD"/>
              </a:solidFill>
              <a:latin typeface="Helvetica"/>
              <a:cs typeface="Helvetica"/>
            </a:endParaRPr>
          </a:p>
          <a:p>
            <a:pPr algn="just">
              <a:lnSpc>
                <a:spcPct val="50000"/>
              </a:lnSpc>
            </a:pPr>
            <a:r>
              <a:rPr lang="en-GB" sz="1400" dirty="0">
                <a:solidFill>
                  <a:srgbClr val="4F81BD"/>
                </a:solidFill>
                <a:latin typeface="Helvetica"/>
                <a:cs typeface="Helvetica"/>
              </a:rPr>
              <a:t>*** </a:t>
            </a:r>
            <a:r>
              <a:rPr lang="en-GB" sz="1400" dirty="0" err="1">
                <a:solidFill>
                  <a:srgbClr val="4F81BD"/>
                </a:solidFill>
                <a:latin typeface="Helvetica"/>
                <a:cs typeface="Helvetica"/>
              </a:rPr>
              <a:t>Thruman</a:t>
            </a:r>
            <a:r>
              <a:rPr lang="en-GB" sz="1400" dirty="0">
                <a:solidFill>
                  <a:srgbClr val="4F81BD"/>
                </a:solidFill>
                <a:latin typeface="Helvetica"/>
                <a:cs typeface="Helvetica"/>
              </a:rPr>
              <a:t> et al. 2012</a:t>
            </a:r>
            <a:endParaRPr sz="1400" dirty="0">
              <a:solidFill>
                <a:srgbClr val="4F81BD"/>
              </a:solidFill>
              <a:latin typeface="Helvetica"/>
              <a:cs typeface="Helvetica"/>
            </a:endParaRPr>
          </a:p>
        </p:txBody>
      </p:sp>
    </p:spTree>
    <p:extLst>
      <p:ext uri="{BB962C8B-B14F-4D97-AF65-F5344CB8AC3E}">
        <p14:creationId xmlns:p14="http://schemas.microsoft.com/office/powerpoint/2010/main" val="1727981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683530" y="37607828"/>
            <a:ext cx="1374636" cy="1367998"/>
          </a:xfrm>
          <a:prstGeom prst="rect">
            <a:avLst/>
          </a:prstGeom>
        </p:spPr>
      </p:pic>
      <p:pic>
        <p:nvPicPr>
          <p:cNvPr id="12" name="Picture 11"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027308" y="37607828"/>
            <a:ext cx="1376280" cy="1367998"/>
          </a:xfrm>
          <a:prstGeom prst="rect">
            <a:avLst/>
          </a:prstGeom>
        </p:spPr>
      </p:pic>
      <p:pic>
        <p:nvPicPr>
          <p:cNvPr id="13" name="Picture 12"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362743" y="37607828"/>
            <a:ext cx="1384623" cy="1367998"/>
          </a:xfrm>
          <a:prstGeom prst="rect">
            <a:avLst/>
          </a:prstGeom>
        </p:spPr>
      </p:pic>
      <p:pic>
        <p:nvPicPr>
          <p:cNvPr id="14" name="Picture 13"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72518" t="8089" r="2837" b="12000"/>
          <a:stretch/>
        </p:blipFill>
        <p:spPr>
          <a:xfrm>
            <a:off x="28835930" y="37760228"/>
            <a:ext cx="1374636" cy="1367998"/>
          </a:xfrm>
          <a:prstGeom prst="rect">
            <a:avLst/>
          </a:prstGeom>
        </p:spPr>
      </p:pic>
      <p:pic>
        <p:nvPicPr>
          <p:cNvPr id="15" name="Picture 14"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37564" t="8089" r="37761" b="12000"/>
          <a:stretch/>
        </p:blipFill>
        <p:spPr>
          <a:xfrm>
            <a:off x="27179708" y="37760228"/>
            <a:ext cx="1376280" cy="1367998"/>
          </a:xfrm>
          <a:prstGeom prst="rect">
            <a:avLst/>
          </a:prstGeom>
        </p:spPr>
      </p:pic>
      <p:pic>
        <p:nvPicPr>
          <p:cNvPr id="16" name="Picture 15"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515143" y="37760228"/>
            <a:ext cx="1384623" cy="1367998"/>
          </a:xfrm>
          <a:prstGeom prst="rect">
            <a:avLst/>
          </a:prstGeom>
        </p:spPr>
      </p:pic>
      <p:pic>
        <p:nvPicPr>
          <p:cNvPr id="17" name="Picture 16" descr="Screen Shot 2017-06-09 at 11.12.15.png"/>
          <p:cNvPicPr>
            <a:picLocks noChangeAspect="1"/>
          </p:cNvPicPr>
          <p:nvPr/>
        </p:nvPicPr>
        <p:blipFill rotWithShape="1">
          <a:blip r:embed="rId3">
            <a:extLst>
              <a:ext uri="{28A0092B-C50C-407E-A947-70E740481C1C}">
                <a14:useLocalDpi xmlns:a14="http://schemas.microsoft.com/office/drawing/2010/main" val="0"/>
              </a:ext>
            </a:extLst>
          </a:blip>
          <a:srcRect l="2739" t="8089" r="72437" b="12000"/>
          <a:stretch/>
        </p:blipFill>
        <p:spPr>
          <a:xfrm>
            <a:off x="25667543" y="37912628"/>
            <a:ext cx="1384623" cy="1367998"/>
          </a:xfrm>
          <a:prstGeom prst="rect">
            <a:avLst/>
          </a:prstGeom>
        </p:spPr>
      </p:pic>
      <p:sp>
        <p:nvSpPr>
          <p:cNvPr id="2" name="Rectangle 1"/>
          <p:cNvSpPr/>
          <p:nvPr/>
        </p:nvSpPr>
        <p:spPr>
          <a:xfrm>
            <a:off x="0" y="115755"/>
            <a:ext cx="9143999" cy="810478"/>
          </a:xfrm>
          <a:prstGeom prst="rect">
            <a:avLst/>
          </a:prstGeom>
        </p:spPr>
        <p:txBody>
          <a:bodyPr wrap="square">
            <a:spAutoFit/>
          </a:bodyPr>
          <a:lstStyle/>
          <a:p>
            <a:pPr algn="ctr">
              <a:lnSpc>
                <a:spcPct val="120000"/>
              </a:lnSpc>
              <a:spcAft>
                <a:spcPts val="1800"/>
              </a:spcAft>
            </a:pPr>
            <a:r>
              <a:rPr lang="en-US" sz="4000" dirty="0">
                <a:solidFill>
                  <a:srgbClr val="0091EB"/>
                </a:solidFill>
                <a:latin typeface="Helvetica"/>
                <a:cs typeface="Helvetica"/>
              </a:rPr>
              <a:t>Open Targets Genetics: data model</a:t>
            </a:r>
          </a:p>
        </p:txBody>
      </p:sp>
      <p:sp>
        <p:nvSpPr>
          <p:cNvPr id="24" name="Google Shape;366;p51"/>
          <p:cNvSpPr/>
          <p:nvPr/>
        </p:nvSpPr>
        <p:spPr>
          <a:xfrm>
            <a:off x="855126" y="20992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r>
              <a:rPr lang="en-GB" sz="2400" dirty="0">
                <a:solidFill>
                  <a:schemeClr val="bg1"/>
                </a:solidFill>
                <a:latin typeface="Calibri"/>
                <a:ea typeface="Calibri"/>
                <a:cs typeface="Calibri"/>
                <a:sym typeface="Calibri"/>
              </a:rPr>
              <a:t>S</a:t>
            </a:r>
            <a:endParaRPr sz="1100" dirty="0">
              <a:solidFill>
                <a:schemeClr val="bg1"/>
              </a:solidFill>
            </a:endParaRPr>
          </a:p>
        </p:txBody>
      </p:sp>
      <p:sp>
        <p:nvSpPr>
          <p:cNvPr id="25" name="Google Shape;367;p51"/>
          <p:cNvSpPr/>
          <p:nvPr/>
        </p:nvSpPr>
        <p:spPr>
          <a:xfrm>
            <a:off x="3101577" y="2073845"/>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L</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26" name="Google Shape;368;p51"/>
          <p:cNvSpPr/>
          <p:nvPr/>
        </p:nvSpPr>
        <p:spPr>
          <a:xfrm>
            <a:off x="7615733"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G</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cxnSp>
        <p:nvCxnSpPr>
          <p:cNvPr id="27" name="Google Shape;369;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28" name="Google Shape;370;p51"/>
          <p:cNvSpPr txBox="1"/>
          <p:nvPr/>
        </p:nvSpPr>
        <p:spPr>
          <a:xfrm>
            <a:off x="373103" y="4441255"/>
            <a:ext cx="8655378" cy="2627775"/>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a:lnSpc>
                <a:spcPct val="130000"/>
              </a:lnSpc>
            </a:pPr>
            <a:r>
              <a:rPr lang="en-GB" sz="2400" dirty="0">
                <a:solidFill>
                  <a:srgbClr val="7F7F7F"/>
                </a:solidFill>
                <a:latin typeface="Helvetica"/>
                <a:ea typeface="Calibri"/>
                <a:cs typeface="Helvetica"/>
                <a:sym typeface="Calibri"/>
              </a:rPr>
              <a:t>S 	Study </a:t>
            </a:r>
            <a:r>
              <a:rPr lang="en-GB" dirty="0">
                <a:solidFill>
                  <a:srgbClr val="7F7F7F"/>
                </a:solidFill>
                <a:latin typeface="Helvetica"/>
                <a:ea typeface="Calibri"/>
                <a:cs typeface="Helvetica"/>
                <a:sym typeface="Calibri"/>
              </a:rPr>
              <a:t>(traits from UK Biobank and GWAS </a:t>
            </a:r>
            <a:r>
              <a:rPr lang="en-GB" dirty="0" err="1">
                <a:solidFill>
                  <a:srgbClr val="7F7F7F"/>
                </a:solidFill>
                <a:latin typeface="Helvetica"/>
                <a:ea typeface="Calibri"/>
                <a:cs typeface="Helvetica"/>
                <a:sym typeface="Calibri"/>
              </a:rPr>
              <a:t>catalog</a:t>
            </a:r>
            <a:r>
              <a:rPr lang="en-GB" sz="2400" dirty="0">
                <a:solidFill>
                  <a:srgbClr val="7F7F7F"/>
                </a:solidFill>
                <a:latin typeface="Helvetica"/>
                <a:ea typeface="Calibri"/>
                <a:cs typeface="Helvetica"/>
                <a:sym typeface="Calibri"/>
              </a:rPr>
              <a:t>)</a:t>
            </a:r>
            <a:endParaRPr sz="2400" dirty="0">
              <a:solidFill>
                <a:srgbClr val="7F7F7F"/>
              </a:solidFill>
              <a:latin typeface="Helvetica"/>
              <a:ea typeface="Calibri"/>
              <a:cs typeface="Helvetica"/>
              <a:sym typeface="Calibri"/>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L</a:t>
            </a:r>
            <a:r>
              <a:rPr lang="en-GB" sz="2400" dirty="0">
                <a:solidFill>
                  <a:srgbClr val="7F7F7F"/>
                </a:solidFill>
                <a:latin typeface="Helvetica"/>
                <a:ea typeface="Calibri"/>
                <a:cs typeface="Helvetica"/>
                <a:sym typeface="Calibri"/>
              </a:rPr>
              <a:t> 	Lead variant </a:t>
            </a:r>
            <a:r>
              <a:rPr lang="en-GB" dirty="0">
                <a:solidFill>
                  <a:srgbClr val="7F7F7F"/>
                </a:solidFill>
                <a:latin typeface="Helvetica"/>
                <a:ea typeface="Calibri"/>
                <a:cs typeface="Helvetica"/>
                <a:sym typeface="Calibri"/>
              </a:rPr>
              <a:t>(associated with traits from GWAS </a:t>
            </a:r>
            <a:r>
              <a:rPr lang="en-GB" dirty="0" err="1">
                <a:solidFill>
                  <a:srgbClr val="7F7F7F"/>
                </a:solidFill>
                <a:latin typeface="Helvetica"/>
                <a:ea typeface="Calibri"/>
                <a:cs typeface="Helvetica"/>
                <a:sym typeface="Calibri"/>
              </a:rPr>
              <a:t>catalog</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V</a:t>
            </a:r>
            <a:r>
              <a:rPr lang="en-GB" sz="2400" baseline="-25000" dirty="0">
                <a:solidFill>
                  <a:srgbClr val="7F7F7F"/>
                </a:solidFill>
                <a:latin typeface="Helvetica"/>
                <a:ea typeface="Calibri"/>
                <a:cs typeface="Helvetica"/>
                <a:sym typeface="Calibri"/>
              </a:rPr>
              <a:t>T</a:t>
            </a:r>
            <a:r>
              <a:rPr lang="en-GB" sz="2400" dirty="0">
                <a:solidFill>
                  <a:srgbClr val="7F7F7F"/>
                </a:solidFill>
                <a:latin typeface="Helvetica"/>
                <a:ea typeface="Calibri"/>
                <a:cs typeface="Helvetica"/>
                <a:sym typeface="Calibri"/>
              </a:rPr>
              <a:t>	Tag variant </a:t>
            </a:r>
            <a:r>
              <a:rPr lang="en-GB" dirty="0">
                <a:solidFill>
                  <a:srgbClr val="7F7F7F"/>
                </a:solidFill>
                <a:latin typeface="Helvetica"/>
                <a:ea typeface="Calibri"/>
                <a:cs typeface="Helvetica"/>
                <a:sym typeface="Calibri"/>
              </a:rPr>
              <a:t>(possible causal, expanded from V</a:t>
            </a:r>
            <a:r>
              <a:rPr lang="en-GB" baseline="-25000" dirty="0">
                <a:solidFill>
                  <a:srgbClr val="7F7F7F"/>
                </a:solidFill>
                <a:latin typeface="Helvetica"/>
                <a:ea typeface="Calibri"/>
                <a:cs typeface="Helvetica"/>
                <a:sym typeface="Calibri"/>
              </a:rPr>
              <a:t>L</a:t>
            </a:r>
            <a:r>
              <a:rPr lang="en-GB" dirty="0">
                <a:solidFill>
                  <a:srgbClr val="7F7F7F"/>
                </a:solidFill>
                <a:latin typeface="Helvetica"/>
                <a:ea typeface="Calibri"/>
                <a:cs typeface="Helvetica"/>
                <a:sym typeface="Calibri"/>
              </a:rPr>
              <a:t>)</a:t>
            </a:r>
            <a:endParaRPr dirty="0">
              <a:solidFill>
                <a:srgbClr val="7F7F7F"/>
              </a:solidFill>
              <a:latin typeface="Helvetica"/>
              <a:cs typeface="Helvetica"/>
            </a:endParaRPr>
          </a:p>
          <a:p>
            <a:pPr>
              <a:lnSpc>
                <a:spcPct val="130000"/>
              </a:lnSpc>
            </a:pPr>
            <a:r>
              <a:rPr lang="en-GB" sz="2400" dirty="0">
                <a:solidFill>
                  <a:srgbClr val="7F7F7F"/>
                </a:solidFill>
                <a:latin typeface="Helvetica"/>
                <a:ea typeface="Calibri"/>
                <a:cs typeface="Helvetica"/>
                <a:sym typeface="Calibri"/>
              </a:rPr>
              <a:t>G	Gene</a:t>
            </a:r>
            <a:endParaRPr sz="2400" dirty="0">
              <a:solidFill>
                <a:srgbClr val="7F7F7F"/>
              </a:solidFill>
              <a:latin typeface="Helvetica"/>
              <a:ea typeface="Calibri"/>
              <a:cs typeface="Helvetica"/>
              <a:sym typeface="Calibri"/>
            </a:endParaRPr>
          </a:p>
        </p:txBody>
      </p:sp>
      <p:cxnSp>
        <p:nvCxnSpPr>
          <p:cNvPr id="29" name="Google Shape;371;p51"/>
          <p:cNvCxnSpPr/>
          <p:nvPr/>
        </p:nvCxnSpPr>
        <p:spPr>
          <a:xfrm>
            <a:off x="3797499" y="2425678"/>
            <a:ext cx="1560600" cy="0"/>
          </a:xfrm>
          <a:prstGeom prst="straightConnector1">
            <a:avLst/>
          </a:prstGeom>
          <a:noFill/>
          <a:ln w="9525" cap="flat" cmpd="sng">
            <a:solidFill>
              <a:srgbClr val="000000"/>
            </a:solidFill>
            <a:prstDash val="solid"/>
            <a:miter lim="800000"/>
            <a:headEnd type="none" w="sm" len="sm"/>
            <a:tailEnd type="none" w="sm" len="sm"/>
          </a:ln>
        </p:spPr>
      </p:cxnSp>
      <p:cxnSp>
        <p:nvCxnSpPr>
          <p:cNvPr id="30" name="Google Shape;372;p51"/>
          <p:cNvCxnSpPr/>
          <p:nvPr/>
        </p:nvCxnSpPr>
        <p:spPr>
          <a:xfrm>
            <a:off x="1540926" y="243837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32" name="Google Shape;374;p51"/>
          <p:cNvSpPr txBox="1"/>
          <p:nvPr/>
        </p:nvSpPr>
        <p:spPr>
          <a:xfrm>
            <a:off x="1913207" y="2099252"/>
            <a:ext cx="816075" cy="300150"/>
          </a:xfrm>
          <a:prstGeom prst="rect">
            <a:avLst/>
          </a:prstGeom>
          <a:noFill/>
          <a:ln>
            <a:noFill/>
          </a:ln>
        </p:spPr>
        <p:txBody>
          <a:bodyPr spcFirstLastPara="1" wrap="square" lIns="68575" tIns="34275" rIns="68575" bIns="34275" anchor="t" anchorCtr="0">
            <a:noAutofit/>
          </a:bodyPr>
          <a:lstStyle/>
          <a:p>
            <a:r>
              <a:rPr lang="en-GB" sz="1500" dirty="0">
                <a:solidFill>
                  <a:srgbClr val="C00000"/>
                </a:solidFill>
                <a:latin typeface="Helvetica"/>
                <a:ea typeface="Calibri"/>
                <a:cs typeface="Helvetica"/>
                <a:sym typeface="Calibri"/>
              </a:rPr>
              <a:t>p-value</a:t>
            </a:r>
            <a:endParaRPr sz="1100" dirty="0">
              <a:latin typeface="Helvetica"/>
              <a:cs typeface="Helvetica"/>
            </a:endParaRPr>
          </a:p>
        </p:txBody>
      </p:sp>
      <p:sp>
        <p:nvSpPr>
          <p:cNvPr id="44" name="Google Shape;375;p51"/>
          <p:cNvSpPr txBox="1"/>
          <p:nvPr/>
        </p:nvSpPr>
        <p:spPr>
          <a:xfrm>
            <a:off x="1604055" y="2495053"/>
            <a:ext cx="1434375"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GWAS </a:t>
            </a:r>
            <a:r>
              <a:rPr lang="en-GB" sz="1500" dirty="0" err="1">
                <a:solidFill>
                  <a:srgbClr val="0070C0"/>
                </a:solidFill>
                <a:latin typeface="Helvetica"/>
                <a:ea typeface="Calibri"/>
                <a:cs typeface="Helvetica"/>
                <a:sym typeface="Calibri"/>
              </a:rPr>
              <a:t>Catalog</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UK Biobank</a:t>
            </a:r>
            <a:endParaRPr sz="1100" dirty="0">
              <a:latin typeface="Helvetica"/>
              <a:cs typeface="Helvetica"/>
            </a:endParaRPr>
          </a:p>
        </p:txBody>
      </p:sp>
      <p:sp>
        <p:nvSpPr>
          <p:cNvPr id="45" name="Google Shape;376;p51"/>
          <p:cNvSpPr/>
          <p:nvPr/>
        </p:nvSpPr>
        <p:spPr>
          <a:xfrm>
            <a:off x="5356701" y="2082776"/>
            <a:ext cx="685800" cy="685800"/>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algn="ctr"/>
            <a:endParaRPr sz="2400" dirty="0">
              <a:solidFill>
                <a:srgbClr val="44546A"/>
              </a:solidFill>
              <a:latin typeface="Calibri"/>
              <a:ea typeface="Calibri"/>
              <a:cs typeface="Calibri"/>
              <a:sym typeface="Calibri"/>
            </a:endParaRPr>
          </a:p>
          <a:p>
            <a:pPr algn="ctr"/>
            <a:r>
              <a:rPr lang="en-GB" sz="2400" dirty="0">
                <a:solidFill>
                  <a:schemeClr val="bg1"/>
                </a:solidFill>
                <a:latin typeface="Calibri"/>
                <a:ea typeface="Calibri"/>
                <a:cs typeface="Calibri"/>
                <a:sym typeface="Calibri"/>
              </a:rPr>
              <a:t>V</a:t>
            </a:r>
            <a:r>
              <a:rPr lang="en-GB" sz="2400" baseline="-25000" dirty="0">
                <a:solidFill>
                  <a:schemeClr val="bg1"/>
                </a:solidFill>
                <a:latin typeface="Calibri"/>
                <a:ea typeface="Calibri"/>
                <a:cs typeface="Calibri"/>
                <a:sym typeface="Calibri"/>
              </a:rPr>
              <a:t>T</a:t>
            </a:r>
            <a:endParaRPr sz="1100" dirty="0">
              <a:solidFill>
                <a:schemeClr val="bg1"/>
              </a:solidFill>
            </a:endParaRPr>
          </a:p>
          <a:p>
            <a:pPr algn="ctr"/>
            <a:endParaRPr sz="2400" dirty="0">
              <a:solidFill>
                <a:srgbClr val="44546A"/>
              </a:solidFill>
              <a:latin typeface="Calibri"/>
              <a:ea typeface="Calibri"/>
              <a:cs typeface="Calibri"/>
              <a:sym typeface="Calibri"/>
            </a:endParaRPr>
          </a:p>
        </p:txBody>
      </p:sp>
      <p:sp>
        <p:nvSpPr>
          <p:cNvPr id="46" name="Google Shape;377;p51"/>
          <p:cNvSpPr txBox="1"/>
          <p:nvPr/>
        </p:nvSpPr>
        <p:spPr>
          <a:xfrm>
            <a:off x="3779312" y="2495058"/>
            <a:ext cx="1459796" cy="531000"/>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Fine mapping</a:t>
            </a:r>
            <a:endParaRPr lang="en-GB"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LD expansion</a:t>
            </a:r>
            <a:endParaRPr sz="1100" dirty="0">
              <a:latin typeface="Helvetica"/>
              <a:cs typeface="Helvetica"/>
            </a:endParaRPr>
          </a:p>
        </p:txBody>
      </p:sp>
      <p:sp>
        <p:nvSpPr>
          <p:cNvPr id="47" name="Google Shape;378;p51"/>
          <p:cNvSpPr txBox="1"/>
          <p:nvPr/>
        </p:nvSpPr>
        <p:spPr>
          <a:xfrm>
            <a:off x="3828003" y="1902393"/>
            <a:ext cx="1464300" cy="453900"/>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cs typeface="Helvetica"/>
              </a:rPr>
              <a:t>r</a:t>
            </a:r>
            <a:r>
              <a:rPr lang="en-GB" sz="1500" baseline="30000" dirty="0">
                <a:solidFill>
                  <a:srgbClr val="C00000"/>
                </a:solidFill>
                <a:latin typeface="Helvetica"/>
                <a:cs typeface="Helvetica"/>
              </a:rPr>
              <a:t>2</a:t>
            </a:r>
          </a:p>
          <a:p>
            <a:pPr algn="ctr"/>
            <a:r>
              <a:rPr lang="en-GB" sz="1500" dirty="0">
                <a:solidFill>
                  <a:srgbClr val="C00000"/>
                </a:solidFill>
                <a:latin typeface="Helvetica"/>
                <a:ea typeface="Calibri"/>
                <a:cs typeface="Helvetica"/>
                <a:sym typeface="Calibri"/>
              </a:rPr>
              <a:t>Posterior Prob.</a:t>
            </a:r>
          </a:p>
          <a:p>
            <a:pPr algn="ctr"/>
            <a:r>
              <a:rPr lang="en-GB" sz="1500" dirty="0">
                <a:solidFill>
                  <a:srgbClr val="C00000"/>
                </a:solidFill>
                <a:latin typeface="Helvetica"/>
                <a:ea typeface="Calibri"/>
                <a:cs typeface="Helvetica"/>
                <a:sym typeface="Calibri"/>
              </a:rPr>
              <a:t>  </a:t>
            </a:r>
            <a:endParaRPr sz="1500" dirty="0">
              <a:latin typeface="Helvetica"/>
              <a:cs typeface="Helvetica"/>
            </a:endParaRPr>
          </a:p>
        </p:txBody>
      </p:sp>
      <p:cxnSp>
        <p:nvCxnSpPr>
          <p:cNvPr id="48" name="Google Shape;379;p51"/>
          <p:cNvCxnSpPr/>
          <p:nvPr/>
        </p:nvCxnSpPr>
        <p:spPr>
          <a:xfrm>
            <a:off x="6042501" y="2416745"/>
            <a:ext cx="1560600" cy="0"/>
          </a:xfrm>
          <a:prstGeom prst="straightConnector1">
            <a:avLst/>
          </a:prstGeom>
          <a:noFill/>
          <a:ln w="9525" cap="flat" cmpd="sng">
            <a:solidFill>
              <a:srgbClr val="000000"/>
            </a:solidFill>
            <a:prstDash val="solid"/>
            <a:miter lim="800000"/>
            <a:headEnd type="none" w="sm" len="sm"/>
            <a:tailEnd type="none" w="sm" len="sm"/>
          </a:ln>
        </p:spPr>
      </p:cxnSp>
      <p:sp>
        <p:nvSpPr>
          <p:cNvPr id="49" name="Google Shape;380;p51"/>
          <p:cNvSpPr txBox="1"/>
          <p:nvPr/>
        </p:nvSpPr>
        <p:spPr>
          <a:xfrm>
            <a:off x="6062744" y="2496999"/>
            <a:ext cx="1695940" cy="1236777"/>
          </a:xfrm>
          <a:prstGeom prst="rect">
            <a:avLst/>
          </a:prstGeom>
          <a:noFill/>
          <a:ln>
            <a:noFill/>
          </a:ln>
        </p:spPr>
        <p:txBody>
          <a:bodyPr spcFirstLastPara="1" wrap="square" lIns="68575" tIns="34275" rIns="68575" bIns="34275" anchor="t" anchorCtr="0">
            <a:noAutofit/>
          </a:bodyPr>
          <a:lstStyle/>
          <a:p>
            <a:pPr algn="ctr">
              <a:lnSpc>
                <a:spcPct val="150000"/>
              </a:lnSpc>
            </a:pPr>
            <a:r>
              <a:rPr lang="en-GB" sz="1500" dirty="0">
                <a:solidFill>
                  <a:srgbClr val="0070C0"/>
                </a:solidFill>
                <a:latin typeface="Helvetica"/>
                <a:ea typeface="Calibri"/>
                <a:cs typeface="Helvetica"/>
                <a:sym typeface="Calibri"/>
              </a:rPr>
              <a:t>TSS distance</a:t>
            </a:r>
          </a:p>
          <a:p>
            <a:pPr algn="ctr">
              <a:lnSpc>
                <a:spcPct val="150000"/>
              </a:lnSpc>
            </a:pPr>
            <a:r>
              <a:rPr lang="en-GB" sz="1500" dirty="0" err="1">
                <a:solidFill>
                  <a:srgbClr val="0070C0"/>
                </a:solidFill>
                <a:latin typeface="Helvetica"/>
                <a:ea typeface="Calibri"/>
                <a:cs typeface="Helvetica"/>
                <a:sym typeface="Calibri"/>
              </a:rPr>
              <a:t>eQTL</a:t>
            </a: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GTEx</a:t>
            </a:r>
            <a:r>
              <a:rPr lang="en-GB" sz="1500" dirty="0">
                <a:solidFill>
                  <a:srgbClr val="0070C0"/>
                </a:solidFill>
                <a:latin typeface="Helvetica"/>
                <a:ea typeface="Calibri"/>
                <a:cs typeface="Helvetica"/>
                <a:sym typeface="Calibri"/>
              </a:rPr>
              <a:t> V7)</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a:t>
            </a:r>
            <a:r>
              <a:rPr lang="en-GB" sz="1500" dirty="0" err="1">
                <a:solidFill>
                  <a:srgbClr val="0070C0"/>
                </a:solidFill>
                <a:latin typeface="Helvetica"/>
                <a:ea typeface="Calibri"/>
                <a:cs typeface="Helvetica"/>
                <a:sym typeface="Calibri"/>
              </a:rPr>
              <a:t>pQTL</a:t>
            </a:r>
            <a:r>
              <a:rPr lang="en-GB" sz="1500" dirty="0">
                <a:solidFill>
                  <a:srgbClr val="0070C0"/>
                </a:solidFill>
                <a:latin typeface="Helvetica"/>
                <a:ea typeface="Calibri"/>
                <a:cs typeface="Helvetica"/>
                <a:sym typeface="Calibri"/>
              </a:rPr>
              <a:t> </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 PCHI-C</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FANTOM5</a:t>
            </a:r>
            <a:endParaRPr sz="1100" dirty="0">
              <a:latin typeface="Helvetica"/>
              <a:cs typeface="Helvetica"/>
            </a:endParaRPr>
          </a:p>
          <a:p>
            <a:pPr algn="ctr">
              <a:lnSpc>
                <a:spcPct val="150000"/>
              </a:lnSpc>
            </a:pPr>
            <a:r>
              <a:rPr lang="en-GB" sz="1500" dirty="0">
                <a:solidFill>
                  <a:srgbClr val="0070C0"/>
                </a:solidFill>
                <a:latin typeface="Helvetica"/>
                <a:ea typeface="Calibri"/>
                <a:cs typeface="Helvetica"/>
                <a:sym typeface="Calibri"/>
              </a:rPr>
              <a:t>VEP</a:t>
            </a:r>
          </a:p>
          <a:p>
            <a:pPr algn="ctr">
              <a:lnSpc>
                <a:spcPct val="150000"/>
              </a:lnSpc>
            </a:pPr>
            <a:endParaRPr sz="1100" dirty="0">
              <a:latin typeface="Helvetica"/>
              <a:cs typeface="Helvetica"/>
            </a:endParaRPr>
          </a:p>
          <a:p>
            <a:pPr>
              <a:lnSpc>
                <a:spcPct val="150000"/>
              </a:lnSpc>
            </a:pPr>
            <a:r>
              <a:rPr lang="en-GB" sz="1500" dirty="0">
                <a:solidFill>
                  <a:srgbClr val="0070C0"/>
                </a:solidFill>
                <a:latin typeface="Helvetica"/>
                <a:ea typeface="Calibri"/>
                <a:cs typeface="Helvetica"/>
                <a:sym typeface="Calibri"/>
              </a:rPr>
              <a:t> </a:t>
            </a:r>
            <a:endParaRPr sz="1100" dirty="0">
              <a:latin typeface="Helvetica"/>
              <a:cs typeface="Helvetica"/>
            </a:endParaRPr>
          </a:p>
        </p:txBody>
      </p:sp>
      <p:sp>
        <p:nvSpPr>
          <p:cNvPr id="50" name="Google Shape;381;p51"/>
          <p:cNvSpPr txBox="1"/>
          <p:nvPr/>
        </p:nvSpPr>
        <p:spPr>
          <a:xfrm>
            <a:off x="5828382" y="1902393"/>
            <a:ext cx="1930302" cy="342899"/>
          </a:xfrm>
          <a:prstGeom prst="rect">
            <a:avLst/>
          </a:prstGeom>
          <a:noFill/>
          <a:ln>
            <a:noFill/>
          </a:ln>
        </p:spPr>
        <p:txBody>
          <a:bodyPr spcFirstLastPara="1" wrap="square" lIns="68575" tIns="34275" rIns="68575" bIns="34275" anchor="t" anchorCtr="0">
            <a:noAutofit/>
          </a:bodyPr>
          <a:lstStyle/>
          <a:p>
            <a:pPr algn="ctr"/>
            <a:r>
              <a:rPr lang="en-GB" sz="1500" dirty="0">
                <a:solidFill>
                  <a:srgbClr val="C00000"/>
                </a:solidFill>
                <a:latin typeface="Helvetica"/>
                <a:ea typeface="Calibri"/>
                <a:cs typeface="Helvetica"/>
                <a:sym typeface="Calibri"/>
              </a:rPr>
              <a:t>Aggregated functional score</a:t>
            </a:r>
            <a:endParaRPr sz="1100" dirty="0">
              <a:latin typeface="Helvetica"/>
              <a:cs typeface="Helvetica"/>
            </a:endParaRPr>
          </a:p>
        </p:txBody>
      </p:sp>
      <p:sp>
        <p:nvSpPr>
          <p:cNvPr id="3" name="TextBox 2"/>
          <p:cNvSpPr txBox="1"/>
          <p:nvPr/>
        </p:nvSpPr>
        <p:spPr>
          <a:xfrm>
            <a:off x="0" y="6477162"/>
            <a:ext cx="9143999" cy="646331"/>
          </a:xfrm>
          <a:prstGeom prst="rect">
            <a:avLst/>
          </a:prstGeom>
          <a:noFill/>
        </p:spPr>
        <p:txBody>
          <a:bodyPr wrap="square" rtlCol="0">
            <a:spAutoFit/>
          </a:bodyPr>
          <a:lstStyle/>
          <a:p>
            <a:pPr algn="ctr"/>
            <a:r>
              <a:rPr lang="en-US" dirty="0">
                <a:latin typeface="Helvetica"/>
                <a:cs typeface="Helvetica"/>
                <a:hlinkClick r:id="rId4"/>
              </a:rPr>
              <a:t>https://genetics-docs.opentargets.org/our-approach/pipeline-overview</a:t>
            </a:r>
            <a:endParaRPr lang="en-US" dirty="0">
              <a:latin typeface="Helvetica"/>
              <a:cs typeface="Helvetica"/>
            </a:endParaRPr>
          </a:p>
          <a:p>
            <a:pPr algn="ctr"/>
            <a:endParaRPr lang="en-US" dirty="0">
              <a:latin typeface="Helvetica"/>
              <a:cs typeface="Helvetica"/>
            </a:endParaRPr>
          </a:p>
        </p:txBody>
      </p:sp>
    </p:spTree>
    <p:extLst>
      <p:ext uri="{BB962C8B-B14F-4D97-AF65-F5344CB8AC3E}">
        <p14:creationId xmlns:p14="http://schemas.microsoft.com/office/powerpoint/2010/main" val="1114137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59912" y="138613"/>
            <a:ext cx="451559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nSpc>
                <a:spcPct val="130000"/>
              </a:lnSpc>
            </a:pPr>
            <a:r>
              <a:rPr lang="en-GB" sz="4000" dirty="0">
                <a:ea typeface="Calibri"/>
                <a:sym typeface="Calibri"/>
              </a:rPr>
              <a:t>What can you do with Open Targets Genetics?</a:t>
            </a:r>
          </a:p>
        </p:txBody>
      </p:sp>
      <p:pic>
        <p:nvPicPr>
          <p:cNvPr id="14" name="Picture 13" descr="scientists-discussion-in-lab-1024x781.jpg"/>
          <p:cNvPicPr>
            <a:picLocks noChangeAspect="1"/>
          </p:cNvPicPr>
          <p:nvPr/>
        </p:nvPicPr>
        <p:blipFill rotWithShape="1">
          <a:blip r:embed="rId3">
            <a:extLst>
              <a:ext uri="{28A0092B-C50C-407E-A947-70E740481C1C}">
                <a14:useLocalDpi xmlns:a14="http://schemas.microsoft.com/office/drawing/2010/main" val="0"/>
              </a:ext>
            </a:extLst>
          </a:blip>
          <a:srcRect l="27425" t="10309" r="4551" b="500"/>
          <a:stretch/>
        </p:blipFill>
        <p:spPr>
          <a:xfrm>
            <a:off x="6384380" y="152152"/>
            <a:ext cx="2258921" cy="2258921"/>
          </a:xfrm>
          <a:prstGeom prst="ellipse">
            <a:avLst/>
          </a:prstGeom>
        </p:spPr>
      </p:pic>
      <p:sp>
        <p:nvSpPr>
          <p:cNvPr id="11" name="Google Shape;723;p54"/>
          <p:cNvSpPr/>
          <p:nvPr/>
        </p:nvSpPr>
        <p:spPr>
          <a:xfrm>
            <a:off x="843029" y="3449624"/>
            <a:ext cx="1409100" cy="4764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Variant</a:t>
            </a:r>
            <a:endParaRPr sz="1100">
              <a:solidFill>
                <a:srgbClr val="4F81BD"/>
              </a:solidFill>
              <a:latin typeface="Helvetica"/>
              <a:ea typeface="Roboto"/>
              <a:cs typeface="Helvetica"/>
              <a:sym typeface="Roboto"/>
            </a:endParaRPr>
          </a:p>
        </p:txBody>
      </p:sp>
      <p:sp>
        <p:nvSpPr>
          <p:cNvPr id="12" name="Google Shape;724;p54"/>
          <p:cNvSpPr/>
          <p:nvPr/>
        </p:nvSpPr>
        <p:spPr>
          <a:xfrm>
            <a:off x="3856577" y="3446472"/>
            <a:ext cx="1290900" cy="482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Trait </a:t>
            </a:r>
            <a:endParaRPr sz="1100">
              <a:solidFill>
                <a:srgbClr val="4F81BD"/>
              </a:solidFill>
              <a:latin typeface="Helvetica"/>
              <a:ea typeface="Roboto"/>
              <a:cs typeface="Helvetica"/>
              <a:sym typeface="Roboto"/>
            </a:endParaRPr>
          </a:p>
        </p:txBody>
      </p:sp>
      <p:sp>
        <p:nvSpPr>
          <p:cNvPr id="13" name="Google Shape;725;p54"/>
          <p:cNvSpPr/>
          <p:nvPr/>
        </p:nvSpPr>
        <p:spPr>
          <a:xfrm>
            <a:off x="7023939" y="3446472"/>
            <a:ext cx="1295100" cy="470700"/>
          </a:xfrm>
          <a:prstGeom prst="roundRect">
            <a:avLst>
              <a:gd name="adj" fmla="val 16667"/>
            </a:avLst>
          </a:prstGeom>
          <a:solidFill>
            <a:srgbClr val="B3C6E7"/>
          </a:solidFill>
          <a:ln w="25400" cap="flat" cmpd="sng">
            <a:solidFill>
              <a:srgbClr val="3389CA"/>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100">
                <a:solidFill>
                  <a:srgbClr val="4F81BD"/>
                </a:solidFill>
                <a:latin typeface="Helvetica"/>
                <a:ea typeface="Roboto"/>
                <a:cs typeface="Helvetica"/>
                <a:sym typeface="Roboto"/>
              </a:rPr>
              <a:t>Gene</a:t>
            </a:r>
            <a:endParaRPr sz="1100">
              <a:solidFill>
                <a:srgbClr val="4F81BD"/>
              </a:solidFill>
              <a:latin typeface="Helvetica"/>
              <a:ea typeface="Roboto"/>
              <a:cs typeface="Helvetica"/>
              <a:sym typeface="Roboto"/>
            </a:endParaRPr>
          </a:p>
        </p:txBody>
      </p:sp>
      <p:sp>
        <p:nvSpPr>
          <p:cNvPr id="16" name="Google Shape;726;p54"/>
          <p:cNvSpPr/>
          <p:nvPr/>
        </p:nvSpPr>
        <p:spPr>
          <a:xfrm>
            <a:off x="1470332" y="4098307"/>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17" name="Google Shape;727;p54"/>
          <p:cNvSpPr txBox="1"/>
          <p:nvPr/>
        </p:nvSpPr>
        <p:spPr>
          <a:xfrm>
            <a:off x="145509" y="4396636"/>
            <a:ext cx="3360434" cy="987646"/>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Genes functionally implicated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 association across traits (</a:t>
            </a:r>
            <a:r>
              <a:rPr lang="en-GB" sz="1200" dirty="0" err="1">
                <a:solidFill>
                  <a:srgbClr val="4F81BD"/>
                </a:solidFill>
                <a:latin typeface="Helvetica"/>
                <a:ea typeface="Roboto"/>
                <a:cs typeface="Helvetica"/>
                <a:sym typeface="Roboto"/>
              </a:rPr>
              <a:t>PheWAS</a:t>
            </a:r>
            <a:r>
              <a:rPr lang="en-GB" sz="1200" dirty="0">
                <a:solidFill>
                  <a:srgbClr val="4F81BD"/>
                </a:solidFill>
                <a:latin typeface="Helvetica"/>
                <a:ea typeface="Roboto"/>
                <a:cs typeface="Helvetica"/>
                <a:sym typeface="Roboto"/>
              </a:rPr>
              <a:t>) </a:t>
            </a:r>
            <a:endParaRPr sz="1100" dirty="0">
              <a:solidFill>
                <a:srgbClr val="4F81BD"/>
              </a:solidFill>
              <a:latin typeface="Helvetica"/>
              <a:ea typeface="Roboto"/>
              <a:cs typeface="Helvetica"/>
              <a:sym typeface="Roboto"/>
            </a:endParaRPr>
          </a:p>
          <a:p>
            <a:pPr marL="215900" indent="-215900">
              <a:buSzPts val="1200"/>
              <a:buFont typeface="Roboto"/>
              <a:buChar char="•"/>
            </a:pPr>
            <a:r>
              <a:rPr lang="en-GB" sz="1200" dirty="0">
                <a:solidFill>
                  <a:srgbClr val="4F81BD"/>
                </a:solidFill>
                <a:latin typeface="Helvetica"/>
                <a:ea typeface="Roboto"/>
                <a:cs typeface="Helvetica"/>
                <a:sym typeface="Roboto"/>
              </a:rPr>
              <a:t>Variants tagged </a:t>
            </a:r>
            <a:endParaRPr sz="1100" dirty="0">
              <a:solidFill>
                <a:srgbClr val="4F81BD"/>
              </a:solidFill>
              <a:latin typeface="Helvetica"/>
              <a:ea typeface="Roboto"/>
              <a:cs typeface="Helvetica"/>
              <a:sym typeface="Roboto"/>
            </a:endParaRPr>
          </a:p>
          <a:p>
            <a:pPr marL="0" marR="0" lvl="0" indent="0" algn="l" rtl="0">
              <a:spcBef>
                <a:spcPts val="0"/>
              </a:spcBef>
              <a:spcAft>
                <a:spcPts val="0"/>
              </a:spcAft>
              <a:buNone/>
            </a:pPr>
            <a:endParaRPr sz="1100" dirty="0">
              <a:solidFill>
                <a:srgbClr val="4F81BD"/>
              </a:solidFill>
              <a:latin typeface="Helvetica"/>
              <a:ea typeface="Roboto"/>
              <a:cs typeface="Helvetica"/>
              <a:sym typeface="Roboto"/>
            </a:endParaRPr>
          </a:p>
        </p:txBody>
      </p:sp>
      <p:sp>
        <p:nvSpPr>
          <p:cNvPr id="18" name="Google Shape;728;p54"/>
          <p:cNvSpPr/>
          <p:nvPr/>
        </p:nvSpPr>
        <p:spPr>
          <a:xfrm>
            <a:off x="2859513" y="5678624"/>
            <a:ext cx="4407241" cy="514200"/>
          </a:xfrm>
          <a:prstGeom prst="roundRect">
            <a:avLst>
              <a:gd name="adj" fmla="val 16667"/>
            </a:avLst>
          </a:prstGeom>
          <a:noFill/>
          <a:ln>
            <a:noFill/>
          </a:ln>
        </p:spPr>
        <p:txBody>
          <a:bodyPr spcFirstLastPara="1" wrap="square" lIns="68575" tIns="34275" rIns="68575" bIns="34275" anchor="ctr" anchorCtr="0">
            <a:noAutofit/>
          </a:bodyPr>
          <a:lstStyle/>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a:p>
            <a:pPr marL="215900" marR="0" lvl="0" indent="-222250" algn="ctr" rtl="0">
              <a:lnSpc>
                <a:spcPct val="150000"/>
              </a:lnSpc>
              <a:spcBef>
                <a:spcPts val="0"/>
              </a:spcBef>
              <a:spcAft>
                <a:spcPts val="0"/>
              </a:spcAft>
              <a:buClr>
                <a:srgbClr val="000000"/>
              </a:buClr>
              <a:buSzPts val="1100"/>
              <a:buFont typeface="Roboto"/>
              <a:buChar char="•"/>
            </a:pPr>
            <a:endParaRPr lang="en-GB" sz="1100">
              <a:solidFill>
                <a:srgbClr val="4F81BD"/>
              </a:solidFill>
              <a:latin typeface="Helvetica"/>
              <a:ea typeface="Roboto"/>
              <a:cs typeface="Helvetica"/>
            </a:endParaRPr>
          </a:p>
        </p:txBody>
      </p:sp>
      <p:sp>
        <p:nvSpPr>
          <p:cNvPr id="19" name="Google Shape;730;p54"/>
          <p:cNvSpPr txBox="1"/>
          <p:nvPr/>
        </p:nvSpPr>
        <p:spPr>
          <a:xfrm>
            <a:off x="6605816" y="4451855"/>
            <a:ext cx="2454665" cy="784800"/>
          </a:xfrm>
          <a:prstGeom prst="rect">
            <a:avLst/>
          </a:prstGeom>
          <a:noFill/>
          <a:ln>
            <a:noFill/>
          </a:ln>
        </p:spPr>
        <p:txBody>
          <a:bodyPr spcFirstLastPara="1" wrap="square" lIns="68575" tIns="34275" rIns="68575" bIns="34275" anchor="t" anchorCtr="0">
            <a:noAutofit/>
          </a:bodyPr>
          <a:lstStyle/>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Associated traits</a:t>
            </a:r>
            <a:endParaRPr sz="1100" dirty="0">
              <a:solidFill>
                <a:srgbClr val="4F81BD"/>
              </a:solidFill>
              <a:latin typeface="Helvetica"/>
              <a:ea typeface="Roboto"/>
              <a:cs typeface="Helvetica"/>
              <a:sym typeface="Roboto"/>
            </a:endParaRPr>
          </a:p>
          <a:p>
            <a:pPr marL="215900" marR="0" lvl="0" indent="-215900"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Links to drugs, expression, pathway, mouse phenotype, </a:t>
            </a:r>
            <a:r>
              <a:rPr lang="en-GB" sz="1200" dirty="0" err="1">
                <a:solidFill>
                  <a:srgbClr val="4F81BD"/>
                </a:solidFill>
                <a:latin typeface="Helvetica"/>
                <a:ea typeface="Roboto"/>
                <a:cs typeface="Helvetica"/>
                <a:sym typeface="Roboto"/>
              </a:rPr>
              <a:t>etc</a:t>
            </a:r>
            <a:r>
              <a:rPr lang="en-GB" sz="1200" dirty="0">
                <a:solidFill>
                  <a:srgbClr val="4F81BD"/>
                </a:solidFill>
                <a:latin typeface="Helvetica"/>
                <a:ea typeface="Roboto"/>
                <a:cs typeface="Helvetica"/>
                <a:sym typeface="Roboto"/>
              </a:rPr>
              <a:t> in Open Targets Platform  </a:t>
            </a:r>
            <a:endParaRPr sz="1100" dirty="0">
              <a:solidFill>
                <a:srgbClr val="4F81BD"/>
              </a:solidFill>
              <a:latin typeface="Helvetica"/>
              <a:ea typeface="Roboto"/>
              <a:cs typeface="Helvetica"/>
              <a:sym typeface="Roboto"/>
            </a:endParaRPr>
          </a:p>
          <a:p>
            <a:pPr marL="0" marR="0" lvl="0" indent="0" rtl="0">
              <a:spcBef>
                <a:spcPts val="0"/>
              </a:spcBef>
              <a:spcAft>
                <a:spcPts val="0"/>
              </a:spcAft>
              <a:buNone/>
            </a:pPr>
            <a:endParaRPr sz="1100" dirty="0">
              <a:solidFill>
                <a:srgbClr val="4F81BD"/>
              </a:solidFill>
              <a:latin typeface="Helvetica"/>
              <a:ea typeface="Roboto"/>
              <a:cs typeface="Helvetica"/>
              <a:sym typeface="Roboto"/>
            </a:endParaRPr>
          </a:p>
        </p:txBody>
      </p:sp>
      <p:sp>
        <p:nvSpPr>
          <p:cNvPr id="20" name="Google Shape;731;p54"/>
          <p:cNvSpPr txBox="1"/>
          <p:nvPr/>
        </p:nvSpPr>
        <p:spPr>
          <a:xfrm>
            <a:off x="3386783" y="4440994"/>
            <a:ext cx="2695800" cy="623100"/>
          </a:xfrm>
          <a:prstGeom prst="rect">
            <a:avLst/>
          </a:prstGeom>
          <a:noFill/>
          <a:ln>
            <a:noFill/>
          </a:ln>
        </p:spPr>
        <p:txBody>
          <a:bodyPr spcFirstLastPara="1" wrap="square" lIns="68575" tIns="34275" rIns="68575" bIns="34275" anchor="t" anchorCtr="0">
            <a:noAutofit/>
          </a:bodyPr>
          <a:lstStyle/>
          <a:p>
            <a:pPr marL="215900" indent="-215900">
              <a:buSzPts val="1200"/>
              <a:buFont typeface="Roboto"/>
              <a:buChar char="•"/>
            </a:pPr>
            <a:r>
              <a:rPr lang="en-GB" sz="1200" dirty="0">
                <a:solidFill>
                  <a:srgbClr val="4F81BD"/>
                </a:solidFill>
                <a:latin typeface="Helvetica"/>
                <a:ea typeface="Roboto"/>
                <a:cs typeface="Helvetica"/>
                <a:sym typeface="Roboto"/>
              </a:rPr>
              <a:t>Independently associated loci </a:t>
            </a:r>
            <a:endParaRPr lang="en-US" sz="1100" dirty="0">
              <a:solidFill>
                <a:srgbClr val="4F81BD"/>
              </a:solidFill>
              <a:latin typeface="Helvetica"/>
              <a:ea typeface="Roboto"/>
              <a:cs typeface="Helvetica"/>
              <a:sym typeface="Roboto"/>
            </a:endParaRPr>
          </a:p>
          <a:p>
            <a:pPr marL="215900" marR="0" lvl="0" indent="-215900" algn="l" rtl="0">
              <a:spcBef>
                <a:spcPts val="0"/>
              </a:spcBef>
              <a:spcAft>
                <a:spcPts val="0"/>
              </a:spcAft>
              <a:buClr>
                <a:srgbClr val="000000"/>
              </a:buClr>
              <a:buSzPts val="1200"/>
              <a:buFont typeface="Roboto"/>
              <a:buChar char="•"/>
            </a:pPr>
            <a:r>
              <a:rPr lang="en-GB" sz="1200" dirty="0">
                <a:solidFill>
                  <a:srgbClr val="4F81BD"/>
                </a:solidFill>
                <a:latin typeface="Helvetica"/>
                <a:ea typeface="Roboto"/>
                <a:cs typeface="Helvetica"/>
                <a:sym typeface="Roboto"/>
              </a:rPr>
              <a:t>Overlapping susceptibility loci</a:t>
            </a:r>
            <a:endParaRPr sz="1400" dirty="0">
              <a:solidFill>
                <a:srgbClr val="4F81BD"/>
              </a:solidFill>
              <a:latin typeface="Helvetica"/>
              <a:ea typeface="Roboto"/>
              <a:cs typeface="Helvetica"/>
              <a:sym typeface="Roboto"/>
            </a:endParaRPr>
          </a:p>
        </p:txBody>
      </p:sp>
      <p:sp>
        <p:nvSpPr>
          <p:cNvPr id="22" name="Google Shape;732;p54"/>
          <p:cNvSpPr/>
          <p:nvPr/>
        </p:nvSpPr>
        <p:spPr>
          <a:xfrm>
            <a:off x="4418612" y="4139916"/>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4" name="Google Shape;733;p54"/>
          <p:cNvSpPr/>
          <p:nvPr/>
        </p:nvSpPr>
        <p:spPr>
          <a:xfrm>
            <a:off x="7635968" y="4136355"/>
            <a:ext cx="154500" cy="268200"/>
          </a:xfrm>
          <a:prstGeom prst="downArrow">
            <a:avLst>
              <a:gd name="adj1" fmla="val 50000"/>
              <a:gd name="adj2" fmla="val 50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a:solidFill>
                <a:srgbClr val="4F81BD"/>
              </a:solidFill>
              <a:latin typeface="Helvetica"/>
              <a:ea typeface="Roboto"/>
              <a:cs typeface="Helvetica"/>
              <a:sym typeface="Roboto"/>
            </a:endParaRPr>
          </a:p>
        </p:txBody>
      </p:sp>
      <p:sp>
        <p:nvSpPr>
          <p:cNvPr id="27" name="Google Shape;734;p54"/>
          <p:cNvSpPr/>
          <p:nvPr/>
        </p:nvSpPr>
        <p:spPr>
          <a:xfrm rot="10800000">
            <a:off x="2487362" y="5137722"/>
            <a:ext cx="4017000" cy="421240"/>
          </a:xfrm>
          <a:prstGeom prst="leftRightUpArrow">
            <a:avLst>
              <a:gd name="adj1" fmla="val 25000"/>
              <a:gd name="adj2" fmla="val 25000"/>
              <a:gd name="adj3" fmla="val 25000"/>
            </a:avLst>
          </a:prstGeom>
          <a:solidFill>
            <a:srgbClr val="4472C4"/>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4F81BD"/>
              </a:solidFill>
              <a:latin typeface="Helvetica"/>
              <a:ea typeface="Roboto"/>
              <a:cs typeface="Helvetica"/>
              <a:sym typeface="Roboto"/>
            </a:endParaRPr>
          </a:p>
        </p:txBody>
      </p:sp>
      <p:sp>
        <p:nvSpPr>
          <p:cNvPr id="28" name="Google Shape;367;p51">
            <a:extLst>
              <a:ext uri="{FF2B5EF4-FFF2-40B4-BE49-F238E27FC236}">
                <a16:creationId xmlns:a16="http://schemas.microsoft.com/office/drawing/2014/main" id="{CF5F26A1-7FE5-904D-A8CA-6C6EF1AF8C62}"/>
              </a:ext>
            </a:extLst>
          </p:cNvPr>
          <p:cNvSpPr/>
          <p:nvPr/>
        </p:nvSpPr>
        <p:spPr>
          <a:xfrm>
            <a:off x="1369905" y="3022302"/>
            <a:ext cx="343270" cy="32399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chemeClr val="bg1"/>
                </a:solidFill>
                <a:latin typeface="Helvetica"/>
                <a:ea typeface="Calibri"/>
                <a:cs typeface="Helvetica"/>
                <a:sym typeface="Calibri"/>
              </a:rPr>
              <a:t>V</a:t>
            </a:r>
            <a:endParaRPr sz="1800" dirty="0">
              <a:solidFill>
                <a:schemeClr val="bg1"/>
              </a:solidFill>
              <a:latin typeface="Helvetica"/>
              <a:ea typeface="Calibri"/>
              <a:cs typeface="Helvetica"/>
              <a:sym typeface="Calibri"/>
            </a:endParaRPr>
          </a:p>
        </p:txBody>
      </p:sp>
      <p:sp>
        <p:nvSpPr>
          <p:cNvPr id="29" name="Google Shape;367;p51">
            <a:extLst>
              <a:ext uri="{FF2B5EF4-FFF2-40B4-BE49-F238E27FC236}">
                <a16:creationId xmlns:a16="http://schemas.microsoft.com/office/drawing/2014/main" id="{176427EF-150D-0F48-81FD-1FC034E3AEDC}"/>
              </a:ext>
            </a:extLst>
          </p:cNvPr>
          <p:cNvSpPr/>
          <p:nvPr/>
        </p:nvSpPr>
        <p:spPr>
          <a:xfrm>
            <a:off x="4328278" y="3046044"/>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S</a:t>
            </a:r>
            <a:endParaRPr sz="1800" dirty="0">
              <a:solidFill>
                <a:srgbClr val="FFFFFF"/>
              </a:solidFill>
              <a:latin typeface="Helvetica"/>
              <a:ea typeface="Calibri"/>
              <a:cs typeface="Helvetica"/>
              <a:sym typeface="Calibri"/>
            </a:endParaRPr>
          </a:p>
        </p:txBody>
      </p:sp>
      <p:sp>
        <p:nvSpPr>
          <p:cNvPr id="30" name="Google Shape;367;p51">
            <a:extLst>
              <a:ext uri="{FF2B5EF4-FFF2-40B4-BE49-F238E27FC236}">
                <a16:creationId xmlns:a16="http://schemas.microsoft.com/office/drawing/2014/main" id="{A6F7A08B-1337-D34D-8420-05960AC744D9}"/>
              </a:ext>
            </a:extLst>
          </p:cNvPr>
          <p:cNvSpPr/>
          <p:nvPr/>
        </p:nvSpPr>
        <p:spPr>
          <a:xfrm>
            <a:off x="7513841" y="3055950"/>
            <a:ext cx="343270" cy="310145"/>
          </a:xfrm>
          <a:prstGeom prst="ellipse">
            <a:avLst/>
          </a:prstGeom>
          <a:solidFill>
            <a:srgbClr val="3389CA"/>
          </a:solidFill>
          <a:ln w="12700" cap="flat" cmpd="sng">
            <a:no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800" dirty="0">
                <a:solidFill>
                  <a:srgbClr val="FFFFFF"/>
                </a:solidFill>
                <a:latin typeface="Helvetica"/>
                <a:ea typeface="Calibri"/>
                <a:cs typeface="Helvetica"/>
                <a:sym typeface="Calibri"/>
              </a:rPr>
              <a:t>G</a:t>
            </a:r>
            <a:endParaRPr sz="1800" dirty="0">
              <a:solidFill>
                <a:srgbClr val="FFFFFF"/>
              </a:solidFill>
              <a:latin typeface="Helvetica"/>
              <a:ea typeface="Calibri"/>
              <a:cs typeface="Helvetica"/>
              <a:sym typeface="Calibri"/>
            </a:endParaRPr>
          </a:p>
        </p:txBody>
      </p:sp>
      <p:sp>
        <p:nvSpPr>
          <p:cNvPr id="31" name="Google Shape;729;p54"/>
          <p:cNvSpPr txBox="1"/>
          <p:nvPr/>
        </p:nvSpPr>
        <p:spPr>
          <a:xfrm>
            <a:off x="59912" y="5720227"/>
            <a:ext cx="9129393" cy="531000"/>
          </a:xfrm>
          <a:prstGeom prst="rect">
            <a:avLst/>
          </a:prstGeom>
          <a:noFill/>
          <a:ln w="9525" cap="flat" cmpd="sng">
            <a:noFill/>
            <a:prstDash val="solid"/>
            <a:round/>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GB" sz="2000" b="1" dirty="0">
                <a:solidFill>
                  <a:srgbClr val="4F81BD"/>
                </a:solidFill>
                <a:latin typeface="Helvetica"/>
                <a:ea typeface="Roboto"/>
                <a:cs typeface="Helvetica"/>
                <a:sym typeface="Roboto"/>
              </a:rPr>
              <a:t>Locus plot</a:t>
            </a:r>
            <a:endParaRPr lang="en-US" sz="2000" b="1" dirty="0">
              <a:solidFill>
                <a:srgbClr val="4F81BD"/>
              </a:solidFill>
              <a:latin typeface="Helvetica"/>
              <a:ea typeface="Roboto"/>
              <a:cs typeface="Helvetica"/>
            </a:endParaRPr>
          </a:p>
          <a:p>
            <a:pPr algn="ctr"/>
            <a:r>
              <a:rPr lang="en-GB" sz="1500" dirty="0">
                <a:solidFill>
                  <a:srgbClr val="4F81BD"/>
                </a:solidFill>
                <a:latin typeface="Helvetica"/>
                <a:ea typeface="Roboto"/>
                <a:cs typeface="Helvetica"/>
              </a:rPr>
              <a:t>Visualising the associations between traits, variants, and genes</a:t>
            </a:r>
          </a:p>
          <a:p>
            <a:pPr algn="ctr"/>
            <a:r>
              <a:rPr lang="en-GB" sz="1500" dirty="0">
                <a:solidFill>
                  <a:srgbClr val="4F81BD"/>
                </a:solidFill>
                <a:latin typeface="Helvetica"/>
                <a:ea typeface="Roboto"/>
                <a:cs typeface="Helvetica"/>
              </a:rPr>
              <a:t>Fine mapping analysis</a:t>
            </a:r>
            <a:endParaRPr lang="en-GB" dirty="0">
              <a:solidFill>
                <a:srgbClr val="4F81BD"/>
              </a:solidFill>
              <a:latin typeface="Helvetica"/>
              <a:ea typeface="Roboto"/>
              <a:cs typeface="Helvetica"/>
            </a:endParaRPr>
          </a:p>
        </p:txBody>
      </p:sp>
    </p:spTree>
    <p:extLst>
      <p:ext uri="{BB962C8B-B14F-4D97-AF65-F5344CB8AC3E}">
        <p14:creationId xmlns:p14="http://schemas.microsoft.com/office/powerpoint/2010/main" val="14212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P spid="17" grpId="0"/>
      <p:bldP spid="18" grpId="0"/>
      <p:bldP spid="19" grpId="0"/>
      <p:bldP spid="20" grpId="0"/>
      <p:bldP spid="22" grpId="0" animBg="1"/>
      <p:bldP spid="24" grpId="0" animBg="1"/>
      <p:bldP spid="27" grpId="0" animBg="1"/>
      <p:bldP spid="28" grpId="0" animBg="1"/>
      <p:bldP spid="29" grpId="0" animBg="1"/>
      <p:bldP spid="30" grpId="0" animBg="1"/>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8"/>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ea typeface="Calibri"/>
                <a:sym typeface="Calibri"/>
              </a:rPr>
              <a:t>Small cell lung carcinoma</a:t>
            </a:r>
          </a:p>
        </p:txBody>
      </p:sp>
      <p:pic>
        <p:nvPicPr>
          <p:cNvPr id="3" name="Picture 2">
            <a:extLst>
              <a:ext uri="{FF2B5EF4-FFF2-40B4-BE49-F238E27FC236}">
                <a16:creationId xmlns:a16="http://schemas.microsoft.com/office/drawing/2014/main" id="{A467A921-CBB2-1144-826C-8A78B129C8E7}"/>
              </a:ext>
            </a:extLst>
          </p:cNvPr>
          <p:cNvPicPr>
            <a:picLocks noChangeAspect="1"/>
          </p:cNvPicPr>
          <p:nvPr/>
        </p:nvPicPr>
        <p:blipFill>
          <a:blip r:embed="rId3"/>
          <a:stretch>
            <a:fillRect/>
          </a:stretch>
        </p:blipFill>
        <p:spPr>
          <a:xfrm>
            <a:off x="0" y="1243839"/>
            <a:ext cx="9144000" cy="5371665"/>
          </a:xfrm>
          <a:prstGeom prst="rect">
            <a:avLst/>
          </a:prstGeom>
        </p:spPr>
      </p:pic>
    </p:spTree>
    <p:extLst>
      <p:ext uri="{BB962C8B-B14F-4D97-AF65-F5344CB8AC3E}">
        <p14:creationId xmlns:p14="http://schemas.microsoft.com/office/powerpoint/2010/main" val="740411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540905"/>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Open Targets Genetics: data access</a:t>
            </a:r>
          </a:p>
        </p:txBody>
      </p:sp>
      <p:sp>
        <p:nvSpPr>
          <p:cNvPr id="20" name="Rectangle 3">
            <a:extLst>
              <a:ext uri="{FF2B5EF4-FFF2-40B4-BE49-F238E27FC236}">
                <a16:creationId xmlns:a16="http://schemas.microsoft.com/office/drawing/2014/main" id="{43257FD0-BAB0-284E-808C-AA68B8BE9EBC}"/>
              </a:ext>
            </a:extLst>
          </p:cNvPr>
          <p:cNvSpPr txBox="1">
            <a:spLocks noChangeArrowheads="1"/>
          </p:cNvSpPr>
          <p:nvPr/>
        </p:nvSpPr>
        <p:spPr bwMode="auto">
          <a:xfrm>
            <a:off x="-397567" y="2821774"/>
            <a:ext cx="5247863" cy="772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D1C0B"/>
              </a:buClr>
              <a:buFont typeface="Times" pitchFamily="18" charset="0"/>
              <a:buChar char="•"/>
              <a:defRPr sz="2200">
                <a:solidFill>
                  <a:schemeClr val="tx1"/>
                </a:solidFill>
                <a:latin typeface="+mn-lt"/>
                <a:ea typeface="ＭＳ Ｐゴシック" charset="-128"/>
                <a:cs typeface="+mn-cs"/>
              </a:defRPr>
            </a:lvl1pPr>
            <a:lvl2pPr marL="742950" indent="-285750" algn="l" rtl="0" eaLnBrk="0" fontAlgn="base" hangingPunct="0">
              <a:spcBef>
                <a:spcPct val="20000"/>
              </a:spcBef>
              <a:spcAft>
                <a:spcPct val="0"/>
              </a:spcAft>
              <a:buClr>
                <a:srgbClr val="8D1C0B"/>
              </a:buClr>
              <a:buFont typeface="Times" pitchFamily="18" charset="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lr>
                <a:srgbClr val="8D1C0B"/>
              </a:buClr>
              <a:buFont typeface="Times" pitchFamily="18" charset="0"/>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rgbClr val="8D1C0B"/>
              </a:buClr>
              <a:buFont typeface="Times" pitchFamily="18" charset="0"/>
              <a:buChar char="•"/>
              <a:defRPr sz="1600">
                <a:solidFill>
                  <a:schemeClr val="tx1"/>
                </a:solidFill>
                <a:latin typeface="+mn-lt"/>
                <a:ea typeface="ＭＳ Ｐゴシック" charset="-128"/>
              </a:defRPr>
            </a:lvl4pPr>
            <a:lvl5pPr marL="2057400" indent="-228600" algn="l" rtl="0" eaLnBrk="0" fontAlgn="base" hangingPunct="0">
              <a:spcBef>
                <a:spcPct val="20000"/>
              </a:spcBef>
              <a:spcAft>
                <a:spcPct val="0"/>
              </a:spcAft>
              <a:buClr>
                <a:srgbClr val="8D1C0B"/>
              </a:buClr>
              <a:buFont typeface="Times" pitchFamily="18" charset="0"/>
              <a:buChar char="•"/>
              <a:defRPr sz="1400">
                <a:solidFill>
                  <a:schemeClr val="tx1"/>
                </a:solidFill>
                <a:latin typeface="+mn-lt"/>
                <a:ea typeface="ＭＳ Ｐゴシック" charset="-128"/>
              </a:defRPr>
            </a:lvl5pPr>
            <a:lvl6pPr marL="25146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6pPr>
            <a:lvl7pPr marL="29718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7pPr>
            <a:lvl8pPr marL="34290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8pPr>
            <a:lvl9pPr marL="3886200" indent="-228600" algn="l" rtl="0" fontAlgn="base">
              <a:spcBef>
                <a:spcPct val="20000"/>
              </a:spcBef>
              <a:spcAft>
                <a:spcPct val="0"/>
              </a:spcAft>
              <a:buClr>
                <a:srgbClr val="8D1C0B"/>
              </a:buClr>
              <a:buFont typeface="Times" pitchFamily="18" charset="0"/>
              <a:buChar char="•"/>
              <a:defRPr sz="1400">
                <a:solidFill>
                  <a:schemeClr val="tx1"/>
                </a:solidFill>
                <a:latin typeface="+mn-lt"/>
                <a:ea typeface="+mn-ea"/>
              </a:defRPr>
            </a:lvl9pPr>
          </a:lstStyle>
          <a:p>
            <a:pPr marL="400050" lvl="1" indent="0" algn="ctr" eaLnBrk="1" hangingPunct="1">
              <a:spcAft>
                <a:spcPts val="1800"/>
              </a:spcAft>
              <a:buClrTx/>
              <a:buNone/>
            </a:pPr>
            <a:r>
              <a:rPr lang="en-US" sz="2400" dirty="0">
                <a:latin typeface="Helvetica" pitchFamily="2" charset="0"/>
                <a:hlinkClick r:id="rId3"/>
              </a:rPr>
              <a:t>http://genetics-api.opentargets.io/</a:t>
            </a:r>
            <a:endParaRPr lang="en-US" sz="2400" b="0" dirty="0">
              <a:solidFill>
                <a:srgbClr val="4F81BD"/>
              </a:solidFill>
              <a:latin typeface="Helvetica" pitchFamily="2" charset="0"/>
              <a:cs typeface="Helvetica"/>
            </a:endParaRPr>
          </a:p>
          <a:p>
            <a:pPr marL="400050" lvl="1" indent="0" algn="ctr" eaLnBrk="1" hangingPunct="1">
              <a:spcAft>
                <a:spcPts val="1800"/>
              </a:spcAft>
              <a:buClrTx/>
              <a:buNone/>
            </a:pPr>
            <a:endParaRPr lang="en-US" sz="2400" b="0" dirty="0">
              <a:latin typeface="Helvetica" pitchFamily="2" charset="0"/>
              <a:cs typeface="Helvetica"/>
            </a:endParaRPr>
          </a:p>
        </p:txBody>
      </p:sp>
      <p:pic>
        <p:nvPicPr>
          <p:cNvPr id="3" name="Picture 2">
            <a:extLst>
              <a:ext uri="{FF2B5EF4-FFF2-40B4-BE49-F238E27FC236}">
                <a16:creationId xmlns:a16="http://schemas.microsoft.com/office/drawing/2014/main" id="{C16839A8-A96A-4943-A780-F824FC4C09C7}"/>
              </a:ext>
            </a:extLst>
          </p:cNvPr>
          <p:cNvPicPr>
            <a:picLocks noChangeAspect="1"/>
          </p:cNvPicPr>
          <p:nvPr/>
        </p:nvPicPr>
        <p:blipFill>
          <a:blip r:embed="rId4"/>
          <a:stretch>
            <a:fillRect/>
          </a:stretch>
        </p:blipFill>
        <p:spPr>
          <a:xfrm>
            <a:off x="957398" y="3498435"/>
            <a:ext cx="2882900" cy="1536700"/>
          </a:xfrm>
          <a:prstGeom prst="rect">
            <a:avLst/>
          </a:prstGeom>
        </p:spPr>
      </p:pic>
      <p:sp>
        <p:nvSpPr>
          <p:cNvPr id="4" name="Rectangle 3">
            <a:extLst>
              <a:ext uri="{FF2B5EF4-FFF2-40B4-BE49-F238E27FC236}">
                <a16:creationId xmlns:a16="http://schemas.microsoft.com/office/drawing/2014/main" id="{ECF3AD9C-F467-384C-B0F0-3E9F61586777}"/>
              </a:ext>
            </a:extLst>
          </p:cNvPr>
          <p:cNvSpPr/>
          <p:nvPr/>
        </p:nvSpPr>
        <p:spPr>
          <a:xfrm>
            <a:off x="1210863" y="2265900"/>
            <a:ext cx="2282997" cy="492443"/>
          </a:xfrm>
          <a:prstGeom prst="rect">
            <a:avLst/>
          </a:prstGeom>
        </p:spPr>
        <p:txBody>
          <a:bodyPr wrap="none">
            <a:spAutoFit/>
          </a:bodyPr>
          <a:lstStyle/>
          <a:p>
            <a:r>
              <a:rPr lang="en-US" sz="2600" dirty="0" err="1">
                <a:solidFill>
                  <a:srgbClr val="4F81BD"/>
                </a:solidFill>
                <a:latin typeface="Helvetica"/>
                <a:cs typeface="Helvetica"/>
              </a:rPr>
              <a:t>GraphQL</a:t>
            </a:r>
            <a:r>
              <a:rPr lang="en-US" sz="2600" dirty="0">
                <a:solidFill>
                  <a:srgbClr val="4F81BD"/>
                </a:solidFill>
                <a:latin typeface="Helvetica"/>
                <a:cs typeface="Helvetica"/>
              </a:rPr>
              <a:t> API </a:t>
            </a:r>
            <a:endParaRPr lang="en-US" sz="2600" dirty="0"/>
          </a:p>
        </p:txBody>
      </p:sp>
      <p:sp>
        <p:nvSpPr>
          <p:cNvPr id="5" name="Rectangle 4">
            <a:extLst>
              <a:ext uri="{FF2B5EF4-FFF2-40B4-BE49-F238E27FC236}">
                <a16:creationId xmlns:a16="http://schemas.microsoft.com/office/drawing/2014/main" id="{F28AB8AD-DBA9-FC4A-A4A0-712CA2D42D0C}"/>
              </a:ext>
            </a:extLst>
          </p:cNvPr>
          <p:cNvSpPr/>
          <p:nvPr/>
        </p:nvSpPr>
        <p:spPr>
          <a:xfrm>
            <a:off x="5492247" y="2265900"/>
            <a:ext cx="2890535" cy="492443"/>
          </a:xfrm>
          <a:prstGeom prst="rect">
            <a:avLst/>
          </a:prstGeom>
        </p:spPr>
        <p:txBody>
          <a:bodyPr wrap="none">
            <a:spAutoFit/>
          </a:bodyPr>
          <a:lstStyle/>
          <a:p>
            <a:pPr marL="857250" lvl="1" indent="-457200" algn="just" eaLnBrk="1" hangingPunct="1">
              <a:spcAft>
                <a:spcPts val="1800"/>
              </a:spcAft>
              <a:buClrTx/>
            </a:pPr>
            <a:r>
              <a:rPr lang="en-US" sz="2600" dirty="0">
                <a:solidFill>
                  <a:srgbClr val="4F81BD"/>
                </a:solidFill>
                <a:latin typeface="Helvetica"/>
                <a:cs typeface="Helvetica"/>
              </a:rPr>
              <a:t>Bulk download*</a:t>
            </a:r>
          </a:p>
        </p:txBody>
      </p:sp>
      <p:pic>
        <p:nvPicPr>
          <p:cNvPr id="7" name="Picture 6">
            <a:extLst>
              <a:ext uri="{FF2B5EF4-FFF2-40B4-BE49-F238E27FC236}">
                <a16:creationId xmlns:a16="http://schemas.microsoft.com/office/drawing/2014/main" id="{1FA04773-9920-4440-B11F-E27D9CB88054}"/>
              </a:ext>
            </a:extLst>
          </p:cNvPr>
          <p:cNvPicPr>
            <a:picLocks noChangeAspect="1"/>
          </p:cNvPicPr>
          <p:nvPr/>
        </p:nvPicPr>
        <p:blipFill rotWithShape="1">
          <a:blip r:embed="rId5"/>
          <a:srcRect l="17922" r="18642" b="-6467"/>
          <a:stretch/>
        </p:blipFill>
        <p:spPr>
          <a:xfrm>
            <a:off x="5980846" y="2964345"/>
            <a:ext cx="1280955" cy="1068180"/>
          </a:xfrm>
          <a:prstGeom prst="rect">
            <a:avLst/>
          </a:prstGeom>
        </p:spPr>
      </p:pic>
      <p:pic>
        <p:nvPicPr>
          <p:cNvPr id="21" name="Picture 20">
            <a:extLst>
              <a:ext uri="{FF2B5EF4-FFF2-40B4-BE49-F238E27FC236}">
                <a16:creationId xmlns:a16="http://schemas.microsoft.com/office/drawing/2014/main" id="{0A7C7B0B-49D5-2344-AD6A-386FAAA06BC1}"/>
              </a:ext>
            </a:extLst>
          </p:cNvPr>
          <p:cNvPicPr>
            <a:picLocks noChangeAspect="1"/>
          </p:cNvPicPr>
          <p:nvPr/>
        </p:nvPicPr>
        <p:blipFill>
          <a:blip r:embed="rId6"/>
          <a:stretch>
            <a:fillRect/>
          </a:stretch>
        </p:blipFill>
        <p:spPr>
          <a:xfrm>
            <a:off x="7261801" y="2853785"/>
            <a:ext cx="1491974" cy="894753"/>
          </a:xfrm>
          <a:prstGeom prst="rect">
            <a:avLst/>
          </a:prstGeom>
        </p:spPr>
      </p:pic>
      <p:pic>
        <p:nvPicPr>
          <p:cNvPr id="23" name="Picture 22">
            <a:extLst>
              <a:ext uri="{FF2B5EF4-FFF2-40B4-BE49-F238E27FC236}">
                <a16:creationId xmlns:a16="http://schemas.microsoft.com/office/drawing/2014/main" id="{70D2E6E6-B932-EC46-9C11-3370DF5F2C09}"/>
              </a:ext>
            </a:extLst>
          </p:cNvPr>
          <p:cNvPicPr>
            <a:picLocks noChangeAspect="1"/>
          </p:cNvPicPr>
          <p:nvPr/>
        </p:nvPicPr>
        <p:blipFill>
          <a:blip r:embed="rId7"/>
          <a:stretch>
            <a:fillRect/>
          </a:stretch>
        </p:blipFill>
        <p:spPr>
          <a:xfrm>
            <a:off x="7261454" y="3801317"/>
            <a:ext cx="1514061" cy="1402309"/>
          </a:xfrm>
          <a:prstGeom prst="rect">
            <a:avLst/>
          </a:prstGeom>
        </p:spPr>
      </p:pic>
      <p:sp>
        <p:nvSpPr>
          <p:cNvPr id="24" name="Rectangle 23">
            <a:extLst>
              <a:ext uri="{FF2B5EF4-FFF2-40B4-BE49-F238E27FC236}">
                <a16:creationId xmlns:a16="http://schemas.microsoft.com/office/drawing/2014/main" id="{9DA34C21-C736-7343-97B7-E20AF8444B8D}"/>
              </a:ext>
            </a:extLst>
          </p:cNvPr>
          <p:cNvSpPr/>
          <p:nvPr/>
        </p:nvSpPr>
        <p:spPr>
          <a:xfrm>
            <a:off x="-213049" y="6394063"/>
            <a:ext cx="9357049" cy="400110"/>
          </a:xfrm>
          <a:prstGeom prst="rect">
            <a:avLst/>
          </a:prstGeom>
        </p:spPr>
        <p:txBody>
          <a:bodyPr wrap="none">
            <a:spAutoFit/>
          </a:bodyPr>
          <a:lstStyle/>
          <a:p>
            <a:pPr marL="857250" lvl="1" indent="-457200" algn="just" eaLnBrk="1" hangingPunct="1">
              <a:spcAft>
                <a:spcPts val="1800"/>
              </a:spcAft>
              <a:buClrTx/>
            </a:pPr>
            <a:r>
              <a:rPr lang="en-US" sz="2000" dirty="0">
                <a:solidFill>
                  <a:srgbClr val="4F81BD"/>
                </a:solidFill>
                <a:latin typeface="Helvetica"/>
                <a:cs typeface="Helvetica"/>
              </a:rPr>
              <a:t>* </a:t>
            </a:r>
            <a:r>
              <a:rPr lang="en-US" sz="2000" dirty="0">
                <a:hlinkClick r:id="rId8"/>
              </a:rPr>
              <a:t>http://blog.opentargets.org/2019/04/09/open-targets-genetics-release-is-out/</a:t>
            </a:r>
            <a:endParaRPr lang="en-US" sz="2000" dirty="0">
              <a:solidFill>
                <a:srgbClr val="4F81BD"/>
              </a:solidFill>
              <a:latin typeface="Helvetica"/>
              <a:cs typeface="Helvetica"/>
            </a:endParaRPr>
          </a:p>
        </p:txBody>
      </p:sp>
    </p:spTree>
    <p:extLst>
      <p:ext uri="{BB962C8B-B14F-4D97-AF65-F5344CB8AC3E}">
        <p14:creationId xmlns:p14="http://schemas.microsoft.com/office/powerpoint/2010/main" val="660921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8-12-06 at 20.30.05.png"/>
          <p:cNvPicPr>
            <a:picLocks noChangeAspect="1"/>
          </p:cNvPicPr>
          <p:nvPr/>
        </p:nvPicPr>
        <p:blipFill rotWithShape="1">
          <a:blip r:embed="rId3">
            <a:extLst>
              <a:ext uri="{28A0092B-C50C-407E-A947-70E740481C1C}">
                <a14:useLocalDpi xmlns:a14="http://schemas.microsoft.com/office/drawing/2010/main" val="0"/>
              </a:ext>
            </a:extLst>
          </a:blip>
          <a:srcRect l="4440" t="51812" r="12389" b="24144"/>
          <a:stretch/>
        </p:blipFill>
        <p:spPr>
          <a:xfrm>
            <a:off x="3936980" y="2495667"/>
            <a:ext cx="5151765" cy="1331998"/>
          </a:xfrm>
          <a:prstGeom prst="rect">
            <a:avLst/>
          </a:prstGeom>
        </p:spPr>
      </p:pic>
      <p:sp>
        <p:nvSpPr>
          <p:cNvPr id="21" name="Title 8"/>
          <p:cNvSpPr txBox="1">
            <a:spLocks/>
          </p:cNvSpPr>
          <p:nvPr/>
        </p:nvSpPr>
        <p:spPr>
          <a:xfrm>
            <a:off x="0" y="242496"/>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Rheumatoid arthritis (RA) and IL6R </a:t>
            </a:r>
          </a:p>
        </p:txBody>
      </p:sp>
      <p:pic>
        <p:nvPicPr>
          <p:cNvPr id="2" name="Picture 1" descr="Screen Shot 2018-12-06 at 16.23.44.png"/>
          <p:cNvPicPr>
            <a:picLocks noChangeAspect="1"/>
          </p:cNvPicPr>
          <p:nvPr/>
        </p:nvPicPr>
        <p:blipFill rotWithShape="1">
          <a:blip r:embed="rId4">
            <a:extLst>
              <a:ext uri="{28A0092B-C50C-407E-A947-70E740481C1C}">
                <a14:useLocalDpi xmlns:a14="http://schemas.microsoft.com/office/drawing/2010/main" val="0"/>
              </a:ext>
            </a:extLst>
          </a:blip>
          <a:srcRect t="27063" r="59689"/>
          <a:stretch/>
        </p:blipFill>
        <p:spPr>
          <a:xfrm>
            <a:off x="520701" y="1246337"/>
            <a:ext cx="3266267" cy="3047542"/>
          </a:xfrm>
          <a:prstGeom prst="rect">
            <a:avLst/>
          </a:prstGeom>
        </p:spPr>
      </p:pic>
      <p:sp>
        <p:nvSpPr>
          <p:cNvPr id="9" name="Right Arrow 8"/>
          <p:cNvSpPr/>
          <p:nvPr/>
        </p:nvSpPr>
        <p:spPr>
          <a:xfrm>
            <a:off x="169812" y="2986613"/>
            <a:ext cx="701778" cy="551480"/>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8-12-06 at 20.16.07.png"/>
          <p:cNvPicPr>
            <a:picLocks noChangeAspect="1"/>
          </p:cNvPicPr>
          <p:nvPr/>
        </p:nvPicPr>
        <p:blipFill rotWithShape="1">
          <a:blip r:embed="rId5">
            <a:extLst>
              <a:ext uri="{28A0092B-C50C-407E-A947-70E740481C1C}">
                <a14:useLocalDpi xmlns:a14="http://schemas.microsoft.com/office/drawing/2010/main" val="0"/>
              </a:ext>
            </a:extLst>
          </a:blip>
          <a:srcRect l="2965" t="54739" r="2778" b="6925"/>
          <a:stretch/>
        </p:blipFill>
        <p:spPr>
          <a:xfrm>
            <a:off x="271252" y="4728167"/>
            <a:ext cx="8618448" cy="2083599"/>
          </a:xfrm>
          <a:prstGeom prst="rect">
            <a:avLst/>
          </a:prstGeom>
        </p:spPr>
      </p:pic>
      <p:sp>
        <p:nvSpPr>
          <p:cNvPr id="11" name="Title 8"/>
          <p:cNvSpPr txBox="1">
            <a:spLocks/>
          </p:cNvSpPr>
          <p:nvPr/>
        </p:nvSpPr>
        <p:spPr>
          <a:xfrm>
            <a:off x="4010465" y="1913831"/>
            <a:ext cx="2964493" cy="465347"/>
          </a:xfrm>
          <a:prstGeom prst="rect">
            <a:avLst/>
          </a:prstGeom>
          <a:solidFill>
            <a:srgbClr val="0070C0"/>
          </a:solidFill>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2000" dirty="0">
                <a:solidFill>
                  <a:schemeClr val="bg1"/>
                </a:solidFill>
                <a:ea typeface="Calibri"/>
                <a:sym typeface="Calibri"/>
              </a:rPr>
              <a:t>Open Targets Platform</a:t>
            </a:r>
          </a:p>
        </p:txBody>
      </p:sp>
      <p:sp>
        <p:nvSpPr>
          <p:cNvPr id="12" name="Title 8"/>
          <p:cNvSpPr txBox="1">
            <a:spLocks/>
          </p:cNvSpPr>
          <p:nvPr/>
        </p:nvSpPr>
        <p:spPr>
          <a:xfrm>
            <a:off x="2468781" y="5428535"/>
            <a:ext cx="2932559" cy="463122"/>
          </a:xfrm>
          <a:prstGeom prst="rect">
            <a:avLst/>
          </a:prstGeom>
          <a:solidFill>
            <a:srgbClr val="0070C0"/>
          </a:solidFill>
          <a:ln>
            <a:noFill/>
          </a:ln>
          <a:effectLst>
            <a:softEdge rad="0"/>
          </a:effectLst>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r>
              <a:rPr lang="en-GB" sz="2000" dirty="0">
                <a:solidFill>
                  <a:schemeClr val="bg1"/>
                </a:solidFill>
                <a:ea typeface="Calibri"/>
                <a:sym typeface="Calibri"/>
              </a:rPr>
              <a:t>Open Targets Genetics</a:t>
            </a:r>
          </a:p>
        </p:txBody>
      </p:sp>
      <p:sp>
        <p:nvSpPr>
          <p:cNvPr id="10" name="Rectangle 9"/>
          <p:cNvSpPr/>
          <p:nvPr/>
        </p:nvSpPr>
        <p:spPr>
          <a:xfrm>
            <a:off x="2468781" y="6325945"/>
            <a:ext cx="6323402" cy="369332"/>
          </a:xfrm>
          <a:prstGeom prst="rect">
            <a:avLst/>
          </a:prstGeom>
          <a:solidFill>
            <a:schemeClr val="bg1"/>
          </a:solidFill>
        </p:spPr>
        <p:txBody>
          <a:bodyPr wrap="square">
            <a:spAutoFit/>
          </a:bodyPr>
          <a:lstStyle/>
          <a:p>
            <a:r>
              <a:rPr lang="en-US" dirty="0">
                <a:solidFill>
                  <a:srgbClr val="4F81BD"/>
                </a:solidFill>
                <a:latin typeface="Helvetica"/>
                <a:cs typeface="Helvetica"/>
              </a:rPr>
              <a:t>https://</a:t>
            </a:r>
            <a:r>
              <a:rPr lang="en-US" dirty="0" err="1">
                <a:solidFill>
                  <a:srgbClr val="4F81BD"/>
                </a:solidFill>
                <a:latin typeface="Helvetica"/>
                <a:cs typeface="Helvetica"/>
              </a:rPr>
              <a:t>genetics.opentargets.org</a:t>
            </a:r>
            <a:r>
              <a:rPr lang="en-US" dirty="0">
                <a:solidFill>
                  <a:srgbClr val="4F81BD"/>
                </a:solidFill>
                <a:latin typeface="Helvetica"/>
                <a:cs typeface="Helvetica"/>
              </a:rPr>
              <a:t>/variant/1_154426970_A_C</a:t>
            </a:r>
          </a:p>
        </p:txBody>
      </p:sp>
    </p:spTree>
    <p:extLst>
      <p:ext uri="{BB962C8B-B14F-4D97-AF65-F5344CB8AC3E}">
        <p14:creationId xmlns:p14="http://schemas.microsoft.com/office/powerpoint/2010/main" val="313557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GENERATION</a:t>
            </a:r>
            <a:endParaRPr sz="2400" b="1">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Therapeutic hypothesis</a:t>
            </a:r>
            <a:endParaRPr sz="2400" b="1">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718138"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INTEGRATION</a:t>
            </a:r>
            <a:endParaRPr sz="2400" b="1">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5"/>
            <a:ext cx="224933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848514" y="2068371"/>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dirty="0">
                <a:solidFill>
                  <a:srgbClr val="0091EB"/>
                </a:solidFill>
                <a:latin typeface="Helvetica Neue"/>
                <a:ea typeface="Helvetica Neue"/>
                <a:cs typeface="Helvetica Neue"/>
                <a:sym typeface="Helvetica Neue"/>
              </a:rPr>
              <a:t>Wrap up</a:t>
            </a:r>
            <a:endParaRPr sz="4000" b="0" i="0" dirty="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6" y="3794106"/>
            <a:ext cx="1037800" cy="1526245"/>
          </a:xfrm>
          <a:prstGeom prst="rect">
            <a:avLst/>
          </a:prstGeom>
          <a:noFill/>
          <a:ln>
            <a:noFill/>
          </a:ln>
        </p:spPr>
      </p:pic>
      <p:pic>
        <p:nvPicPr>
          <p:cNvPr id="311" name="Google Shape;311;p52" descr="sequencing.png"/>
          <p:cNvPicPr preferRelativeResize="0"/>
          <p:nvPr/>
        </p:nvPicPr>
        <p:blipFill rotWithShape="1">
          <a:blip r:embed="rId12">
            <a:alphaModFix/>
          </a:blip>
          <a:srcRect/>
          <a:stretch/>
        </p:blipFill>
        <p:spPr>
          <a:xfrm>
            <a:off x="7326650" y="2693968"/>
            <a:ext cx="758984" cy="758984"/>
          </a:xfrm>
          <a:prstGeom prst="rect">
            <a:avLst/>
          </a:prstGeom>
          <a:noFill/>
          <a:ln>
            <a:noFill/>
          </a:ln>
        </p:spPr>
      </p:pic>
      <p:pic>
        <p:nvPicPr>
          <p:cNvPr id="312" name="Google Shape;312;p52" descr="big data.png"/>
          <p:cNvPicPr preferRelativeResize="0"/>
          <p:nvPr/>
        </p:nvPicPr>
        <p:blipFill rotWithShape="1">
          <a:blip r:embed="rId13">
            <a:alphaModFix/>
          </a:blip>
          <a:srcRect/>
          <a:stretch/>
        </p:blipFill>
        <p:spPr>
          <a:xfrm>
            <a:off x="7986857" y="2669602"/>
            <a:ext cx="581378" cy="539063"/>
          </a:xfrm>
          <a:prstGeom prst="rect">
            <a:avLst/>
          </a:prstGeom>
          <a:noFill/>
          <a:ln>
            <a:noFill/>
          </a:ln>
        </p:spPr>
      </p:pic>
      <p:pic>
        <p:nvPicPr>
          <p:cNvPr id="313" name="Google Shape;313;p52" descr="OPEN ACCESS.png"/>
          <p:cNvPicPr preferRelativeResize="0"/>
          <p:nvPr/>
        </p:nvPicPr>
        <p:blipFill rotWithShape="1">
          <a:blip r:embed="rId14">
            <a:alphaModFix/>
          </a:blip>
          <a:srcRect l="22128" t="34255" r="22220" b="33388"/>
          <a:stretch/>
        </p:blipFill>
        <p:spPr>
          <a:xfrm>
            <a:off x="6928891" y="4636780"/>
            <a:ext cx="1134323" cy="853451"/>
          </a:xfrm>
          <a:prstGeom prst="rect">
            <a:avLst/>
          </a:prstGeom>
          <a:noFill/>
          <a:ln>
            <a:noFill/>
          </a:ln>
        </p:spPr>
      </p:pic>
      <p:pic>
        <p:nvPicPr>
          <p:cNvPr id="27" name="Google Shape;310;p52" descr="world-users.png">
            <a:extLst>
              <a:ext uri="{FF2B5EF4-FFF2-40B4-BE49-F238E27FC236}">
                <a16:creationId xmlns:a16="http://schemas.microsoft.com/office/drawing/2014/main" id="{3ECA977E-9FC4-EF4F-839E-3CCCDD4CC72F}"/>
              </a:ext>
            </a:extLst>
          </p:cNvPr>
          <p:cNvPicPr preferRelativeResize="0"/>
          <p:nvPr/>
        </p:nvPicPr>
        <p:blipFill rotWithShape="1">
          <a:blip r:embed="rId15">
            <a:alphaModFix/>
          </a:blip>
          <a:srcRect/>
          <a:stretch/>
        </p:blipFill>
        <p:spPr>
          <a:xfrm>
            <a:off x="8146922" y="4953727"/>
            <a:ext cx="857462" cy="990308"/>
          </a:xfrm>
          <a:prstGeom prst="rect">
            <a:avLst/>
          </a:prstGeom>
          <a:noFill/>
          <a:ln>
            <a:noFill/>
          </a:ln>
        </p:spPr>
      </p:pic>
      <p:sp>
        <p:nvSpPr>
          <p:cNvPr id="28" name="Google Shape;314;p52">
            <a:extLst>
              <a:ext uri="{FF2B5EF4-FFF2-40B4-BE49-F238E27FC236}">
                <a16:creationId xmlns:a16="http://schemas.microsoft.com/office/drawing/2014/main" id="{3BFB2857-3B71-4145-B608-E939EF1DAA6C}"/>
              </a:ext>
            </a:extLst>
          </p:cNvPr>
          <p:cNvSpPr/>
          <p:nvPr/>
        </p:nvSpPr>
        <p:spPr>
          <a:xfrm>
            <a:off x="5937250" y="6072947"/>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29" name="Google Shape;315;p52">
            <a:extLst>
              <a:ext uri="{FF2B5EF4-FFF2-40B4-BE49-F238E27FC236}">
                <a16:creationId xmlns:a16="http://schemas.microsoft.com/office/drawing/2014/main" id="{30F5A844-D838-A941-B015-097F50DF56AE}"/>
              </a:ext>
            </a:extLst>
          </p:cNvPr>
          <p:cNvSpPr/>
          <p:nvPr/>
        </p:nvSpPr>
        <p:spPr>
          <a:xfrm>
            <a:off x="5982290" y="6330772"/>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75547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4"/>
          <p:cNvSpPr txBox="1"/>
          <p:nvPr/>
        </p:nvSpPr>
        <p:spPr>
          <a:xfrm>
            <a:off x="0" y="57768"/>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How to cite us</a:t>
            </a:r>
            <a:endParaRPr sz="4000" b="0" i="0">
              <a:solidFill>
                <a:srgbClr val="0091EB"/>
              </a:solidFill>
              <a:latin typeface="Helvetica Neue"/>
              <a:ea typeface="Helvetica Neue"/>
              <a:cs typeface="Helvetica Neue"/>
              <a:sym typeface="Helvetica Neue"/>
            </a:endParaRPr>
          </a:p>
        </p:txBody>
      </p:sp>
      <p:sp>
        <p:nvSpPr>
          <p:cNvPr id="929" name="Google Shape;929;p74"/>
          <p:cNvSpPr txBox="1"/>
          <p:nvPr/>
        </p:nvSpPr>
        <p:spPr>
          <a:xfrm>
            <a:off x="493059" y="1935116"/>
            <a:ext cx="8426824" cy="1198559"/>
          </a:xfrm>
          <a:prstGeom prst="rect">
            <a:avLst/>
          </a:prstGeom>
          <a:noFill/>
          <a:ln>
            <a:noFill/>
          </a:ln>
        </p:spPr>
        <p:txBody>
          <a:bodyPr spcFirstLastPara="1" wrap="square" lIns="91425" tIns="45700" rIns="91425" bIns="45700" anchor="t" anchorCtr="0">
            <a:noAutofit/>
          </a:bodyPr>
          <a:lstStyle/>
          <a:p>
            <a:pPr marL="0" marR="0" lvl="0" indent="0" algn="ctr" rtl="0">
              <a:lnSpc>
                <a:spcPct val="120000"/>
              </a:lnSpc>
              <a:spcBef>
                <a:spcPts val="0"/>
              </a:spcBef>
              <a:spcAft>
                <a:spcPts val="0"/>
              </a:spcAft>
              <a:buClr>
                <a:schemeClr val="dk1"/>
              </a:buClr>
              <a:buSzPts val="2400"/>
              <a:buFont typeface="Arial"/>
              <a:buNone/>
            </a:pPr>
            <a:endParaRPr sz="2400" b="1" u="sng">
              <a:solidFill>
                <a:schemeClr val="hlink"/>
              </a:solidFill>
              <a:latin typeface="Helvetica Neue"/>
              <a:ea typeface="Helvetica Neue"/>
              <a:cs typeface="Helvetica Neue"/>
              <a:sym typeface="Helvetica Neue"/>
              <a:hlinkClick r:id="rId3"/>
            </a:endParaRPr>
          </a:p>
        </p:txBody>
      </p:sp>
      <p:pic>
        <p:nvPicPr>
          <p:cNvPr id="930" name="Google Shape;930;p74" descr="Screen Shot 2018-11-26 at 23.08.34.png"/>
          <p:cNvPicPr preferRelativeResize="0"/>
          <p:nvPr/>
        </p:nvPicPr>
        <p:blipFill rotWithShape="1">
          <a:blip r:embed="rId4">
            <a:alphaModFix/>
          </a:blip>
          <a:srcRect/>
          <a:stretch/>
        </p:blipFill>
        <p:spPr>
          <a:xfrm>
            <a:off x="-1" y="1935116"/>
            <a:ext cx="9144000" cy="5034197"/>
          </a:xfrm>
          <a:prstGeom prst="rect">
            <a:avLst/>
          </a:prstGeom>
          <a:noFill/>
          <a:ln>
            <a:noFill/>
          </a:ln>
        </p:spPr>
      </p:pic>
      <p:pic>
        <p:nvPicPr>
          <p:cNvPr id="931" name="Google Shape;931;p74" descr="Screen Shot 2018-11-27 at 16.23.34.png"/>
          <p:cNvPicPr preferRelativeResize="0"/>
          <p:nvPr/>
        </p:nvPicPr>
        <p:blipFill rotWithShape="1">
          <a:blip r:embed="rId5">
            <a:alphaModFix/>
          </a:blip>
          <a:srcRect b="65410"/>
          <a:stretch/>
        </p:blipFill>
        <p:spPr>
          <a:xfrm>
            <a:off x="-1" y="931740"/>
            <a:ext cx="9144000" cy="1257474"/>
          </a:xfrm>
          <a:prstGeom prst="rect">
            <a:avLst/>
          </a:prstGeom>
          <a:noFill/>
          <a:ln>
            <a:noFill/>
          </a:ln>
        </p:spPr>
      </p:pic>
      <p:sp>
        <p:nvSpPr>
          <p:cNvPr id="932" name="Google Shape;932;p74"/>
          <p:cNvSpPr txBox="1"/>
          <p:nvPr/>
        </p:nvSpPr>
        <p:spPr>
          <a:xfrm>
            <a:off x="6479974" y="975300"/>
            <a:ext cx="2456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0000"/>
                </a:solidFill>
                <a:latin typeface="Helvetica Neue"/>
                <a:ea typeface="Helvetica Neue"/>
                <a:cs typeface="Helvetica Neue"/>
                <a:sym typeface="Helvetica Neue"/>
              </a:rPr>
              <a:t>http://bit.ly/cite-us</a:t>
            </a:r>
            <a:endParaRPr sz="2000">
              <a:solidFill>
                <a:srgbClr val="FF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18908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50"/>
          <p:cNvSpPr txBox="1"/>
          <p:nvPr/>
        </p:nvSpPr>
        <p:spPr>
          <a:xfrm>
            <a:off x="299313" y="6392123"/>
            <a:ext cx="6731518"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rgbClr val="4F81BD"/>
                </a:solidFill>
                <a:latin typeface="Helvetica Neue"/>
                <a:ea typeface="Helvetica Neue"/>
                <a:cs typeface="Helvetica Neue"/>
                <a:sym typeface="Helvetica Neue"/>
              </a:rPr>
              <a:t>Source: PhRMA adaptation based on Tufts  CSDD &amp; School of Medicine, and FDA</a:t>
            </a:r>
            <a:endParaRPr sz="1400">
              <a:solidFill>
                <a:srgbClr val="4F81BD"/>
              </a:solidFill>
              <a:latin typeface="Helvetica Neue"/>
              <a:ea typeface="Helvetica Neue"/>
              <a:cs typeface="Helvetica Neue"/>
              <a:sym typeface="Helvetica Neue"/>
            </a:endParaRPr>
          </a:p>
        </p:txBody>
      </p:sp>
      <p:sp>
        <p:nvSpPr>
          <p:cNvPr id="265" name="Google Shape;265;p50"/>
          <p:cNvSpPr txBox="1"/>
          <p:nvPr/>
        </p:nvSpPr>
        <p:spPr>
          <a:xfrm>
            <a:off x="393771" y="5826877"/>
            <a:ext cx="8750229" cy="8797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91EB"/>
              </a:buClr>
              <a:buSzPts val="2600"/>
              <a:buFont typeface="Helvetica Neue"/>
              <a:buNone/>
            </a:pPr>
            <a:endParaRPr sz="2600" b="0" i="0" u="none">
              <a:solidFill>
                <a:srgbClr val="4F81BD"/>
              </a:solidFill>
              <a:latin typeface="Helvetica Neue"/>
              <a:ea typeface="Helvetica Neue"/>
              <a:cs typeface="Helvetica Neue"/>
              <a:sym typeface="Helvetica Neue"/>
            </a:endParaRPr>
          </a:p>
        </p:txBody>
      </p:sp>
      <p:sp>
        <p:nvSpPr>
          <p:cNvPr id="266" name="Google Shape;266;p50"/>
          <p:cNvSpPr/>
          <p:nvPr/>
        </p:nvSpPr>
        <p:spPr>
          <a:xfrm>
            <a:off x="0" y="5548126"/>
            <a:ext cx="9143999" cy="515526"/>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None/>
            </a:pPr>
            <a:r>
              <a:rPr lang="en-US" sz="2200">
                <a:solidFill>
                  <a:srgbClr val="4F81BD"/>
                </a:solidFill>
                <a:latin typeface="Helvetica Neue"/>
                <a:ea typeface="Helvetica Neue"/>
                <a:cs typeface="Helvetica Neue"/>
                <a:sym typeface="Helvetica Neue"/>
              </a:rPr>
              <a:t>Lengthy, costly, low success rate, </a:t>
            </a:r>
            <a:r>
              <a:rPr lang="en-US" sz="2200" b="1">
                <a:solidFill>
                  <a:srgbClr val="4F81BD"/>
                </a:solidFill>
                <a:latin typeface="Helvetica Neue"/>
                <a:ea typeface="Helvetica Neue"/>
                <a:cs typeface="Helvetica Neue"/>
                <a:sym typeface="Helvetica Neue"/>
              </a:rPr>
              <a:t>HIGH ATTRITION RATES</a:t>
            </a:r>
            <a:endParaRPr sz="2200">
              <a:solidFill>
                <a:srgbClr val="4F81BD"/>
              </a:solidFill>
              <a:latin typeface="Helvetica Neue"/>
              <a:ea typeface="Helvetica Neue"/>
              <a:cs typeface="Helvetica Neue"/>
              <a:sym typeface="Helvetica Neue"/>
            </a:endParaRPr>
          </a:p>
        </p:txBody>
      </p:sp>
      <p:sp>
        <p:nvSpPr>
          <p:cNvPr id="267" name="Google Shape;267;p50"/>
          <p:cNvSpPr txBox="1"/>
          <p:nvPr/>
        </p:nvSpPr>
        <p:spPr>
          <a:xfrm>
            <a:off x="-86111" y="233427"/>
            <a:ext cx="938619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u="none">
                <a:solidFill>
                  <a:srgbClr val="0091EB"/>
                </a:solidFill>
                <a:latin typeface="Helvetica Neue"/>
                <a:ea typeface="Helvetica Neue"/>
                <a:cs typeface="Helvetica Neue"/>
                <a:sym typeface="Helvetica Neue"/>
              </a:rPr>
              <a:t>Drug discovery: some challenges</a:t>
            </a:r>
            <a:endParaRPr sz="4000" b="0" i="0" u="none">
              <a:solidFill>
                <a:srgbClr val="0091EB"/>
              </a:solidFill>
              <a:latin typeface="Helvetica Neue"/>
              <a:ea typeface="Helvetica Neue"/>
              <a:cs typeface="Helvetica Neue"/>
              <a:sym typeface="Helvetica Neue"/>
            </a:endParaRPr>
          </a:p>
        </p:txBody>
      </p:sp>
      <p:pic>
        <p:nvPicPr>
          <p:cNvPr id="268" name="Google Shape;268;p50" descr="Clinical-Trial-Chart.jpg"/>
          <p:cNvPicPr preferRelativeResize="0"/>
          <p:nvPr/>
        </p:nvPicPr>
        <p:blipFill rotWithShape="1">
          <a:blip r:embed="rId3">
            <a:alphaModFix/>
          </a:blip>
          <a:srcRect b="22958"/>
          <a:stretch/>
        </p:blipFill>
        <p:spPr>
          <a:xfrm>
            <a:off x="299313" y="1220819"/>
            <a:ext cx="8683116" cy="406954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75"/>
          <p:cNvSpPr/>
          <p:nvPr/>
        </p:nvSpPr>
        <p:spPr>
          <a:xfrm>
            <a:off x="3479344" y="4227120"/>
            <a:ext cx="314496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blog.opentargets.org/</a:t>
            </a:r>
            <a:endParaRPr/>
          </a:p>
        </p:txBody>
      </p:sp>
      <p:pic>
        <p:nvPicPr>
          <p:cNvPr id="939" name="Google Shape;939;p75" descr="FB_Twitter_logo.png"/>
          <p:cNvPicPr preferRelativeResize="0"/>
          <p:nvPr/>
        </p:nvPicPr>
        <p:blipFill rotWithShape="1">
          <a:blip r:embed="rId3">
            <a:alphaModFix/>
          </a:blip>
          <a:srcRect l="1676" t="1675" r="50672" b="4011"/>
          <a:stretch/>
        </p:blipFill>
        <p:spPr>
          <a:xfrm>
            <a:off x="2766530" y="3679431"/>
            <a:ext cx="430874" cy="431998"/>
          </a:xfrm>
          <a:prstGeom prst="rect">
            <a:avLst/>
          </a:prstGeom>
          <a:noFill/>
          <a:ln>
            <a:noFill/>
          </a:ln>
        </p:spPr>
      </p:pic>
      <p:sp>
        <p:nvSpPr>
          <p:cNvPr id="940" name="Google Shape;940;p75"/>
          <p:cNvSpPr/>
          <p:nvPr/>
        </p:nvSpPr>
        <p:spPr>
          <a:xfrm>
            <a:off x="3479344" y="3665509"/>
            <a:ext cx="2164938"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@targetvalidate </a:t>
            </a:r>
            <a:endParaRPr/>
          </a:p>
        </p:txBody>
      </p:sp>
      <p:pic>
        <p:nvPicPr>
          <p:cNvPr id="941" name="Google Shape;941;p75" descr="Screen Shot 2017-01-16 at 13.27.34.png"/>
          <p:cNvPicPr preferRelativeResize="0"/>
          <p:nvPr/>
        </p:nvPicPr>
        <p:blipFill rotWithShape="1">
          <a:blip r:embed="rId4">
            <a:alphaModFix/>
          </a:blip>
          <a:srcRect/>
          <a:stretch/>
        </p:blipFill>
        <p:spPr>
          <a:xfrm>
            <a:off x="2772417" y="4169513"/>
            <a:ext cx="419100" cy="546100"/>
          </a:xfrm>
          <a:prstGeom prst="rect">
            <a:avLst/>
          </a:prstGeom>
          <a:noFill/>
          <a:ln>
            <a:noFill/>
          </a:ln>
        </p:spPr>
      </p:pic>
      <p:pic>
        <p:nvPicPr>
          <p:cNvPr id="942" name="Google Shape;942;p75" descr="Screen Shot 2017-01-16 at 13.29.10.png"/>
          <p:cNvPicPr preferRelativeResize="0"/>
          <p:nvPr/>
        </p:nvPicPr>
        <p:blipFill rotWithShape="1">
          <a:blip r:embed="rId5">
            <a:alphaModFix/>
          </a:blip>
          <a:srcRect l="3820" t="12522"/>
          <a:stretch/>
        </p:blipFill>
        <p:spPr>
          <a:xfrm>
            <a:off x="2762329" y="4826565"/>
            <a:ext cx="439276" cy="395998"/>
          </a:xfrm>
          <a:prstGeom prst="rect">
            <a:avLst/>
          </a:prstGeom>
          <a:noFill/>
          <a:ln>
            <a:noFill/>
          </a:ln>
        </p:spPr>
      </p:pic>
      <p:sp>
        <p:nvSpPr>
          <p:cNvPr id="943" name="Google Shape;943;p75"/>
          <p:cNvSpPr/>
          <p:nvPr/>
        </p:nvSpPr>
        <p:spPr>
          <a:xfrm>
            <a:off x="3479351" y="4809125"/>
            <a:ext cx="48096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http://tinyurl.com/opentargets-in</a:t>
            </a:r>
            <a:endParaRPr/>
          </a:p>
        </p:txBody>
      </p:sp>
      <p:sp>
        <p:nvSpPr>
          <p:cNvPr id="944" name="Google Shape;944;p75"/>
          <p:cNvSpPr txBox="1"/>
          <p:nvPr/>
        </p:nvSpPr>
        <p:spPr>
          <a:xfrm>
            <a:off x="0" y="420869"/>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Get in touch</a:t>
            </a:r>
            <a:endParaRPr sz="4000" b="0" i="0">
              <a:solidFill>
                <a:srgbClr val="0091EB"/>
              </a:solidFill>
              <a:latin typeface="Helvetica Neue"/>
              <a:ea typeface="Helvetica Neue"/>
              <a:cs typeface="Helvetica Neue"/>
              <a:sym typeface="Helvetica Neue"/>
            </a:endParaRPr>
          </a:p>
        </p:txBody>
      </p:sp>
      <p:sp>
        <p:nvSpPr>
          <p:cNvPr id="945" name="Google Shape;945;p75"/>
          <p:cNvSpPr/>
          <p:nvPr/>
        </p:nvSpPr>
        <p:spPr>
          <a:xfrm>
            <a:off x="3479350" y="5411950"/>
            <a:ext cx="5432100" cy="43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rgbClr val="7F7F7F"/>
                </a:solidFill>
                <a:latin typeface="Helvetica Neue"/>
                <a:ea typeface="Helvetica Neue"/>
                <a:cs typeface="Helvetica Neue"/>
                <a:sym typeface="Helvetica Neue"/>
              </a:rPr>
              <a:t>https://tinyurl.com/opentargets-youtube</a:t>
            </a:r>
            <a:endParaRPr sz="2200">
              <a:solidFill>
                <a:srgbClr val="7F7F7F"/>
              </a:solidFill>
              <a:latin typeface="Helvetica Neue"/>
              <a:ea typeface="Helvetica Neue"/>
              <a:cs typeface="Helvetica Neue"/>
              <a:sym typeface="Helvetica Neue"/>
            </a:endParaRPr>
          </a:p>
        </p:txBody>
      </p:sp>
      <p:pic>
        <p:nvPicPr>
          <p:cNvPr id="946" name="Google Shape;946;p75" descr="download.png"/>
          <p:cNvPicPr preferRelativeResize="0"/>
          <p:nvPr/>
        </p:nvPicPr>
        <p:blipFill rotWithShape="1">
          <a:blip r:embed="rId6">
            <a:alphaModFix/>
          </a:blip>
          <a:srcRect/>
          <a:stretch/>
        </p:blipFill>
        <p:spPr>
          <a:xfrm>
            <a:off x="2639968" y="5303041"/>
            <a:ext cx="683999" cy="683999"/>
          </a:xfrm>
          <a:prstGeom prst="rect">
            <a:avLst/>
          </a:prstGeom>
          <a:noFill/>
          <a:ln>
            <a:noFill/>
          </a:ln>
        </p:spPr>
      </p:pic>
      <p:graphicFrame>
        <p:nvGraphicFramePr>
          <p:cNvPr id="947" name="Google Shape;947;p75"/>
          <p:cNvGraphicFramePr/>
          <p:nvPr/>
        </p:nvGraphicFramePr>
        <p:xfrm>
          <a:off x="273690" y="1726375"/>
          <a:ext cx="8637650" cy="1341150"/>
        </p:xfrm>
        <a:graphic>
          <a:graphicData uri="http://schemas.openxmlformats.org/drawingml/2006/table">
            <a:tbl>
              <a:tblPr firstRow="1" bandRow="1">
                <a:noFill/>
                <a:tableStyleId>{F42D8F76-D638-4042-BB12-247997B54703}</a:tableStyleId>
              </a:tblPr>
              <a:tblGrid>
                <a:gridCol w="4065675">
                  <a:extLst>
                    <a:ext uri="{9D8B030D-6E8A-4147-A177-3AD203B41FA5}">
                      <a16:colId xmlns:a16="http://schemas.microsoft.com/office/drawing/2014/main" val="20000"/>
                    </a:ext>
                  </a:extLst>
                </a:gridCol>
                <a:gridCol w="45719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Platform</a:t>
                      </a:r>
                      <a:endParaRPr sz="2400" u="none" strike="noStrike" cap="none">
                        <a:latin typeface="Helvetica Neue"/>
                        <a:ea typeface="Helvetica Neue"/>
                        <a:cs typeface="Helvetica Neue"/>
                        <a:sym typeface="Helvetica Neue"/>
                      </a:endParaRPr>
                    </a:p>
                  </a:txBody>
                  <a:tcPr marL="91450" marR="91450" marT="45725" marB="45725"/>
                </a:tc>
                <a:tc>
                  <a:txBody>
                    <a:bodyPr/>
                    <a:lstStyle/>
                    <a:p>
                      <a:pPr marL="0" marR="0" lvl="0" indent="0" algn="ctr" rtl="0">
                        <a:spcBef>
                          <a:spcPts val="0"/>
                        </a:spcBef>
                        <a:spcAft>
                          <a:spcPts val="0"/>
                        </a:spcAft>
                        <a:buNone/>
                      </a:pPr>
                      <a:r>
                        <a:rPr lang="en-US" sz="2400" u="none" strike="noStrike" cap="none">
                          <a:latin typeface="Helvetica Neue"/>
                          <a:ea typeface="Helvetica Neue"/>
                          <a:cs typeface="Helvetica Neue"/>
                          <a:sym typeface="Helvetica Neue"/>
                        </a:rPr>
                        <a:t>Open Targets Genetics</a:t>
                      </a:r>
                      <a:endParaRPr sz="2400" u="none" strike="noStrike" cap="none">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docs.targetvalidation.org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genetics-docs.opentargets.org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just" rtl="0">
                        <a:spcBef>
                          <a:spcPts val="0"/>
                        </a:spcBef>
                        <a:spcAft>
                          <a:spcPts val="0"/>
                        </a:spcAft>
                        <a:buNone/>
                      </a:pPr>
                      <a:r>
                        <a:rPr lang="en-US" sz="2300" u="none" strike="noStrike" cap="none">
                          <a:solidFill>
                            <a:srgbClr val="4F81BD"/>
                          </a:solidFill>
                          <a:latin typeface="Helvetica Neue"/>
                          <a:ea typeface="Helvetica Neue"/>
                          <a:cs typeface="Helvetica Neue"/>
                          <a:sym typeface="Helvetica Neue"/>
                        </a:rPr>
                        <a:t>support@targetvalidation.org</a:t>
                      </a:r>
                      <a:endParaRPr sz="2300" u="sng" strike="noStrike" cap="none">
                        <a:solidFill>
                          <a:srgbClr val="4F81BD"/>
                        </a:solidFill>
                        <a:latin typeface="Helvetica Neue"/>
                        <a:ea typeface="Helvetica Neue"/>
                        <a:cs typeface="Helvetica Neue"/>
                        <a:sym typeface="Helvetica Neue"/>
                      </a:endParaRPr>
                    </a:p>
                  </a:txBody>
                  <a:tcPr marL="91450" marR="91450" marT="45725" marB="45725"/>
                </a:tc>
                <a:tc>
                  <a:txBody>
                    <a:bodyPr/>
                    <a:lstStyle/>
                    <a:p>
                      <a:pPr marL="0" marR="0" lvl="0" indent="0" algn="ctr" rtl="0">
                        <a:lnSpc>
                          <a:spcPct val="100000"/>
                        </a:lnSpc>
                        <a:spcBef>
                          <a:spcPts val="0"/>
                        </a:spcBef>
                        <a:spcAft>
                          <a:spcPts val="0"/>
                        </a:spcAft>
                        <a:buClr>
                          <a:srgbClr val="4F81BD"/>
                        </a:buClr>
                        <a:buSzPts val="2300"/>
                        <a:buFont typeface="Helvetica Neue"/>
                        <a:buNone/>
                      </a:pPr>
                      <a:r>
                        <a:rPr lang="en-US" sz="2300" u="none" strike="noStrike" cap="none">
                          <a:solidFill>
                            <a:srgbClr val="4F81BD"/>
                          </a:solidFill>
                          <a:latin typeface="Helvetica Neue"/>
                          <a:ea typeface="Helvetica Neue"/>
                          <a:cs typeface="Helvetica Neue"/>
                          <a:sym typeface="Helvetica Neue"/>
                        </a:rPr>
                        <a:t>geneticsportal@opentargets.org</a:t>
                      </a:r>
                      <a:endParaRPr sz="2300" u="none" strike="noStrike" cap="none">
                        <a:solidFill>
                          <a:srgbClr val="4F81BD"/>
                        </a:solidFill>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76"/>
          <p:cNvSpPr txBox="1"/>
          <p:nvPr/>
        </p:nvSpPr>
        <p:spPr>
          <a:xfrm>
            <a:off x="0" y="262380"/>
            <a:ext cx="91440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Acknowledgements</a:t>
            </a:r>
            <a:endParaRPr sz="4000" b="0" i="0">
              <a:solidFill>
                <a:schemeClr val="dk1"/>
              </a:solidFill>
              <a:latin typeface="Helvetica Neue"/>
              <a:ea typeface="Helvetica Neue"/>
              <a:cs typeface="Helvetica Neue"/>
              <a:sym typeface="Helvetica Neue"/>
            </a:endParaRPr>
          </a:p>
        </p:txBody>
      </p:sp>
      <p:grpSp>
        <p:nvGrpSpPr>
          <p:cNvPr id="954" name="Google Shape;954;p76"/>
          <p:cNvGrpSpPr/>
          <p:nvPr/>
        </p:nvGrpSpPr>
        <p:grpSpPr>
          <a:xfrm>
            <a:off x="132020" y="2250108"/>
            <a:ext cx="8835686" cy="3789009"/>
            <a:chOff x="128008" y="1213992"/>
            <a:chExt cx="8835686" cy="3789009"/>
          </a:xfrm>
        </p:grpSpPr>
        <p:pic>
          <p:nvPicPr>
            <p:cNvPr id="955" name="Google Shape;955;p76" descr="Screen Shot 2016-11-04 at 12.01.16.png"/>
            <p:cNvPicPr preferRelativeResize="0"/>
            <p:nvPr/>
          </p:nvPicPr>
          <p:blipFill rotWithShape="1">
            <a:blip r:embed="rId3">
              <a:alphaModFix/>
            </a:blip>
            <a:srcRect l="4296" t="31897" r="3182" b="35016"/>
            <a:stretch/>
          </p:blipFill>
          <p:spPr>
            <a:xfrm>
              <a:off x="128008" y="1213992"/>
              <a:ext cx="5529127" cy="1999477"/>
            </a:xfrm>
            <a:prstGeom prst="rect">
              <a:avLst/>
            </a:prstGeom>
            <a:noFill/>
            <a:ln>
              <a:noFill/>
            </a:ln>
          </p:spPr>
        </p:pic>
        <p:pic>
          <p:nvPicPr>
            <p:cNvPr id="956" name="Google Shape;956;p76" descr="20161017_131437.jpg"/>
            <p:cNvPicPr preferRelativeResize="0"/>
            <p:nvPr/>
          </p:nvPicPr>
          <p:blipFill rotWithShape="1">
            <a:blip r:embed="rId4">
              <a:alphaModFix/>
            </a:blip>
            <a:srcRect/>
            <a:stretch/>
          </p:blipFill>
          <p:spPr>
            <a:xfrm>
              <a:off x="5975698" y="3292594"/>
              <a:ext cx="2987996" cy="1680748"/>
            </a:xfrm>
            <a:prstGeom prst="rect">
              <a:avLst/>
            </a:prstGeom>
            <a:noFill/>
            <a:ln>
              <a:noFill/>
            </a:ln>
          </p:spPr>
        </p:pic>
        <p:pic>
          <p:nvPicPr>
            <p:cNvPr id="957" name="Google Shape;957;p76" descr="Screen Shot 2016-11-04 at 12.01.16.png"/>
            <p:cNvPicPr preferRelativeResize="0"/>
            <p:nvPr/>
          </p:nvPicPr>
          <p:blipFill rotWithShape="1">
            <a:blip r:embed="rId3">
              <a:alphaModFix/>
            </a:blip>
            <a:srcRect l="1953" t="3102" r="40137" b="68102"/>
            <a:stretch/>
          </p:blipFill>
          <p:spPr>
            <a:xfrm>
              <a:off x="128009" y="3262935"/>
              <a:ext cx="3460742" cy="1740066"/>
            </a:xfrm>
            <a:prstGeom prst="rect">
              <a:avLst/>
            </a:prstGeom>
            <a:noFill/>
            <a:ln>
              <a:noFill/>
            </a:ln>
          </p:spPr>
        </p:pic>
        <p:pic>
          <p:nvPicPr>
            <p:cNvPr id="958" name="Google Shape;958;p76" descr="Screen Shot 2016-11-04 at 12.01.16.png"/>
            <p:cNvPicPr preferRelativeResize="0"/>
            <p:nvPr/>
          </p:nvPicPr>
          <p:blipFill rotWithShape="1">
            <a:blip r:embed="rId3">
              <a:alphaModFix/>
            </a:blip>
            <a:srcRect l="59358" t="3102" r="2047" b="68102"/>
            <a:stretch/>
          </p:blipFill>
          <p:spPr>
            <a:xfrm>
              <a:off x="3590835" y="3262935"/>
              <a:ext cx="2306473" cy="1740066"/>
            </a:xfrm>
            <a:prstGeom prst="rect">
              <a:avLst/>
            </a:prstGeom>
            <a:noFill/>
            <a:ln>
              <a:noFill/>
            </a:ln>
          </p:spPr>
        </p:pic>
      </p:grpSp>
      <p:grpSp>
        <p:nvGrpSpPr>
          <p:cNvPr id="959" name="Google Shape;959;p76"/>
          <p:cNvGrpSpPr/>
          <p:nvPr/>
        </p:nvGrpSpPr>
        <p:grpSpPr>
          <a:xfrm>
            <a:off x="1344454" y="1195886"/>
            <a:ext cx="4035130" cy="720000"/>
            <a:chOff x="2995558" y="5414647"/>
            <a:chExt cx="4035130" cy="720000"/>
          </a:xfrm>
        </p:grpSpPr>
        <p:sp>
          <p:nvSpPr>
            <p:cNvPr id="960" name="Google Shape;960;p76"/>
            <p:cNvSpPr/>
            <p:nvPr/>
          </p:nvSpPr>
          <p:spPr>
            <a:xfrm>
              <a:off x="2995558" y="5414647"/>
              <a:ext cx="720000" cy="720000"/>
            </a:xfrm>
            <a:prstGeom prst="ellipse">
              <a:avLst/>
            </a:prstGeom>
            <a:blipFill rotWithShape="1">
              <a:blip r:embed="rId5">
                <a:alphaModFix/>
              </a:blip>
              <a:stretch>
                <a:fillRect l="8999" t="8999" r="8999" b="8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6"/>
            <p:cNvSpPr/>
            <p:nvPr/>
          </p:nvSpPr>
          <p:spPr>
            <a:xfrm>
              <a:off x="3737341" y="5414647"/>
              <a:ext cx="720000" cy="720000"/>
            </a:xfrm>
            <a:prstGeom prst="ellipse">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6"/>
            <p:cNvSpPr/>
            <p:nvPr/>
          </p:nvSpPr>
          <p:spPr>
            <a:xfrm>
              <a:off x="4479124" y="5414647"/>
              <a:ext cx="720000" cy="720000"/>
            </a:xfrm>
            <a:prstGeom prst="ellipse">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6"/>
            <p:cNvSpPr/>
            <p:nvPr/>
          </p:nvSpPr>
          <p:spPr>
            <a:xfrm>
              <a:off x="5220907" y="5414647"/>
              <a:ext cx="720000" cy="720000"/>
            </a:xfrm>
            <a:prstGeom prst="ellipse">
              <a:avLst/>
            </a:prstGeom>
            <a:blipFill rotWithShape="1">
              <a:blip r:embed="rId8">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4" name="Google Shape;964;p76" descr="Takeda_Logo_RGB_178x60.png"/>
            <p:cNvPicPr preferRelativeResize="0"/>
            <p:nvPr/>
          </p:nvPicPr>
          <p:blipFill rotWithShape="1">
            <a:blip r:embed="rId9">
              <a:alphaModFix/>
            </a:blip>
            <a:srcRect/>
            <a:stretch/>
          </p:blipFill>
          <p:spPr>
            <a:xfrm>
              <a:off x="5962688" y="5594647"/>
              <a:ext cx="1068000" cy="360000"/>
            </a:xfrm>
            <a:prstGeom prst="rect">
              <a:avLst/>
            </a:prstGeom>
            <a:noFill/>
            <a:ln>
              <a:noFill/>
            </a:ln>
          </p:spPr>
        </p:pic>
      </p:grpSp>
      <p:pic>
        <p:nvPicPr>
          <p:cNvPr id="965" name="Google Shape;965;p76" descr="Celgene-logo.jpg"/>
          <p:cNvPicPr preferRelativeResize="0"/>
          <p:nvPr/>
        </p:nvPicPr>
        <p:blipFill rotWithShape="1">
          <a:blip r:embed="rId10">
            <a:alphaModFix/>
          </a:blip>
          <a:srcRect l="6047" t="5555" r="6814" b="4074"/>
          <a:stretch/>
        </p:blipFill>
        <p:spPr>
          <a:xfrm>
            <a:off x="5469169" y="1159886"/>
            <a:ext cx="912099" cy="792000"/>
          </a:xfrm>
          <a:prstGeom prst="rect">
            <a:avLst/>
          </a:prstGeom>
          <a:noFill/>
          <a:ln>
            <a:noFill/>
          </a:ln>
        </p:spPr>
      </p:pic>
      <p:pic>
        <p:nvPicPr>
          <p:cNvPr id="966" name="Google Shape;966;p76" descr="sanofi.png"/>
          <p:cNvPicPr preferRelativeResize="0"/>
          <p:nvPr/>
        </p:nvPicPr>
        <p:blipFill rotWithShape="1">
          <a:blip r:embed="rId11">
            <a:alphaModFix/>
          </a:blip>
          <a:srcRect/>
          <a:stretch/>
        </p:blipFill>
        <p:spPr>
          <a:xfrm>
            <a:off x="6431395" y="1159886"/>
            <a:ext cx="907200" cy="720000"/>
          </a:xfrm>
          <a:prstGeom prst="rect">
            <a:avLst/>
          </a:prstGeom>
          <a:noFill/>
          <a:ln>
            <a:noFill/>
          </a:ln>
        </p:spPr>
      </p:pic>
      <p:pic>
        <p:nvPicPr>
          <p:cNvPr id="967" name="Google Shape;967;p76"/>
          <p:cNvPicPr preferRelativeResize="0"/>
          <p:nvPr/>
        </p:nvPicPr>
        <p:blipFill rotWithShape="1">
          <a:blip r:embed="rId12">
            <a:alphaModFix/>
          </a:blip>
          <a:srcRect r="6051"/>
          <a:stretch/>
        </p:blipFill>
        <p:spPr>
          <a:xfrm>
            <a:off x="5661147" y="2250108"/>
            <a:ext cx="3419999" cy="19633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p:cNvSpPr>
          <p:nvPr/>
        </p:nvSpPr>
        <p:spPr>
          <a:xfrm>
            <a:off x="0" y="2103820"/>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Your feedback is important</a:t>
            </a:r>
            <a:endParaRPr lang="en-GB" sz="4000" dirty="0">
              <a:solidFill>
                <a:schemeClr val="tx1"/>
              </a:solidFill>
            </a:endParaRPr>
          </a:p>
        </p:txBody>
      </p:sp>
      <p:sp>
        <p:nvSpPr>
          <p:cNvPr id="3" name="Rectangle 2"/>
          <p:cNvSpPr/>
          <p:nvPr/>
        </p:nvSpPr>
        <p:spPr>
          <a:xfrm>
            <a:off x="0" y="3432494"/>
            <a:ext cx="9144000" cy="646331"/>
          </a:xfrm>
          <a:prstGeom prst="rect">
            <a:avLst/>
          </a:prstGeom>
        </p:spPr>
        <p:txBody>
          <a:bodyPr wrap="square">
            <a:spAutoFit/>
          </a:bodyPr>
          <a:lstStyle/>
          <a:p>
            <a:pPr algn="ctr"/>
            <a:r>
              <a:rPr lang="en-US" sz="3600" dirty="0">
                <a:solidFill>
                  <a:srgbClr val="7F7F7F"/>
                </a:solidFill>
                <a:latin typeface="Helvetica"/>
                <a:cs typeface="Helvetica"/>
              </a:rPr>
              <a:t>https://</a:t>
            </a:r>
            <a:r>
              <a:rPr lang="en-US" sz="3600" dirty="0" err="1">
                <a:solidFill>
                  <a:srgbClr val="7F7F7F"/>
                </a:solidFill>
                <a:latin typeface="Helvetica"/>
                <a:cs typeface="Helvetica"/>
              </a:rPr>
              <a:t>tinyurl.com</a:t>
            </a:r>
            <a:r>
              <a:rPr lang="en-US" sz="3600" dirty="0">
                <a:solidFill>
                  <a:srgbClr val="7F7F7F"/>
                </a:solidFill>
                <a:latin typeface="Helvetica"/>
                <a:cs typeface="Helvetica"/>
              </a:rPr>
              <a:t>/storm-300419</a:t>
            </a:r>
          </a:p>
        </p:txBody>
      </p:sp>
    </p:spTree>
    <p:extLst>
      <p:ext uri="{BB962C8B-B14F-4D97-AF65-F5344CB8AC3E}">
        <p14:creationId xmlns:p14="http://schemas.microsoft.com/office/powerpoint/2010/main" val="2454368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0" y="2811133"/>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400" dirty="0"/>
              <a:t>Details on data sources to associate </a:t>
            </a:r>
          </a:p>
          <a:p>
            <a:pPr algn="ctr">
              <a:lnSpc>
                <a:spcPct val="120000"/>
              </a:lnSpc>
            </a:pPr>
            <a:r>
              <a:rPr lang="en-GB" sz="3400" dirty="0"/>
              <a:t>targets and diseases</a:t>
            </a:r>
          </a:p>
          <a:p>
            <a:pPr algn="ctr">
              <a:lnSpc>
                <a:spcPct val="120000"/>
              </a:lnSpc>
            </a:pPr>
            <a:endParaRPr lang="en-GB" sz="3400" dirty="0"/>
          </a:p>
          <a:p>
            <a:pPr algn="ctr">
              <a:lnSpc>
                <a:spcPct val="120000"/>
              </a:lnSpc>
            </a:pPr>
            <a:r>
              <a:rPr lang="en-GB" sz="3400" dirty="0"/>
              <a:t>Other Open Targets resources</a:t>
            </a:r>
          </a:p>
        </p:txBody>
      </p:sp>
      <p:sp>
        <p:nvSpPr>
          <p:cNvPr id="3" name="Title 1"/>
          <p:cNvSpPr txBox="1">
            <a:spLocks/>
          </p:cNvSpPr>
          <p:nvPr/>
        </p:nvSpPr>
        <p:spPr>
          <a:xfrm>
            <a:off x="0" y="1284682"/>
            <a:ext cx="9144000" cy="1143000"/>
          </a:xfrm>
          <a:prstGeom prst="rect">
            <a:avLst/>
          </a:prstGeom>
        </p:spPr>
        <p:txBody>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4000" dirty="0"/>
              <a:t>Extra extra extra</a:t>
            </a:r>
          </a:p>
        </p:txBody>
      </p:sp>
    </p:spTree>
    <p:extLst>
      <p:ext uri="{BB962C8B-B14F-4D97-AF65-F5344CB8AC3E}">
        <p14:creationId xmlns:p14="http://schemas.microsoft.com/office/powerpoint/2010/main" val="3497749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18456"/>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GWAS catalog</a:t>
            </a:r>
          </a:p>
        </p:txBody>
      </p:sp>
      <p:sp>
        <p:nvSpPr>
          <p:cNvPr id="4" name="TextBox 3"/>
          <p:cNvSpPr txBox="1"/>
          <p:nvPr/>
        </p:nvSpPr>
        <p:spPr>
          <a:xfrm>
            <a:off x="0" y="1457725"/>
            <a:ext cx="9144000" cy="1964640"/>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Genome Wide Association Studies</a:t>
            </a:r>
            <a:endParaRPr lang="en-US" sz="1400" dirty="0">
              <a:solidFill>
                <a:srgbClr val="4F81BD"/>
              </a:solidFill>
              <a:latin typeface="Helvetica"/>
              <a:cs typeface="Helvetica"/>
            </a:endParaRPr>
          </a:p>
          <a:p>
            <a:pPr marL="285750" indent="-285750" algn="just">
              <a:lnSpc>
                <a:spcPct val="200000"/>
              </a:lnSpc>
              <a:buFont typeface="Arial"/>
              <a:buChar char="•"/>
            </a:pPr>
            <a:r>
              <a:rPr lang="en-US" sz="2400" dirty="0">
                <a:solidFill>
                  <a:srgbClr val="4F81BD"/>
                </a:solidFill>
                <a:latin typeface="Helvetica"/>
                <a:cs typeface="Helvetica"/>
              </a:rPr>
              <a:t>Array-based chips </a:t>
            </a:r>
            <a:r>
              <a:rPr lang="en-US" sz="2400" dirty="0">
                <a:solidFill>
                  <a:srgbClr val="4F81BD"/>
                </a:solidFill>
                <a:latin typeface="Helvetica"/>
                <a:cs typeface="Helvetica"/>
                <a:sym typeface="Wingdings"/>
              </a:rPr>
              <a:t> </a:t>
            </a:r>
            <a:r>
              <a:rPr lang="en-US" sz="2400" dirty="0">
                <a:solidFill>
                  <a:srgbClr val="4F81BD"/>
                </a:solidFill>
                <a:latin typeface="Helvetica"/>
                <a:cs typeface="Helvetica"/>
              </a:rPr>
              <a:t>genotyping </a:t>
            </a:r>
            <a:r>
              <a:rPr lang="en-US" sz="2400" dirty="0">
                <a:solidFill>
                  <a:srgbClr val="4F81BD"/>
                </a:solidFill>
                <a:latin typeface="Helvetica"/>
                <a:cs typeface="Helvetica"/>
                <a:sym typeface="Wingdings"/>
              </a:rPr>
              <a:t>100,000 SNPs </a:t>
            </a:r>
            <a:r>
              <a:rPr lang="en-US" sz="2400" dirty="0" err="1">
                <a:solidFill>
                  <a:srgbClr val="4F81BD"/>
                </a:solidFill>
                <a:latin typeface="Helvetica"/>
                <a:cs typeface="Helvetica"/>
                <a:sym typeface="Wingdings"/>
              </a:rPr>
              <a:t>genomewide</a:t>
            </a:r>
            <a:endParaRPr lang="en-US" sz="2400" dirty="0">
              <a:solidFill>
                <a:srgbClr val="4F81BD"/>
              </a:solidFill>
              <a:latin typeface="Helvetica"/>
              <a:cs typeface="Helvetica"/>
            </a:endParaRPr>
          </a:p>
          <a:p>
            <a:pPr marL="285750" indent="-285750" algn="just">
              <a:lnSpc>
                <a:spcPct val="200000"/>
              </a:lnSpc>
              <a:buFont typeface="Arial"/>
              <a:buChar char="•"/>
            </a:pPr>
            <a:endParaRPr lang="en-US" sz="1400" dirty="0">
              <a:solidFill>
                <a:srgbClr val="4F81BD"/>
              </a:solidFill>
              <a:latin typeface="Helvetica"/>
              <a:cs typeface="Helvetica"/>
            </a:endParaRPr>
          </a:p>
        </p:txBody>
      </p:sp>
      <p:grpSp>
        <p:nvGrpSpPr>
          <p:cNvPr id="3" name="Group 2"/>
          <p:cNvGrpSpPr/>
          <p:nvPr/>
        </p:nvGrpSpPr>
        <p:grpSpPr>
          <a:xfrm>
            <a:off x="893594" y="3834216"/>
            <a:ext cx="707712" cy="1554838"/>
            <a:chOff x="893594" y="3084162"/>
            <a:chExt cx="707712" cy="1554838"/>
          </a:xfrm>
        </p:grpSpPr>
        <p:pic>
          <p:nvPicPr>
            <p:cNvPr id="5" name="Picture 4" descr="14127007701_c52edfb6c7_o.png"/>
            <p:cNvPicPr>
              <a:picLocks noChangeAspect="1"/>
            </p:cNvPicPr>
            <p:nvPr/>
          </p:nvPicPr>
          <p:blipFill rotWithShape="1">
            <a:blip r:embed="rId2">
              <a:extLst>
                <a:ext uri="{28A0092B-C50C-407E-A947-70E740481C1C}">
                  <a14:useLocalDpi xmlns:a14="http://schemas.microsoft.com/office/drawing/2010/main" val="0"/>
                </a:ext>
              </a:extLst>
            </a:blip>
            <a:srcRect l="57550" t="14221" b="51220"/>
            <a:stretch/>
          </p:blipFill>
          <p:spPr>
            <a:xfrm>
              <a:off x="896034" y="3919000"/>
              <a:ext cx="702833" cy="720000"/>
            </a:xfrm>
            <a:prstGeom prst="rect">
              <a:avLst/>
            </a:prstGeom>
          </p:spPr>
        </p:pic>
        <p:pic>
          <p:nvPicPr>
            <p:cNvPr id="9" name="Picture 8" descr="14127007701_c52edfb6c7_o.png"/>
            <p:cNvPicPr>
              <a:picLocks noChangeAspect="1"/>
            </p:cNvPicPr>
            <p:nvPr/>
          </p:nvPicPr>
          <p:blipFill rotWithShape="1">
            <a:blip r:embed="rId2">
              <a:extLst>
                <a:ext uri="{28A0092B-C50C-407E-A947-70E740481C1C}">
                  <a14:useLocalDpi xmlns:a14="http://schemas.microsoft.com/office/drawing/2010/main" val="0"/>
                </a:ext>
              </a:extLst>
            </a:blip>
            <a:srcRect t="14221" r="59186" b="52780"/>
            <a:stretch/>
          </p:blipFill>
          <p:spPr>
            <a:xfrm>
              <a:off x="893594" y="3084162"/>
              <a:ext cx="707712" cy="720000"/>
            </a:xfrm>
            <a:prstGeom prst="rect">
              <a:avLst/>
            </a:prstGeom>
          </p:spPr>
        </p:pic>
      </p:grpSp>
      <p:grpSp>
        <p:nvGrpSpPr>
          <p:cNvPr id="6" name="Group 5"/>
          <p:cNvGrpSpPr/>
          <p:nvPr/>
        </p:nvGrpSpPr>
        <p:grpSpPr>
          <a:xfrm>
            <a:off x="1951629" y="3762772"/>
            <a:ext cx="790724" cy="1697727"/>
            <a:chOff x="1951629" y="3095761"/>
            <a:chExt cx="790724" cy="1697727"/>
          </a:xfrm>
        </p:grpSpPr>
        <p:grpSp>
          <p:nvGrpSpPr>
            <p:cNvPr id="36" name="Group 35"/>
            <p:cNvGrpSpPr/>
            <p:nvPr/>
          </p:nvGrpSpPr>
          <p:grpSpPr>
            <a:xfrm>
              <a:off x="1951629" y="3857932"/>
              <a:ext cx="790724" cy="935556"/>
              <a:chOff x="1370042" y="3692489"/>
              <a:chExt cx="790724" cy="935556"/>
            </a:xfrm>
          </p:grpSpPr>
          <p:pic>
            <p:nvPicPr>
              <p:cNvPr id="11" name="Picture 10"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370042" y="3861790"/>
                <a:ext cx="274347" cy="360000"/>
              </a:xfrm>
              <a:prstGeom prst="rect">
                <a:avLst/>
              </a:prstGeom>
            </p:spPr>
          </p:pic>
          <p:pic>
            <p:nvPicPr>
              <p:cNvPr id="17" name="Picture 1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536406" y="4268045"/>
                <a:ext cx="274347" cy="360000"/>
              </a:xfrm>
              <a:prstGeom prst="rect">
                <a:avLst/>
              </a:prstGeom>
            </p:spPr>
          </p:pic>
          <p:grpSp>
            <p:nvGrpSpPr>
              <p:cNvPr id="24" name="Group 23"/>
              <p:cNvGrpSpPr>
                <a:grpSpLocks noChangeAspect="1"/>
              </p:cNvGrpSpPr>
              <p:nvPr/>
            </p:nvGrpSpPr>
            <p:grpSpPr>
              <a:xfrm rot="1404727">
                <a:off x="1423794" y="4117385"/>
                <a:ext cx="140259" cy="360000"/>
                <a:chOff x="3751759" y="2203011"/>
                <a:chExt cx="388677" cy="997610"/>
              </a:xfrm>
            </p:grpSpPr>
            <p:pic>
              <p:nvPicPr>
                <p:cNvPr id="25" name="Picture 2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6" name="Picture 25"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pic>
            <p:nvPicPr>
              <p:cNvPr id="28" name="Picture 27"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734019" y="3928552"/>
                <a:ext cx="274347" cy="360000"/>
              </a:xfrm>
              <a:prstGeom prst="rect">
                <a:avLst/>
              </a:prstGeom>
            </p:spPr>
          </p:pic>
          <p:pic>
            <p:nvPicPr>
              <p:cNvPr id="29" name="Picture 28"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678072" y="3692489"/>
                <a:ext cx="274347" cy="360000"/>
              </a:xfrm>
              <a:prstGeom prst="rect">
                <a:avLst/>
              </a:prstGeom>
            </p:spPr>
          </p:pic>
          <p:pic>
            <p:nvPicPr>
              <p:cNvPr id="32" name="Picture 3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886419" y="4136940"/>
                <a:ext cx="274347" cy="360000"/>
              </a:xfrm>
              <a:prstGeom prst="rect">
                <a:avLst/>
              </a:prstGeom>
            </p:spPr>
          </p:pic>
        </p:grpSp>
        <p:grpSp>
          <p:nvGrpSpPr>
            <p:cNvPr id="13" name="Group 12"/>
            <p:cNvGrpSpPr/>
            <p:nvPr/>
          </p:nvGrpSpPr>
          <p:grpSpPr>
            <a:xfrm>
              <a:off x="1986963" y="3095761"/>
              <a:ext cx="720056" cy="786352"/>
              <a:chOff x="1423795" y="2690431"/>
              <a:chExt cx="720056" cy="786352"/>
            </a:xfrm>
          </p:grpSpPr>
          <p:grpSp>
            <p:nvGrpSpPr>
              <p:cNvPr id="10" name="Group 9"/>
              <p:cNvGrpSpPr>
                <a:grpSpLocks noChangeAspect="1"/>
              </p:cNvGrpSpPr>
              <p:nvPr/>
            </p:nvGrpSpPr>
            <p:grpSpPr>
              <a:xfrm rot="1404727">
                <a:off x="1423795" y="3077783"/>
                <a:ext cx="140259" cy="360000"/>
                <a:chOff x="3751759" y="2203011"/>
                <a:chExt cx="388677" cy="997610"/>
              </a:xfrm>
            </p:grpSpPr>
            <p:pic>
              <p:nvPicPr>
                <p:cNvPr id="7" name="Picture 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12" name="Picture 1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14" name="Group 13"/>
              <p:cNvGrpSpPr>
                <a:grpSpLocks noChangeAspect="1"/>
              </p:cNvGrpSpPr>
              <p:nvPr/>
            </p:nvGrpSpPr>
            <p:grpSpPr>
              <a:xfrm rot="1404727">
                <a:off x="1576195" y="3116783"/>
                <a:ext cx="140259" cy="360000"/>
                <a:chOff x="3751759" y="2203011"/>
                <a:chExt cx="388677" cy="997610"/>
              </a:xfrm>
            </p:grpSpPr>
            <p:pic>
              <p:nvPicPr>
                <p:cNvPr id="15" name="Picture 1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16" name="Picture 15"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18" name="Group 17"/>
              <p:cNvGrpSpPr>
                <a:grpSpLocks noChangeAspect="1"/>
              </p:cNvGrpSpPr>
              <p:nvPr/>
            </p:nvGrpSpPr>
            <p:grpSpPr>
              <a:xfrm rot="1404727">
                <a:off x="1601382" y="2690431"/>
                <a:ext cx="140259" cy="360000"/>
                <a:chOff x="3751759" y="2203011"/>
                <a:chExt cx="388677" cy="997610"/>
              </a:xfrm>
            </p:grpSpPr>
            <p:pic>
              <p:nvPicPr>
                <p:cNvPr id="19" name="Picture 18"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0" name="Picture 19"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21" name="Group 20"/>
              <p:cNvGrpSpPr>
                <a:grpSpLocks noChangeAspect="1"/>
              </p:cNvGrpSpPr>
              <p:nvPr/>
            </p:nvGrpSpPr>
            <p:grpSpPr>
              <a:xfrm rot="1404727">
                <a:off x="1748499" y="2775290"/>
                <a:ext cx="140259" cy="360000"/>
                <a:chOff x="3751759" y="2203011"/>
                <a:chExt cx="388677" cy="997610"/>
              </a:xfrm>
            </p:grpSpPr>
            <p:pic>
              <p:nvPicPr>
                <p:cNvPr id="22" name="Picture 21"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23" name="Picture 22"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grpSp>
            <p:nvGrpSpPr>
              <p:cNvPr id="33" name="Group 32"/>
              <p:cNvGrpSpPr>
                <a:grpSpLocks noChangeAspect="1"/>
              </p:cNvGrpSpPr>
              <p:nvPr/>
            </p:nvGrpSpPr>
            <p:grpSpPr>
              <a:xfrm rot="1404727">
                <a:off x="2003592" y="2756506"/>
                <a:ext cx="140259" cy="360000"/>
                <a:chOff x="3751759" y="2203011"/>
                <a:chExt cx="388677" cy="997610"/>
              </a:xfrm>
            </p:grpSpPr>
            <p:pic>
              <p:nvPicPr>
                <p:cNvPr id="34" name="Picture 33"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a:off x="3751759" y="2700502"/>
                  <a:ext cx="372256" cy="500119"/>
                </a:xfrm>
                <a:prstGeom prst="rect">
                  <a:avLst/>
                </a:prstGeom>
              </p:spPr>
            </p:pic>
            <p:pic>
              <p:nvPicPr>
                <p:cNvPr id="35" name="Picture 34"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43236" t="51362" r="47061" b="27000"/>
                <a:stretch/>
              </p:blipFill>
              <p:spPr>
                <a:xfrm rot="10581454">
                  <a:off x="3768180" y="2203011"/>
                  <a:ext cx="372256" cy="500119"/>
                </a:xfrm>
                <a:prstGeom prst="rect">
                  <a:avLst/>
                </a:prstGeom>
              </p:spPr>
            </p:pic>
          </p:grpSp>
          <p:pic>
            <p:nvPicPr>
              <p:cNvPr id="27" name="Picture 26" descr="13943655739_707d90a471_o.png"/>
              <p:cNvPicPr>
                <a:picLocks noChangeAspect="1"/>
              </p:cNvPicPr>
              <p:nvPr/>
            </p:nvPicPr>
            <p:blipFill rotWithShape="1">
              <a:blip r:embed="rId3">
                <a:extLst>
                  <a:ext uri="{28A0092B-C50C-407E-A947-70E740481C1C}">
                    <a14:useLocalDpi xmlns:a14="http://schemas.microsoft.com/office/drawing/2010/main" val="0"/>
                  </a:ext>
                </a:extLst>
              </a:blip>
              <a:srcRect l="39436" t="26274" r="39110" b="27000"/>
              <a:stretch/>
            </p:blipFill>
            <p:spPr>
              <a:xfrm rot="1782400">
                <a:off x="1733412" y="3083153"/>
                <a:ext cx="274347" cy="360000"/>
              </a:xfrm>
              <a:prstGeom prst="rect">
                <a:avLst/>
              </a:prstGeom>
            </p:spPr>
          </p:pic>
        </p:grpSp>
      </p:grpSp>
      <p:pic>
        <p:nvPicPr>
          <p:cNvPr id="41" name="Picture 40" descr="aaa.jpg"/>
          <p:cNvPicPr>
            <a:picLocks noChangeAspect="1"/>
          </p:cNvPicPr>
          <p:nvPr/>
        </p:nvPicPr>
        <p:blipFill rotWithShape="1">
          <a:blip r:embed="rId4">
            <a:extLst>
              <a:ext uri="{28A0092B-C50C-407E-A947-70E740481C1C}">
                <a14:useLocalDpi xmlns:a14="http://schemas.microsoft.com/office/drawing/2010/main" val="0"/>
              </a:ext>
            </a:extLst>
          </a:blip>
          <a:srcRect t="14322"/>
          <a:stretch/>
        </p:blipFill>
        <p:spPr>
          <a:xfrm>
            <a:off x="3109609" y="3927635"/>
            <a:ext cx="1829445" cy="1368000"/>
          </a:xfrm>
          <a:prstGeom prst="rect">
            <a:avLst/>
          </a:prstGeom>
        </p:spPr>
      </p:pic>
      <p:pic>
        <p:nvPicPr>
          <p:cNvPr id="42" name="Picture 41" descr="aa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6486" y="4053635"/>
            <a:ext cx="1178044" cy="1116000"/>
          </a:xfrm>
          <a:prstGeom prst="rect">
            <a:avLst/>
          </a:prstGeom>
        </p:spPr>
      </p:pic>
      <p:pic>
        <p:nvPicPr>
          <p:cNvPr id="50" name="Picture 49" descr="Screen Shot 2016-11-11 at 18.30.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2641" y="4107635"/>
            <a:ext cx="1505928" cy="1008000"/>
          </a:xfrm>
          <a:prstGeom prst="rect">
            <a:avLst/>
          </a:prstGeom>
        </p:spPr>
      </p:pic>
      <p:pic>
        <p:nvPicPr>
          <p:cNvPr id="37" name="Picture 36" descr="data_sources_Oct17_day (1).png"/>
          <p:cNvPicPr>
            <a:picLocks noChangeAspect="1"/>
          </p:cNvPicPr>
          <p:nvPr/>
        </p:nvPicPr>
        <p:blipFill rotWithShape="1">
          <a:blip r:embed="rId7">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572913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UniProt</a:t>
            </a:r>
            <a:endParaRPr lang="en-US" sz="4000" dirty="0"/>
          </a:p>
        </p:txBody>
      </p:sp>
      <p:sp>
        <p:nvSpPr>
          <p:cNvPr id="4" name="TextBox 3"/>
          <p:cNvSpPr txBox="1"/>
          <p:nvPr/>
        </p:nvSpPr>
        <p:spPr>
          <a:xfrm>
            <a:off x="0" y="1352933"/>
            <a:ext cx="9144000" cy="76944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Protein: sequence, annotation, function</a:t>
            </a:r>
            <a:endParaRPr lang="en-US" sz="1400" dirty="0">
              <a:solidFill>
                <a:srgbClr val="4F81BD"/>
              </a:solidFill>
              <a:latin typeface="Helvetica"/>
              <a:cs typeface="Helvetica"/>
            </a:endParaRPr>
          </a:p>
        </p:txBody>
      </p:sp>
      <p:pic>
        <p:nvPicPr>
          <p:cNvPr id="3" name="Picture 2" descr="Screen Shot 2016-11-11 at 19.0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00" y="2421542"/>
            <a:ext cx="5184000" cy="2665456"/>
          </a:xfrm>
          <a:prstGeom prst="rect">
            <a:avLst/>
          </a:prstGeom>
          <a:ln>
            <a:solidFill>
              <a:srgbClr val="D9D9D9"/>
            </a:solidFill>
          </a:ln>
        </p:spPr>
      </p:pic>
      <p:sp>
        <p:nvSpPr>
          <p:cNvPr id="6" name="TextBox 5"/>
          <p:cNvSpPr txBox="1"/>
          <p:nvPr/>
        </p:nvSpPr>
        <p:spPr>
          <a:xfrm>
            <a:off x="0" y="5317227"/>
            <a:ext cx="9144000" cy="769441"/>
          </a:xfrm>
          <a:prstGeom prst="rect">
            <a:avLst/>
          </a:prstGeom>
          <a:noFill/>
        </p:spPr>
        <p:txBody>
          <a:bodyPr wrap="square" rtlCol="0">
            <a:spAutoFit/>
          </a:bodyPr>
          <a:lstStyle/>
          <a:p>
            <a:pPr marL="342900" indent="-342900" algn="just">
              <a:lnSpc>
                <a:spcPct val="200000"/>
              </a:lnSpc>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coding variants in patients</a:t>
            </a: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7838249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1-14 at 14.26.19.png"/>
          <p:cNvPicPr>
            <a:picLocks noChangeAspect="1"/>
          </p:cNvPicPr>
          <p:nvPr/>
        </p:nvPicPr>
        <p:blipFill rotWithShape="1">
          <a:blip r:embed="rId2">
            <a:extLst>
              <a:ext uri="{28A0092B-C50C-407E-A947-70E740481C1C}">
                <a14:useLocalDpi xmlns:a14="http://schemas.microsoft.com/office/drawing/2010/main" val="0"/>
              </a:ext>
            </a:extLst>
          </a:blip>
          <a:srcRect b="88195"/>
          <a:stretch/>
        </p:blipFill>
        <p:spPr>
          <a:xfrm>
            <a:off x="533400" y="1794175"/>
            <a:ext cx="8077200" cy="496239"/>
          </a:xfrm>
          <a:prstGeom prst="rect">
            <a:avLst/>
          </a:prstGeom>
        </p:spPr>
      </p:pic>
      <p:pic>
        <p:nvPicPr>
          <p:cNvPr id="5" name="Picture 4" descr="Screen Shot 2016-11-14 at 14.26.19.png"/>
          <p:cNvPicPr>
            <a:picLocks noChangeAspect="1"/>
          </p:cNvPicPr>
          <p:nvPr/>
        </p:nvPicPr>
        <p:blipFill rotWithShape="1">
          <a:blip r:embed="rId2">
            <a:extLst>
              <a:ext uri="{28A0092B-C50C-407E-A947-70E740481C1C}">
                <a14:useLocalDpi xmlns:a14="http://schemas.microsoft.com/office/drawing/2010/main" val="0"/>
              </a:ext>
            </a:extLst>
          </a:blip>
          <a:srcRect t="52512"/>
          <a:stretch/>
        </p:blipFill>
        <p:spPr>
          <a:xfrm>
            <a:off x="533400" y="2237491"/>
            <a:ext cx="8077200" cy="1996268"/>
          </a:xfrm>
          <a:prstGeom prst="rect">
            <a:avLst/>
          </a:prstGeom>
        </p:spPr>
      </p:pic>
      <p:sp>
        <p:nvSpPr>
          <p:cNvPr id="4" name="Rectangle 3"/>
          <p:cNvSpPr/>
          <p:nvPr/>
        </p:nvSpPr>
        <p:spPr>
          <a:xfrm>
            <a:off x="533400" y="1794175"/>
            <a:ext cx="8077200" cy="243958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4496305"/>
            <a:ext cx="10850091" cy="1569660"/>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Variants, genes, phenotypes in </a:t>
            </a:r>
            <a:r>
              <a:rPr lang="en-US" sz="2400" dirty="0">
                <a:solidFill>
                  <a:srgbClr val="4F81BD"/>
                </a:solidFill>
                <a:latin typeface="Helvetica"/>
                <a:cs typeface="Helvetica"/>
                <a:sym typeface="Wingdings"/>
              </a:rPr>
              <a:t>rare diseases</a:t>
            </a:r>
          </a:p>
          <a:p>
            <a:pPr marL="285750" indent="-285750">
              <a:buFont typeface="Arial"/>
              <a:buChar char="•"/>
            </a:pPr>
            <a:endParaRPr lang="en-US" sz="2400" dirty="0">
              <a:solidFill>
                <a:srgbClr val="4F81BD"/>
              </a:solidFill>
              <a:latin typeface="Helvetica"/>
              <a:cs typeface="Helvetica"/>
              <a:sym typeface="Wingdings"/>
            </a:endParaRPr>
          </a:p>
          <a:p>
            <a:pPr marL="285750" indent="-285750">
              <a:buFont typeface="Arial"/>
              <a:buChar char="•"/>
            </a:pPr>
            <a:r>
              <a:rPr lang="en-US" sz="2400" dirty="0">
                <a:solidFill>
                  <a:srgbClr val="4F81BD"/>
                </a:solidFill>
                <a:latin typeface="Helvetica"/>
                <a:cs typeface="Helvetica"/>
              </a:rPr>
              <a:t>Literature </a:t>
            </a:r>
            <a:r>
              <a:rPr lang="en-US" sz="2400" dirty="0" err="1">
                <a:solidFill>
                  <a:srgbClr val="4F81BD"/>
                </a:solidFill>
                <a:latin typeface="Helvetica"/>
                <a:cs typeface="Helvetica"/>
              </a:rPr>
              <a:t>curation</a:t>
            </a:r>
            <a:r>
              <a:rPr lang="en-US" sz="2400" dirty="0">
                <a:solidFill>
                  <a:srgbClr val="4F81BD"/>
                </a:solidFill>
                <a:latin typeface="Helvetica"/>
                <a:cs typeface="Helvetica"/>
              </a:rPr>
              <a:t> </a:t>
            </a:r>
            <a:r>
              <a:rPr lang="en-US" sz="2400" dirty="0">
                <a:solidFill>
                  <a:srgbClr val="4F81BD"/>
                </a:solidFill>
                <a:latin typeface="Helvetica"/>
                <a:cs typeface="Helvetica"/>
                <a:sym typeface="Wingdings"/>
              </a:rPr>
              <a:t></a:t>
            </a:r>
            <a:r>
              <a:rPr lang="en-US" sz="2400" dirty="0">
                <a:solidFill>
                  <a:srgbClr val="4F81BD"/>
                </a:solidFill>
                <a:latin typeface="Helvetica"/>
                <a:cs typeface="Helvetica"/>
              </a:rPr>
              <a:t> consultant clinical geneticists in the UK </a:t>
            </a:r>
          </a:p>
          <a:p>
            <a:endParaRPr lang="en-US" sz="2400" dirty="0">
              <a:solidFill>
                <a:srgbClr val="4F81BD"/>
              </a:solidFill>
              <a:latin typeface="Helvetica"/>
              <a:cs typeface="Helvetica"/>
            </a:endParaRPr>
          </a:p>
        </p:txBody>
      </p:sp>
      <p:pic>
        <p:nvPicPr>
          <p:cNvPr id="7" name="Picture 6"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t="16339" r="84209" b="72934"/>
          <a:stretch/>
        </p:blipFill>
        <p:spPr>
          <a:xfrm>
            <a:off x="18274" y="30258"/>
            <a:ext cx="1404142" cy="627197"/>
          </a:xfrm>
          <a:prstGeom prst="rect">
            <a:avLst/>
          </a:prstGeom>
        </p:spPr>
      </p:pic>
      <p:sp>
        <p:nvSpPr>
          <p:cNvPr id="55" name="Title 8"/>
          <p:cNvSpPr txBox="1">
            <a:spLocks/>
          </p:cNvSpPr>
          <p:nvPr/>
        </p:nvSpPr>
        <p:spPr>
          <a:xfrm>
            <a:off x="-1" y="657455"/>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Gene2Phenotype</a:t>
            </a:r>
          </a:p>
        </p:txBody>
      </p:sp>
    </p:spTree>
    <p:extLst>
      <p:ext uri="{BB962C8B-B14F-4D97-AF65-F5344CB8AC3E}">
        <p14:creationId xmlns:p14="http://schemas.microsoft.com/office/powerpoint/2010/main" val="3659152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UniProt</a:t>
            </a:r>
            <a:endParaRPr lang="en-US" sz="4000" dirty="0"/>
          </a:p>
        </p:txBody>
      </p:sp>
      <p:sp>
        <p:nvSpPr>
          <p:cNvPr id="4" name="TextBox 3"/>
          <p:cNvSpPr txBox="1"/>
          <p:nvPr/>
        </p:nvSpPr>
        <p:spPr>
          <a:xfrm>
            <a:off x="0" y="1352933"/>
            <a:ext cx="9144000" cy="769441"/>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Protein: sequence, annotation, function</a:t>
            </a:r>
            <a:endParaRPr lang="en-US" sz="1400" dirty="0">
              <a:solidFill>
                <a:srgbClr val="4F81BD"/>
              </a:solidFill>
              <a:latin typeface="Helvetica"/>
              <a:cs typeface="Helvetica"/>
            </a:endParaRPr>
          </a:p>
        </p:txBody>
      </p:sp>
      <p:pic>
        <p:nvPicPr>
          <p:cNvPr id="3" name="Picture 2" descr="Screen Shot 2016-11-11 at 19.0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00" y="2421542"/>
            <a:ext cx="5184000" cy="2665456"/>
          </a:xfrm>
          <a:prstGeom prst="rect">
            <a:avLst/>
          </a:prstGeom>
          <a:ln>
            <a:solidFill>
              <a:srgbClr val="D9D9D9"/>
            </a:solidFill>
          </a:ln>
        </p:spPr>
      </p:pic>
      <p:sp>
        <p:nvSpPr>
          <p:cNvPr id="6" name="TextBox 5"/>
          <p:cNvSpPr txBox="1"/>
          <p:nvPr/>
        </p:nvSpPr>
        <p:spPr>
          <a:xfrm>
            <a:off x="0" y="5317227"/>
            <a:ext cx="9144000" cy="769441"/>
          </a:xfrm>
          <a:prstGeom prst="rect">
            <a:avLst/>
          </a:prstGeom>
          <a:noFill/>
        </p:spPr>
        <p:txBody>
          <a:bodyPr wrap="square" rtlCol="0">
            <a:spAutoFit/>
          </a:bodyPr>
          <a:lstStyle/>
          <a:p>
            <a:pPr marL="342900" indent="-342900" algn="just">
              <a:lnSpc>
                <a:spcPct val="200000"/>
              </a:lnSpc>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coding variants in patients</a:t>
            </a:r>
          </a:p>
        </p:txBody>
      </p:sp>
      <p:pic>
        <p:nvPicPr>
          <p:cNvPr id="7" name="Picture 6"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Tree>
    <p:extLst>
      <p:ext uri="{BB962C8B-B14F-4D97-AF65-F5344CB8AC3E}">
        <p14:creationId xmlns:p14="http://schemas.microsoft.com/office/powerpoint/2010/main" val="134493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PheWAS</a:t>
            </a:r>
            <a:endParaRPr lang="en-US" sz="4000" dirty="0"/>
          </a:p>
        </p:txBody>
      </p:sp>
      <p:pic>
        <p:nvPicPr>
          <p:cNvPr id="9" name="Picture 8" descr="data_sources_Oct17_day (1).png"/>
          <p:cNvPicPr>
            <a:picLocks noChangeAspect="1"/>
          </p:cNvPicPr>
          <p:nvPr/>
        </p:nvPicPr>
        <p:blipFill rotWithShape="1">
          <a:blip r:embed="rId2">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sp>
        <p:nvSpPr>
          <p:cNvPr id="11" name="TextBox 10"/>
          <p:cNvSpPr txBox="1"/>
          <p:nvPr/>
        </p:nvSpPr>
        <p:spPr>
          <a:xfrm>
            <a:off x="18274" y="1170210"/>
            <a:ext cx="9144000" cy="2985433"/>
          </a:xfrm>
          <a:prstGeom prst="rect">
            <a:avLst/>
          </a:prstGeom>
          <a:noFill/>
        </p:spPr>
        <p:txBody>
          <a:bodyPr wrap="square" rtlCol="0">
            <a:spAutoFit/>
          </a:bodyPr>
          <a:lstStyle/>
          <a:p>
            <a:pPr marL="285750" indent="-285750" algn="just">
              <a:lnSpc>
                <a:spcPct val="200000"/>
              </a:lnSpc>
              <a:buFont typeface="Arial"/>
              <a:buChar char="•"/>
            </a:pPr>
            <a:r>
              <a:rPr lang="en-US" sz="2400" dirty="0" err="1">
                <a:solidFill>
                  <a:srgbClr val="4F81BD"/>
                </a:solidFill>
                <a:latin typeface="Helvetica"/>
                <a:cs typeface="Helvetica"/>
              </a:rPr>
              <a:t>Phenome</a:t>
            </a:r>
            <a:r>
              <a:rPr lang="en-US" sz="2400" dirty="0">
                <a:solidFill>
                  <a:srgbClr val="4F81BD"/>
                </a:solidFill>
                <a:latin typeface="Helvetica"/>
                <a:cs typeface="Helvetica"/>
              </a:rPr>
              <a:t> Wide Association Studies</a:t>
            </a:r>
          </a:p>
          <a:p>
            <a:pPr marL="285750" indent="-285750" algn="just">
              <a:lnSpc>
                <a:spcPct val="200000"/>
              </a:lnSpc>
              <a:buFont typeface="Arial"/>
              <a:buChar char="•"/>
            </a:pPr>
            <a:r>
              <a:rPr lang="en-US" sz="2400" dirty="0">
                <a:solidFill>
                  <a:srgbClr val="4F81BD"/>
                </a:solidFill>
                <a:latin typeface="Helvetica"/>
                <a:cs typeface="Helvetica"/>
              </a:rPr>
              <a:t>A variant associated with multiple phenotypes</a:t>
            </a:r>
          </a:p>
          <a:p>
            <a:pPr marL="285750" indent="-285750" algn="just">
              <a:lnSpc>
                <a:spcPct val="200000"/>
              </a:lnSpc>
              <a:buFont typeface="Arial"/>
              <a:buChar char="•"/>
            </a:pPr>
            <a:r>
              <a:rPr lang="en-US" sz="2400" dirty="0">
                <a:solidFill>
                  <a:srgbClr val="4F81BD"/>
                </a:solidFill>
                <a:latin typeface="Helvetica"/>
                <a:cs typeface="Helvetica"/>
              </a:rPr>
              <a:t>Clinical phenotypes derived from EMR-linked </a:t>
            </a:r>
            <a:r>
              <a:rPr lang="en-US" sz="2400" dirty="0" err="1">
                <a:solidFill>
                  <a:srgbClr val="4F81BD"/>
                </a:solidFill>
                <a:latin typeface="Helvetica"/>
                <a:cs typeface="Helvetica"/>
              </a:rPr>
              <a:t>biobank</a:t>
            </a:r>
            <a:r>
              <a:rPr lang="en-US" sz="2400" dirty="0">
                <a:solidFill>
                  <a:srgbClr val="4F81BD"/>
                </a:solidFill>
                <a:latin typeface="Helvetica"/>
                <a:cs typeface="Helvetica"/>
              </a:rPr>
              <a:t> </a:t>
            </a:r>
            <a:r>
              <a:rPr lang="en-US" sz="2400" dirty="0" err="1">
                <a:solidFill>
                  <a:srgbClr val="4F81BD"/>
                </a:solidFill>
                <a:latin typeface="Helvetica"/>
                <a:cs typeface="Helvetica"/>
              </a:rPr>
              <a:t>BioVU</a:t>
            </a:r>
            <a:endParaRPr lang="en-US" sz="2400" dirty="0">
              <a:solidFill>
                <a:srgbClr val="4F81BD"/>
              </a:solidFill>
              <a:latin typeface="Helvetica"/>
              <a:cs typeface="Helvetica"/>
            </a:endParaRPr>
          </a:p>
          <a:p>
            <a:pPr marL="285750" indent="-285750" algn="just">
              <a:lnSpc>
                <a:spcPct val="200000"/>
              </a:lnSpc>
              <a:buFont typeface="Arial"/>
              <a:buChar char="•"/>
            </a:pPr>
            <a:r>
              <a:rPr lang="en-US" sz="2400" dirty="0">
                <a:solidFill>
                  <a:srgbClr val="4F81BD"/>
                </a:solidFill>
                <a:latin typeface="Helvetica"/>
                <a:cs typeface="Helvetica"/>
              </a:rPr>
              <a:t>ICD9 codes mapped to EFO</a:t>
            </a:r>
          </a:p>
        </p:txBody>
      </p:sp>
      <p:pic>
        <p:nvPicPr>
          <p:cNvPr id="3" name="Picture 2" descr="Screen Shot 2017-10-20 at 16.18.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555" y="3586227"/>
            <a:ext cx="4422923" cy="3156426"/>
          </a:xfrm>
          <a:prstGeom prst="rect">
            <a:avLst/>
          </a:prstGeom>
        </p:spPr>
      </p:pic>
    </p:spTree>
    <p:extLst>
      <p:ext uri="{BB962C8B-B14F-4D97-AF65-F5344CB8AC3E}">
        <p14:creationId xmlns:p14="http://schemas.microsoft.com/office/powerpoint/2010/main" val="2397710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20 at 15.05.25.png"/>
          <p:cNvPicPr>
            <a:picLocks noChangeAspect="1"/>
          </p:cNvPicPr>
          <p:nvPr/>
        </p:nvPicPr>
        <p:blipFill rotWithShape="1">
          <a:blip r:embed="rId2">
            <a:extLst>
              <a:ext uri="{28A0092B-C50C-407E-A947-70E740481C1C}">
                <a14:useLocalDpi xmlns:a14="http://schemas.microsoft.com/office/drawing/2010/main" val="0"/>
              </a:ext>
            </a:extLst>
          </a:blip>
          <a:srcRect l="3898" t="27348" r="3872" b="2952"/>
          <a:stretch/>
        </p:blipFill>
        <p:spPr>
          <a:xfrm>
            <a:off x="356348" y="2761932"/>
            <a:ext cx="8433587" cy="4017278"/>
          </a:xfrm>
          <a:prstGeom prst="rect">
            <a:avLst/>
          </a:prstGeom>
        </p:spPr>
      </p:pic>
      <p:sp>
        <p:nvSpPr>
          <p:cNvPr id="55" name="Title 8"/>
          <p:cNvSpPr txBox="1">
            <a:spLocks/>
          </p:cNvSpPr>
          <p:nvPr/>
        </p:nvSpPr>
        <p:spPr>
          <a:xfrm>
            <a:off x="0" y="41894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GE </a:t>
            </a:r>
            <a:r>
              <a:rPr lang="en-US" sz="4000" dirty="0" err="1"/>
              <a:t>PanelApp</a:t>
            </a:r>
            <a:endParaRPr lang="en-US" sz="4000" dirty="0"/>
          </a:p>
        </p:txBody>
      </p:sp>
      <p:sp>
        <p:nvSpPr>
          <p:cNvPr id="4" name="TextBox 3"/>
          <p:cNvSpPr txBox="1"/>
          <p:nvPr/>
        </p:nvSpPr>
        <p:spPr>
          <a:xfrm>
            <a:off x="18274" y="1170210"/>
            <a:ext cx="9144000" cy="1508105"/>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Aid clinical interpretation of genomes for the 100K project</a:t>
            </a:r>
          </a:p>
          <a:p>
            <a:pPr marL="285750" indent="-285750" algn="just">
              <a:lnSpc>
                <a:spcPct val="200000"/>
              </a:lnSpc>
              <a:buFont typeface="Arial"/>
              <a:buChar char="•"/>
            </a:pPr>
            <a:r>
              <a:rPr lang="en-US" sz="2400" dirty="0">
                <a:solidFill>
                  <a:srgbClr val="4F81BD"/>
                </a:solidFill>
                <a:latin typeface="Helvetica"/>
                <a:cs typeface="Helvetica"/>
              </a:rPr>
              <a:t>We include ‘green genes’ from version 1+ and phenotypes</a:t>
            </a:r>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pic>
        <p:nvPicPr>
          <p:cNvPr id="10" name="Picture 9" descr="Screen Shot 2017-10-20 at 15.05.25.png"/>
          <p:cNvPicPr>
            <a:picLocks noChangeAspect="1"/>
          </p:cNvPicPr>
          <p:nvPr/>
        </p:nvPicPr>
        <p:blipFill rotWithShape="1">
          <a:blip r:embed="rId2">
            <a:extLst>
              <a:ext uri="{28A0092B-C50C-407E-A947-70E740481C1C}">
                <a14:useLocalDpi xmlns:a14="http://schemas.microsoft.com/office/drawing/2010/main" val="0"/>
              </a:ext>
            </a:extLst>
          </a:blip>
          <a:srcRect l="77673" t="1734" r="4842" b="84228"/>
          <a:stretch/>
        </p:blipFill>
        <p:spPr>
          <a:xfrm>
            <a:off x="204667" y="2861044"/>
            <a:ext cx="1567939" cy="793512"/>
          </a:xfrm>
          <a:prstGeom prst="rect">
            <a:avLst/>
          </a:prstGeom>
        </p:spPr>
      </p:pic>
    </p:spTree>
    <p:extLst>
      <p:ext uri="{BB962C8B-B14F-4D97-AF65-F5344CB8AC3E}">
        <p14:creationId xmlns:p14="http://schemas.microsoft.com/office/powerpoint/2010/main" val="350065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1"/>
          <p:cNvSpPr txBox="1">
            <a:spLocks noGrp="1"/>
          </p:cNvSpPr>
          <p:nvPr>
            <p:ph type="title" idx="4294967295"/>
          </p:nvPr>
        </p:nvSpPr>
        <p:spPr>
          <a:xfrm>
            <a:off x="38100" y="163513"/>
            <a:ext cx="9105900" cy="615950"/>
          </a:xfrm>
          <a:prstGeom prst="rect">
            <a:avLst/>
          </a:prstGeom>
          <a:noFill/>
          <a:ln>
            <a:noFill/>
          </a:ln>
        </p:spPr>
        <p:txBody>
          <a:bodyPr spcFirstLastPara="1" wrap="square" lIns="0" tIns="0" rIns="0" bIns="0" anchor="ctr" anchorCtr="0">
            <a:noAutofit/>
          </a:bodyPr>
          <a:lstStyle/>
          <a:p>
            <a:pPr marL="11131" lvl="0" indent="0" algn="ctr" rtl="0">
              <a:spcBef>
                <a:spcPts val="0"/>
              </a:spcBef>
              <a:spcAft>
                <a:spcPts val="0"/>
              </a:spcAft>
              <a:buClr>
                <a:srgbClr val="0091EB"/>
              </a:buClr>
              <a:buSzPts val="4000"/>
              <a:buFont typeface="Helvetica Neue"/>
              <a:buNone/>
            </a:pPr>
            <a:r>
              <a:rPr lang="en-US" sz="4000" dirty="0">
                <a:solidFill>
                  <a:srgbClr val="0091EB"/>
                </a:solidFill>
                <a:latin typeface="Helvetica Neue"/>
                <a:ea typeface="Helvetica Neue"/>
                <a:cs typeface="Helvetica Neue"/>
                <a:sym typeface="Helvetica Neue"/>
              </a:rPr>
              <a:t>Open Targets</a:t>
            </a:r>
            <a:endParaRPr sz="4000" dirty="0">
              <a:solidFill>
                <a:srgbClr val="0091EB"/>
              </a:solidFill>
              <a:latin typeface="Helvetica Neue"/>
              <a:ea typeface="Helvetica Neue"/>
              <a:cs typeface="Helvetica Neue"/>
              <a:sym typeface="Helvetica Neue"/>
            </a:endParaRPr>
          </a:p>
        </p:txBody>
      </p:sp>
      <p:sp>
        <p:nvSpPr>
          <p:cNvPr id="275" name="Google Shape;275;p51"/>
          <p:cNvSpPr txBox="1"/>
          <p:nvPr/>
        </p:nvSpPr>
        <p:spPr>
          <a:xfrm>
            <a:off x="-85818" y="1327676"/>
            <a:ext cx="9332803" cy="1092607"/>
          </a:xfrm>
          <a:prstGeom prst="rect">
            <a:avLst/>
          </a:prstGeom>
          <a:noFill/>
          <a:ln>
            <a:noFill/>
          </a:ln>
        </p:spPr>
        <p:txBody>
          <a:bodyPr spcFirstLastPara="1" wrap="square" lIns="0" tIns="0" rIns="0" bIns="0" anchor="t" anchorCtr="0">
            <a:noAutofit/>
          </a:bodyPr>
          <a:lstStyle/>
          <a:p>
            <a:pPr marL="10575" marR="4452" lvl="0" indent="0" algn="ctr" rtl="0">
              <a:lnSpc>
                <a:spcPct val="120000"/>
              </a:lnSpc>
              <a:spcBef>
                <a:spcPts val="0"/>
              </a:spcBef>
              <a:spcAft>
                <a:spcPts val="0"/>
              </a:spcAft>
              <a:buNone/>
            </a:pPr>
            <a:r>
              <a:rPr lang="en-US" sz="2900" dirty="0">
                <a:solidFill>
                  <a:srgbClr val="4F81BD"/>
                </a:solidFill>
                <a:latin typeface="Helvetica Neue"/>
                <a:ea typeface="Helvetica Neue"/>
                <a:cs typeface="Helvetica Neue"/>
                <a:sym typeface="Helvetica Neue"/>
              </a:rPr>
              <a:t>A partnership to transform drug discovery through the systematic identification and </a:t>
            </a:r>
            <a:r>
              <a:rPr lang="en-US" sz="2900" dirty="0" err="1">
                <a:solidFill>
                  <a:srgbClr val="4F81BD"/>
                </a:solidFill>
                <a:latin typeface="Helvetica Neue"/>
                <a:ea typeface="Helvetica Neue"/>
                <a:cs typeface="Helvetica Neue"/>
                <a:sym typeface="Helvetica Neue"/>
              </a:rPr>
              <a:t>prioritisation</a:t>
            </a:r>
            <a:r>
              <a:rPr lang="en-US" sz="2900" dirty="0">
                <a:solidFill>
                  <a:srgbClr val="4F81BD"/>
                </a:solidFill>
                <a:latin typeface="Helvetica Neue"/>
                <a:ea typeface="Helvetica Neue"/>
                <a:cs typeface="Helvetica Neue"/>
                <a:sym typeface="Helvetica Neue"/>
              </a:rPr>
              <a:t> of targets</a:t>
            </a:r>
            <a:endParaRPr sz="2900" dirty="0"/>
          </a:p>
        </p:txBody>
      </p:sp>
      <p:sp>
        <p:nvSpPr>
          <p:cNvPr id="276" name="Google Shape;276;p51"/>
          <p:cNvSpPr txBox="1"/>
          <p:nvPr/>
        </p:nvSpPr>
        <p:spPr>
          <a:xfrm>
            <a:off x="38101" y="6074369"/>
            <a:ext cx="914399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a:solidFill>
                  <a:schemeClr val="hlink"/>
                </a:solidFill>
                <a:latin typeface="Helvetica Neue"/>
                <a:ea typeface="Helvetica Neue"/>
                <a:cs typeface="Helvetica Neue"/>
                <a:sym typeface="Helvetica Neue"/>
                <a:hlinkClick r:id="rId3"/>
              </a:rPr>
              <a:t>https://www.opentargets.org</a:t>
            </a:r>
            <a:endParaRPr sz="2000">
              <a:solidFill>
                <a:srgbClr val="7F7F7F"/>
              </a:solidFill>
              <a:latin typeface="Helvetica Neue"/>
              <a:ea typeface="Helvetica Neue"/>
              <a:cs typeface="Helvetica Neue"/>
              <a:sym typeface="Helvetica Neue"/>
            </a:endParaRPr>
          </a:p>
        </p:txBody>
      </p:sp>
      <p:pic>
        <p:nvPicPr>
          <p:cNvPr id="277" name="Google Shape;277;p51" descr="opentargets7partners (1).png"/>
          <p:cNvPicPr preferRelativeResize="0"/>
          <p:nvPr/>
        </p:nvPicPr>
        <p:blipFill rotWithShape="1">
          <a:blip r:embed="rId4">
            <a:alphaModFix/>
          </a:blip>
          <a:srcRect/>
          <a:stretch/>
        </p:blipFill>
        <p:spPr>
          <a:xfrm>
            <a:off x="386860" y="2633433"/>
            <a:ext cx="8256414" cy="2592000"/>
          </a:xfrm>
          <a:prstGeom prst="rect">
            <a:avLst/>
          </a:prstGeom>
          <a:noFill/>
          <a:ln>
            <a:noFill/>
          </a:ln>
        </p:spPr>
      </p:pic>
      <p:sp>
        <p:nvSpPr>
          <p:cNvPr id="278" name="Google Shape;278;p51"/>
          <p:cNvSpPr txBox="1"/>
          <p:nvPr/>
        </p:nvSpPr>
        <p:spPr>
          <a:xfrm>
            <a:off x="1481738" y="5311122"/>
            <a:ext cx="20581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Founding partners</a:t>
            </a:r>
            <a:endParaRPr sz="1800">
              <a:solidFill>
                <a:srgbClr val="4F81BD"/>
              </a:solidFill>
              <a:latin typeface="Helvetica Neue"/>
              <a:ea typeface="Helvetica Neue"/>
              <a:cs typeface="Helvetica Neue"/>
              <a:sym typeface="Helvetica Neue"/>
            </a:endParaRPr>
          </a:p>
        </p:txBody>
      </p:sp>
      <p:sp>
        <p:nvSpPr>
          <p:cNvPr id="279" name="Google Shape;279;p51"/>
          <p:cNvSpPr txBox="1"/>
          <p:nvPr/>
        </p:nvSpPr>
        <p:spPr>
          <a:xfrm>
            <a:off x="5338486"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2016</a:t>
            </a:r>
            <a:endParaRPr sz="1800">
              <a:solidFill>
                <a:srgbClr val="4F81BD"/>
              </a:solidFill>
              <a:latin typeface="Helvetica Neue"/>
              <a:ea typeface="Helvetica Neue"/>
              <a:cs typeface="Helvetica Neue"/>
              <a:sym typeface="Helvetica Neue"/>
            </a:endParaRPr>
          </a:p>
        </p:txBody>
      </p:sp>
      <p:sp>
        <p:nvSpPr>
          <p:cNvPr id="280" name="Google Shape;280;p51"/>
          <p:cNvSpPr txBox="1"/>
          <p:nvPr/>
        </p:nvSpPr>
        <p:spPr>
          <a:xfrm>
            <a:off x="6566910"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2017</a:t>
            </a:r>
            <a:endParaRPr sz="1800">
              <a:solidFill>
                <a:srgbClr val="4F81BD"/>
              </a:solidFill>
              <a:latin typeface="Helvetica Neue"/>
              <a:ea typeface="Helvetica Neue"/>
              <a:cs typeface="Helvetica Neue"/>
              <a:sym typeface="Helvetica Neue"/>
            </a:endParaRPr>
          </a:p>
        </p:txBody>
      </p:sp>
      <p:sp>
        <p:nvSpPr>
          <p:cNvPr id="281" name="Google Shape;281;p51"/>
          <p:cNvSpPr txBox="1"/>
          <p:nvPr/>
        </p:nvSpPr>
        <p:spPr>
          <a:xfrm>
            <a:off x="7689495"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2018</a:t>
            </a:r>
            <a:endParaRPr sz="1800">
              <a:solidFill>
                <a:srgbClr val="4F81BD"/>
              </a:solidFill>
              <a:latin typeface="Helvetica Neue"/>
              <a:ea typeface="Helvetica Neue"/>
              <a:cs typeface="Helvetica Neue"/>
              <a:sym typeface="Helvetica Neue"/>
            </a:endParaRPr>
          </a:p>
        </p:txBody>
      </p:sp>
      <p:sp>
        <p:nvSpPr>
          <p:cNvPr id="282" name="Google Shape;282;p51"/>
          <p:cNvSpPr txBox="1"/>
          <p:nvPr/>
        </p:nvSpPr>
        <p:spPr>
          <a:xfrm>
            <a:off x="4155189" y="5311122"/>
            <a:ext cx="6981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4F81BD"/>
                </a:solidFill>
                <a:latin typeface="Helvetica Neue"/>
                <a:ea typeface="Helvetica Neue"/>
                <a:cs typeface="Helvetica Neue"/>
                <a:sym typeface="Helvetica Neue"/>
              </a:rPr>
              <a:t>2018</a:t>
            </a:r>
            <a:endParaRPr sz="1800">
              <a:solidFill>
                <a:srgbClr val="4F81BD"/>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289264"/>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EVA</a:t>
            </a:r>
          </a:p>
        </p:txBody>
      </p:sp>
      <p:sp>
        <p:nvSpPr>
          <p:cNvPr id="4" name="TextBox 3"/>
          <p:cNvSpPr txBox="1"/>
          <p:nvPr/>
        </p:nvSpPr>
        <p:spPr>
          <a:xfrm>
            <a:off x="-21905" y="1240408"/>
            <a:ext cx="9144000" cy="1508105"/>
          </a:xfrm>
          <a:prstGeom prst="rect">
            <a:avLst/>
          </a:prstGeom>
          <a:noFill/>
        </p:spPr>
        <p:txBody>
          <a:bodyPr wrap="square" rtlCol="0">
            <a:spAutoFit/>
          </a:bodyPr>
          <a:lstStyle/>
          <a:p>
            <a:pPr marL="285750" indent="-285750" algn="just">
              <a:lnSpc>
                <a:spcPct val="200000"/>
              </a:lnSpc>
              <a:buFont typeface="Arial"/>
              <a:buChar char="•"/>
            </a:pPr>
            <a:r>
              <a:rPr lang="en-US" sz="2400" dirty="0">
                <a:solidFill>
                  <a:srgbClr val="4F81BD"/>
                </a:solidFill>
                <a:latin typeface="Helvetica"/>
                <a:cs typeface="Helvetica"/>
              </a:rPr>
              <a:t>With </a:t>
            </a:r>
            <a:r>
              <a:rPr lang="en-US" sz="2400" dirty="0" err="1">
                <a:solidFill>
                  <a:srgbClr val="4F81BD"/>
                </a:solidFill>
                <a:latin typeface="Helvetica"/>
                <a:cs typeface="Helvetica"/>
              </a:rPr>
              <a:t>ClinVar</a:t>
            </a:r>
            <a:r>
              <a:rPr lang="en-US" sz="2400" dirty="0">
                <a:solidFill>
                  <a:srgbClr val="4F81BD"/>
                </a:solidFill>
                <a:latin typeface="Helvetica"/>
                <a:cs typeface="Helvetica"/>
              </a:rPr>
              <a:t> information for rare diseases</a:t>
            </a:r>
          </a:p>
          <a:p>
            <a:pPr marL="285750" indent="-285750" algn="just">
              <a:lnSpc>
                <a:spcPct val="200000"/>
              </a:lnSpc>
              <a:buFont typeface="Arial"/>
              <a:buChar char="•"/>
            </a:pPr>
            <a:r>
              <a:rPr lang="en-US" sz="2400" dirty="0">
                <a:solidFill>
                  <a:srgbClr val="4F81BD"/>
                </a:solidFill>
                <a:latin typeface="Helvetica"/>
                <a:cs typeface="Helvetica"/>
              </a:rPr>
              <a:t>Clinical significance: pathogenic, protective</a:t>
            </a:r>
          </a:p>
        </p:txBody>
      </p:sp>
      <p:pic>
        <p:nvPicPr>
          <p:cNvPr id="3" name="Picture 2" descr="Screen Shot 2016-11-11 at 19.34.31.png"/>
          <p:cNvPicPr>
            <a:picLocks noChangeAspect="1"/>
          </p:cNvPicPr>
          <p:nvPr/>
        </p:nvPicPr>
        <p:blipFill rotWithShape="1">
          <a:blip r:embed="rId3">
            <a:extLst>
              <a:ext uri="{28A0092B-C50C-407E-A947-70E740481C1C}">
                <a14:useLocalDpi xmlns:a14="http://schemas.microsoft.com/office/drawing/2010/main" val="0"/>
              </a:ext>
            </a:extLst>
          </a:blip>
          <a:srcRect b="19819"/>
          <a:stretch/>
        </p:blipFill>
        <p:spPr>
          <a:xfrm>
            <a:off x="1515389" y="2881784"/>
            <a:ext cx="6113222" cy="3092995"/>
          </a:xfrm>
          <a:prstGeom prst="rect">
            <a:avLst/>
          </a:prstGeom>
          <a:ln>
            <a:solidFill>
              <a:schemeClr val="bg1">
                <a:lumMod val="85000"/>
              </a:schemeClr>
            </a:solidFill>
          </a:ln>
        </p:spPr>
      </p:pic>
      <p:pic>
        <p:nvPicPr>
          <p:cNvPr id="6" name="Picture 5" descr="computer.jpg"/>
          <p:cNvPicPr>
            <a:picLocks noChangeAspect="1"/>
          </p:cNvPicPr>
          <p:nvPr/>
        </p:nvPicPr>
        <p:blipFill>
          <a:blip r:embed="rId4">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7" name="TextBox 6"/>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t="16339" r="84209" b="72934"/>
          <a:stretch/>
        </p:blipFill>
        <p:spPr>
          <a:xfrm>
            <a:off x="18274" y="85074"/>
            <a:ext cx="1404142" cy="627197"/>
          </a:xfrm>
          <a:prstGeom prst="rect">
            <a:avLst/>
          </a:prstGeom>
        </p:spPr>
      </p:pic>
      <p:pic>
        <p:nvPicPr>
          <p:cNvPr id="9" name="Picture 8"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l="15457" t="16339" r="70055" b="72934"/>
          <a:stretch/>
        </p:blipFill>
        <p:spPr>
          <a:xfrm>
            <a:off x="-1" y="712271"/>
            <a:ext cx="1288338" cy="627197"/>
          </a:xfrm>
          <a:prstGeom prst="rect">
            <a:avLst/>
          </a:prstGeom>
        </p:spPr>
      </p:pic>
    </p:spTree>
    <p:extLst>
      <p:ext uri="{BB962C8B-B14F-4D97-AF65-F5344CB8AC3E}">
        <p14:creationId xmlns:p14="http://schemas.microsoft.com/office/powerpoint/2010/main" val="4247309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917718"/>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3900" dirty="0"/>
              <a:t>Data sources: The Cancer Gene Census</a:t>
            </a:r>
          </a:p>
        </p:txBody>
      </p:sp>
      <p:sp>
        <p:nvSpPr>
          <p:cNvPr id="5" name="TextBox 4"/>
          <p:cNvSpPr txBox="1"/>
          <p:nvPr/>
        </p:nvSpPr>
        <p:spPr>
          <a:xfrm>
            <a:off x="83926" y="4121331"/>
            <a:ext cx="8976147" cy="1938992"/>
          </a:xfrm>
          <a:prstGeom prst="rect">
            <a:avLst/>
          </a:prstGeom>
          <a:noFill/>
        </p:spPr>
        <p:txBody>
          <a:bodyPr wrap="square" rtlCol="0">
            <a:spAutoFit/>
          </a:bodyPr>
          <a:lstStyle/>
          <a:p>
            <a:pPr marL="285750" indent="-285750" algn="just">
              <a:buFont typeface="Arial"/>
              <a:buChar char="•"/>
            </a:pPr>
            <a:r>
              <a:rPr lang="en-US" sz="2400" dirty="0">
                <a:solidFill>
                  <a:srgbClr val="4F81BD"/>
                </a:solidFill>
                <a:latin typeface="Helvetica"/>
                <a:cs typeface="Helvetica"/>
              </a:rPr>
              <a:t>Genes with mutations causally implicated in cancer</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Gene associated with a cancer plus other cancers associated with that gene</a:t>
            </a:r>
          </a:p>
          <a:p>
            <a:pPr marL="285750" indent="-285750" algn="just">
              <a:buFont typeface="Arial"/>
              <a:buChar char="•"/>
            </a:pPr>
            <a:endParaRPr lang="en-US" sz="2400" dirty="0">
              <a:solidFill>
                <a:srgbClr val="4F81BD"/>
              </a:solidFill>
              <a:latin typeface="Helvetica"/>
              <a:cs typeface="Helvetica"/>
            </a:endParaRPr>
          </a:p>
        </p:txBody>
      </p:sp>
      <p:pic>
        <p:nvPicPr>
          <p:cNvPr id="6" name="Picture 5" descr="Screen Shot 2017-03-03 at 15.27.16.png"/>
          <p:cNvPicPr>
            <a:picLocks noChangeAspect="1"/>
          </p:cNvPicPr>
          <p:nvPr/>
        </p:nvPicPr>
        <p:blipFill rotWithShape="1">
          <a:blip r:embed="rId2">
            <a:extLst>
              <a:ext uri="{28A0092B-C50C-407E-A947-70E740481C1C}">
                <a14:useLocalDpi xmlns:a14="http://schemas.microsoft.com/office/drawing/2010/main" val="0"/>
              </a:ext>
            </a:extLst>
          </a:blip>
          <a:srcRect t="6675"/>
          <a:stretch/>
        </p:blipFill>
        <p:spPr>
          <a:xfrm>
            <a:off x="83926" y="2143727"/>
            <a:ext cx="9000374" cy="1475999"/>
          </a:xfrm>
          <a:prstGeom prst="rect">
            <a:avLst/>
          </a:prstGeom>
          <a:ln>
            <a:solidFill>
              <a:schemeClr val="bg1">
                <a:lumMod val="75000"/>
              </a:schemeClr>
            </a:solidFill>
          </a:ln>
        </p:spPr>
      </p:pic>
      <p:pic>
        <p:nvPicPr>
          <p:cNvPr id="8" name="Picture 7"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15457" t="16339" r="70055" b="72934"/>
          <a:stretch/>
        </p:blipFill>
        <p:spPr>
          <a:xfrm>
            <a:off x="-1" y="-33950"/>
            <a:ext cx="1288338" cy="627197"/>
          </a:xfrm>
          <a:prstGeom prst="rect">
            <a:avLst/>
          </a:prstGeom>
        </p:spPr>
      </p:pic>
    </p:spTree>
    <p:extLst>
      <p:ext uri="{BB962C8B-B14F-4D97-AF65-F5344CB8AC3E}">
        <p14:creationId xmlns:p14="http://schemas.microsoft.com/office/powerpoint/2010/main" val="850137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28348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IntOGen</a:t>
            </a:r>
            <a:endParaRPr lang="en-US" sz="4000" dirty="0"/>
          </a:p>
        </p:txBody>
      </p:sp>
      <p:pic>
        <p:nvPicPr>
          <p:cNvPr id="3" name="Picture 2" descr="Screen Shot 2016-11-14 at 15.09.40.png"/>
          <p:cNvPicPr>
            <a:picLocks noChangeAspect="1"/>
          </p:cNvPicPr>
          <p:nvPr/>
        </p:nvPicPr>
        <p:blipFill rotWithShape="1">
          <a:blip r:embed="rId3">
            <a:extLst>
              <a:ext uri="{28A0092B-C50C-407E-A947-70E740481C1C}">
                <a14:useLocalDpi xmlns:a14="http://schemas.microsoft.com/office/drawing/2010/main" val="0"/>
              </a:ext>
            </a:extLst>
          </a:blip>
          <a:srcRect t="4310" b="34076"/>
          <a:stretch/>
        </p:blipFill>
        <p:spPr>
          <a:xfrm>
            <a:off x="36000" y="1721028"/>
            <a:ext cx="9072000" cy="2034487"/>
          </a:xfrm>
          <a:prstGeom prst="rect">
            <a:avLst/>
          </a:prstGeom>
          <a:ln>
            <a:solidFill>
              <a:srgbClr val="D9D9D9"/>
            </a:solidFill>
          </a:ln>
        </p:spPr>
      </p:pic>
      <p:sp>
        <p:nvSpPr>
          <p:cNvPr id="5" name="TextBox 4"/>
          <p:cNvSpPr txBox="1"/>
          <p:nvPr/>
        </p:nvSpPr>
        <p:spPr>
          <a:xfrm>
            <a:off x="0" y="4191256"/>
            <a:ext cx="9773693" cy="1938992"/>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Genes and somatic (driver) mutations, 28 cancer types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Involvement in cancer biology</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Rubio-Perez et al. 2015</a:t>
            </a:r>
          </a:p>
        </p:txBody>
      </p:sp>
      <p:pic>
        <p:nvPicPr>
          <p:cNvPr id="6" name="Picture 5"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15457" t="16339" r="70055" b="72934"/>
          <a:stretch/>
        </p:blipFill>
        <p:spPr>
          <a:xfrm>
            <a:off x="0" y="188536"/>
            <a:ext cx="1288338" cy="627197"/>
          </a:xfrm>
          <a:prstGeom prst="rect">
            <a:avLst/>
          </a:prstGeom>
        </p:spPr>
      </p:pic>
    </p:spTree>
    <p:extLst>
      <p:ext uri="{BB962C8B-B14F-4D97-AF65-F5344CB8AC3E}">
        <p14:creationId xmlns:p14="http://schemas.microsoft.com/office/powerpoint/2010/main" val="1264611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02685"/>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ChEMBL</a:t>
            </a:r>
            <a:endParaRPr lang="en-US" sz="4000" dirty="0"/>
          </a:p>
        </p:txBody>
      </p:sp>
      <p:pic>
        <p:nvPicPr>
          <p:cNvPr id="3" name="Picture 2" descr="Screen Shot 2016-11-14 at 15.1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 y="1410130"/>
            <a:ext cx="9072000" cy="2439436"/>
          </a:xfrm>
          <a:prstGeom prst="rect">
            <a:avLst/>
          </a:prstGeom>
          <a:ln>
            <a:solidFill>
              <a:srgbClr val="D9D9D9"/>
            </a:solidFill>
          </a:ln>
        </p:spPr>
      </p:pic>
      <p:sp>
        <p:nvSpPr>
          <p:cNvPr id="5" name="TextBox 4"/>
          <p:cNvSpPr txBox="1"/>
          <p:nvPr/>
        </p:nvSpPr>
        <p:spPr>
          <a:xfrm>
            <a:off x="0" y="4266065"/>
            <a:ext cx="8976147" cy="1200328"/>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Known drugs linked to a disease and a known target</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FDA approved for clinical trials or marketing</a:t>
            </a:r>
          </a:p>
        </p:txBody>
      </p:sp>
      <p:pic>
        <p:nvPicPr>
          <p:cNvPr id="6" name="Picture 5" descr="computer.jpg"/>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7" name="TextBox 6"/>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29431" t="16339" r="59779" b="72934"/>
          <a:stretch/>
        </p:blipFill>
        <p:spPr>
          <a:xfrm>
            <a:off x="0" y="188537"/>
            <a:ext cx="959401" cy="627197"/>
          </a:xfrm>
          <a:prstGeom prst="rect">
            <a:avLst/>
          </a:prstGeom>
        </p:spPr>
      </p:pic>
    </p:spTree>
    <p:extLst>
      <p:ext uri="{BB962C8B-B14F-4D97-AF65-F5344CB8AC3E}">
        <p14:creationId xmlns:p14="http://schemas.microsoft.com/office/powerpoint/2010/main" val="2062573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Reactome</a:t>
            </a:r>
            <a:endParaRPr lang="en-US" sz="4000" dirty="0"/>
          </a:p>
        </p:txBody>
      </p:sp>
      <p:pic>
        <p:nvPicPr>
          <p:cNvPr id="3" name="Picture 2" descr="Screen Shot 2016-11-14 at 15.17.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 y="1647265"/>
            <a:ext cx="9072000" cy="2000201"/>
          </a:xfrm>
          <a:prstGeom prst="rect">
            <a:avLst/>
          </a:prstGeom>
          <a:ln>
            <a:solidFill>
              <a:schemeClr val="bg1">
                <a:lumMod val="85000"/>
              </a:schemeClr>
            </a:solidFill>
          </a:ln>
        </p:spPr>
      </p:pic>
      <p:sp>
        <p:nvSpPr>
          <p:cNvPr id="5" name="TextBox 4"/>
          <p:cNvSpPr txBox="1"/>
          <p:nvPr/>
        </p:nvSpPr>
        <p:spPr>
          <a:xfrm>
            <a:off x="0" y="4287589"/>
            <a:ext cx="8976147" cy="1569660"/>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Biochemical reactions and pathways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Manual </a:t>
            </a:r>
            <a:r>
              <a:rPr lang="en-US" sz="2400" dirty="0" err="1">
                <a:solidFill>
                  <a:srgbClr val="4F81BD"/>
                </a:solidFill>
                <a:latin typeface="Helvetica"/>
                <a:cs typeface="Helvetica"/>
              </a:rPr>
              <a:t>curation</a:t>
            </a:r>
            <a:r>
              <a:rPr lang="en-US" sz="2400" dirty="0">
                <a:solidFill>
                  <a:srgbClr val="4F81BD"/>
                </a:solidFill>
                <a:latin typeface="Helvetica"/>
                <a:cs typeface="Helvetica"/>
              </a:rPr>
              <a:t> of pathways affected by mutations</a:t>
            </a:r>
          </a:p>
          <a:p>
            <a:pPr marL="285750" indent="-285750">
              <a:buFont typeface="Arial"/>
              <a:buChar char="•"/>
            </a:pPr>
            <a:endParaRPr lang="en-US" sz="2400" dirty="0">
              <a:solidFill>
                <a:srgbClr val="4F81BD"/>
              </a:solidFill>
              <a:latin typeface="Helvetica"/>
              <a:cs typeface="Helvetica"/>
            </a:endParaRPr>
          </a:p>
        </p:txBody>
      </p:sp>
      <p:pic>
        <p:nvPicPr>
          <p:cNvPr id="7" name="Picture 6" descr="computer.jpg"/>
          <p:cNvPicPr>
            <a:picLocks noChangeAspect="1"/>
          </p:cNvPicPr>
          <p:nvPr/>
        </p:nvPicPr>
        <p:blipFill>
          <a:blip r:embed="rId4">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Tree>
    <p:extLst>
      <p:ext uri="{BB962C8B-B14F-4D97-AF65-F5344CB8AC3E}">
        <p14:creationId xmlns:p14="http://schemas.microsoft.com/office/powerpoint/2010/main" val="84842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SLAPenrich</a:t>
            </a:r>
            <a:endParaRPr lang="en-US" sz="4000" dirty="0"/>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pic>
        <p:nvPicPr>
          <p:cNvPr id="2" name="Picture 1" descr="Screen Shot 2018-03-27 at 16.12.35.png"/>
          <p:cNvPicPr>
            <a:picLocks noChangeAspect="1"/>
          </p:cNvPicPr>
          <p:nvPr/>
        </p:nvPicPr>
        <p:blipFill rotWithShape="1">
          <a:blip r:embed="rId4">
            <a:extLst>
              <a:ext uri="{28A0092B-C50C-407E-A947-70E740481C1C}">
                <a14:useLocalDpi xmlns:a14="http://schemas.microsoft.com/office/drawing/2010/main" val="0"/>
              </a:ext>
            </a:extLst>
          </a:blip>
          <a:srcRect t="770" b="71682"/>
          <a:stretch/>
        </p:blipFill>
        <p:spPr>
          <a:xfrm>
            <a:off x="87366" y="1240656"/>
            <a:ext cx="8976544" cy="2309550"/>
          </a:xfrm>
          <a:prstGeom prst="rect">
            <a:avLst/>
          </a:prstGeom>
          <a:ln>
            <a:solidFill>
              <a:srgbClr val="BFBFBF"/>
            </a:solidFill>
          </a:ln>
        </p:spPr>
      </p:pic>
      <p:sp>
        <p:nvSpPr>
          <p:cNvPr id="10" name="TextBox 9"/>
          <p:cNvSpPr txBox="1"/>
          <p:nvPr/>
        </p:nvSpPr>
        <p:spPr>
          <a:xfrm>
            <a:off x="87366" y="3445089"/>
            <a:ext cx="8976147" cy="4154984"/>
          </a:xfrm>
          <a:prstGeom prst="rect">
            <a:avLst/>
          </a:prstGeom>
          <a:noFill/>
        </p:spPr>
        <p:txBody>
          <a:bodyPr wrap="square" rtlCol="0">
            <a:spAutoFit/>
          </a:bodyPr>
          <a:lstStyle/>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374 pathways curated and mapped to cancer hallmarks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Divergence of the total number of cancer samples with genomic alterations </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Mutational burden and total </a:t>
            </a:r>
            <a:r>
              <a:rPr lang="en-US" sz="2400" dirty="0" err="1">
                <a:solidFill>
                  <a:srgbClr val="4F81BD"/>
                </a:solidFill>
                <a:latin typeface="Helvetica"/>
                <a:cs typeface="Helvetica"/>
              </a:rPr>
              <a:t>exonic</a:t>
            </a:r>
            <a:r>
              <a:rPr lang="en-US" sz="2400" dirty="0">
                <a:solidFill>
                  <a:srgbClr val="4F81BD"/>
                </a:solidFill>
                <a:latin typeface="Helvetica"/>
                <a:cs typeface="Helvetica"/>
              </a:rPr>
              <a:t> block length of genes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Downweighed</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endParaRPr lang="en-US" sz="2400" dirty="0">
              <a:solidFill>
                <a:srgbClr val="4F81BD"/>
              </a:solidFill>
              <a:latin typeface="Helvetica"/>
              <a:cs typeface="Helvetica"/>
            </a:endParaRPr>
          </a:p>
        </p:txBody>
      </p:sp>
    </p:spTree>
    <p:extLst>
      <p:ext uri="{BB962C8B-B14F-4D97-AF65-F5344CB8AC3E}">
        <p14:creationId xmlns:p14="http://schemas.microsoft.com/office/powerpoint/2010/main" val="1011831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PROGENy</a:t>
            </a:r>
            <a:endParaRPr lang="en-US" sz="4000" dirty="0"/>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
        <p:nvSpPr>
          <p:cNvPr id="10" name="TextBox 9"/>
          <p:cNvSpPr txBox="1"/>
          <p:nvPr/>
        </p:nvSpPr>
        <p:spPr>
          <a:xfrm>
            <a:off x="87366" y="3407105"/>
            <a:ext cx="8976147" cy="4378378"/>
          </a:xfrm>
          <a:prstGeom prst="rect">
            <a:avLst/>
          </a:prstGeom>
          <a:noFill/>
        </p:spPr>
        <p:txBody>
          <a:bodyPr wrap="square" rtlCol="0">
            <a:spAutoFit/>
          </a:bodyPr>
          <a:lstStyle/>
          <a:p>
            <a:pPr marL="285750" indent="-285750">
              <a:lnSpc>
                <a:spcPct val="130000"/>
              </a:lnSpc>
              <a:buFont typeface="Arial"/>
              <a:buChar char="•"/>
            </a:pPr>
            <a:endParaRPr lang="en-US" sz="2400" dirty="0">
              <a:solidFill>
                <a:srgbClr val="4F81BD"/>
              </a:solidFill>
              <a:latin typeface="Helvetica"/>
              <a:cs typeface="Helvetica"/>
            </a:endParaRPr>
          </a:p>
          <a:p>
            <a:pPr marL="285750" indent="-285750">
              <a:lnSpc>
                <a:spcPct val="130000"/>
              </a:lnSpc>
              <a:buFont typeface="Arial"/>
              <a:buChar char="•"/>
            </a:pPr>
            <a:r>
              <a:rPr lang="en-US" sz="2400" dirty="0">
                <a:solidFill>
                  <a:srgbClr val="4F81BD"/>
                </a:solidFill>
                <a:latin typeface="Helvetica"/>
                <a:cs typeface="Helvetica"/>
              </a:rPr>
              <a:t>Comparison of pathway activities between normal and primary samples from The Cancer Genome Atlas </a:t>
            </a:r>
          </a:p>
          <a:p>
            <a:pPr marL="285750" indent="-285750">
              <a:lnSpc>
                <a:spcPct val="130000"/>
              </a:lnSpc>
              <a:buFont typeface="Arial"/>
              <a:buChar char="•"/>
            </a:pPr>
            <a:r>
              <a:rPr lang="en-US" sz="2400" dirty="0">
                <a:solidFill>
                  <a:srgbClr val="4F81BD"/>
                </a:solidFill>
                <a:latin typeface="Helvetica"/>
                <a:cs typeface="Helvetica"/>
              </a:rPr>
              <a:t>Inferred from RNA-</a:t>
            </a:r>
            <a:r>
              <a:rPr lang="en-US" sz="2400" dirty="0" err="1">
                <a:solidFill>
                  <a:srgbClr val="4F81BD"/>
                </a:solidFill>
                <a:latin typeface="Helvetica"/>
                <a:cs typeface="Helvetica"/>
              </a:rPr>
              <a:t>seq</a:t>
            </a:r>
            <a:r>
              <a:rPr lang="en-US" sz="2400" dirty="0">
                <a:solidFill>
                  <a:srgbClr val="4F81BD"/>
                </a:solidFill>
                <a:latin typeface="Helvetica"/>
                <a:cs typeface="Helvetica"/>
              </a:rPr>
              <a:t>: 9,250 </a:t>
            </a:r>
            <a:r>
              <a:rPr lang="en-US" sz="2400" dirty="0" err="1">
                <a:solidFill>
                  <a:srgbClr val="4F81BD"/>
                </a:solidFill>
                <a:latin typeface="Helvetica"/>
                <a:cs typeface="Helvetica"/>
              </a:rPr>
              <a:t>tumour</a:t>
            </a:r>
            <a:r>
              <a:rPr lang="en-US" sz="2400" dirty="0">
                <a:solidFill>
                  <a:srgbClr val="4F81BD"/>
                </a:solidFill>
                <a:latin typeface="Helvetica"/>
                <a:cs typeface="Helvetica"/>
              </a:rPr>
              <a:t> and 741 normal samples</a:t>
            </a:r>
          </a:p>
          <a:p>
            <a:pPr marL="285750" indent="-285750">
              <a:lnSpc>
                <a:spcPct val="130000"/>
              </a:lnSpc>
              <a:buFont typeface="Arial"/>
              <a:buChar char="•"/>
            </a:pPr>
            <a:r>
              <a:rPr lang="en-US" sz="2400" dirty="0">
                <a:solidFill>
                  <a:srgbClr val="4F81BD"/>
                </a:solidFill>
                <a:latin typeface="Helvetica"/>
                <a:cs typeface="Helvetica"/>
              </a:rPr>
              <a:t>EGFR, hypoxia, JAK.STAT, MAPK, </a:t>
            </a:r>
            <a:r>
              <a:rPr lang="en-US" sz="2400" dirty="0" err="1">
                <a:solidFill>
                  <a:srgbClr val="4F81BD"/>
                </a:solidFill>
                <a:latin typeface="Helvetica"/>
                <a:cs typeface="Helvetica"/>
              </a:rPr>
              <a:t>NFkB</a:t>
            </a:r>
            <a:r>
              <a:rPr lang="en-US" sz="2400" dirty="0">
                <a:solidFill>
                  <a:srgbClr val="4F81BD"/>
                </a:solidFill>
                <a:latin typeface="Helvetica"/>
                <a:cs typeface="Helvetica"/>
              </a:rPr>
              <a:t>, PI3K, </a:t>
            </a:r>
            <a:r>
              <a:rPr lang="en-US" sz="2400" dirty="0" err="1">
                <a:solidFill>
                  <a:srgbClr val="4F81BD"/>
                </a:solidFill>
                <a:latin typeface="Helvetica"/>
                <a:cs typeface="Helvetica"/>
              </a:rPr>
              <a:t>TGFb</a:t>
            </a:r>
            <a:r>
              <a:rPr lang="en-US" sz="2400" dirty="0">
                <a:solidFill>
                  <a:srgbClr val="4F81BD"/>
                </a:solidFill>
                <a:latin typeface="Helvetica"/>
                <a:cs typeface="Helvetica"/>
              </a:rPr>
              <a:t>, </a:t>
            </a:r>
            <a:r>
              <a:rPr lang="en-US" sz="2400" dirty="0" err="1">
                <a:solidFill>
                  <a:srgbClr val="4F81BD"/>
                </a:solidFill>
                <a:latin typeface="Helvetica"/>
                <a:cs typeface="Helvetica"/>
              </a:rPr>
              <a:t>TNFa</a:t>
            </a:r>
            <a:r>
              <a:rPr lang="en-US" sz="2400" dirty="0">
                <a:solidFill>
                  <a:srgbClr val="4F81BD"/>
                </a:solidFill>
                <a:latin typeface="Helvetica"/>
                <a:cs typeface="Helvetica"/>
              </a:rPr>
              <a:t>, Trail, VEGF, and p53</a:t>
            </a:r>
          </a:p>
          <a:p>
            <a:pPr marL="285750" indent="-285750">
              <a:lnSpc>
                <a:spcPct val="130000"/>
              </a:lnSpc>
              <a:buFont typeface="Arial"/>
              <a:buChar char="•"/>
            </a:pPr>
            <a:r>
              <a:rPr lang="en-US" sz="2400" dirty="0">
                <a:solidFill>
                  <a:srgbClr val="4F81BD"/>
                </a:solidFill>
                <a:latin typeface="Helvetica"/>
                <a:cs typeface="Helvetica"/>
              </a:rPr>
              <a:t>Downweighed</a:t>
            </a:r>
          </a:p>
          <a:p>
            <a:pPr>
              <a:lnSpc>
                <a:spcPct val="130000"/>
              </a:lnSpc>
            </a:pPr>
            <a:endParaRPr lang="en-US" sz="2400" dirty="0">
              <a:solidFill>
                <a:srgbClr val="4F81BD"/>
              </a:solidFill>
              <a:latin typeface="Helvetica"/>
              <a:cs typeface="Helvetica"/>
            </a:endParaRPr>
          </a:p>
          <a:p>
            <a:pPr marL="285750" indent="-285750">
              <a:lnSpc>
                <a:spcPct val="130000"/>
              </a:lnSpc>
              <a:buFont typeface="Arial"/>
              <a:buChar char="•"/>
            </a:pPr>
            <a:endParaRPr lang="en-US" sz="2400" dirty="0">
              <a:solidFill>
                <a:srgbClr val="4F81BD"/>
              </a:solidFill>
              <a:latin typeface="Helvetica"/>
              <a:cs typeface="Helvetica"/>
            </a:endParaRPr>
          </a:p>
        </p:txBody>
      </p:sp>
      <p:pic>
        <p:nvPicPr>
          <p:cNvPr id="2" name="Picture 1" descr="Screen Shot 2018-06-11 at 11.45.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6" y="1149061"/>
            <a:ext cx="8991600" cy="2667000"/>
          </a:xfrm>
          <a:prstGeom prst="rect">
            <a:avLst/>
          </a:prstGeom>
        </p:spPr>
      </p:pic>
    </p:spTree>
    <p:extLst>
      <p:ext uri="{BB962C8B-B14F-4D97-AF65-F5344CB8AC3E}">
        <p14:creationId xmlns:p14="http://schemas.microsoft.com/office/powerpoint/2010/main" val="2420900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22860"/>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SysBio</a:t>
            </a:r>
            <a:endParaRPr lang="en-US" sz="4000" dirty="0"/>
          </a:p>
        </p:txBody>
      </p:sp>
      <p:pic>
        <p:nvPicPr>
          <p:cNvPr id="9" name="Picture 8" descr="data_sources_Oct17_day (1).png"/>
          <p:cNvPicPr>
            <a:picLocks noChangeAspect="1"/>
          </p:cNvPicPr>
          <p:nvPr/>
        </p:nvPicPr>
        <p:blipFill rotWithShape="1">
          <a:blip r:embed="rId3">
            <a:extLst>
              <a:ext uri="{28A0092B-C50C-407E-A947-70E740481C1C}">
                <a14:useLocalDpi xmlns:a14="http://schemas.microsoft.com/office/drawing/2010/main" val="0"/>
              </a:ext>
            </a:extLst>
          </a:blip>
          <a:srcRect l="40427" t="16339" r="45290" b="72934"/>
          <a:stretch/>
        </p:blipFill>
        <p:spPr>
          <a:xfrm>
            <a:off x="0" y="209771"/>
            <a:ext cx="1270064" cy="627197"/>
          </a:xfrm>
          <a:prstGeom prst="rect">
            <a:avLst/>
          </a:prstGeom>
        </p:spPr>
      </p:pic>
      <p:sp>
        <p:nvSpPr>
          <p:cNvPr id="10" name="TextBox 9"/>
          <p:cNvSpPr txBox="1"/>
          <p:nvPr/>
        </p:nvSpPr>
        <p:spPr>
          <a:xfrm>
            <a:off x="83926" y="1229562"/>
            <a:ext cx="8976147" cy="5163208"/>
          </a:xfrm>
          <a:prstGeom prst="rect">
            <a:avLst/>
          </a:prstGeom>
          <a:noFill/>
        </p:spPr>
        <p:txBody>
          <a:bodyPr wrap="square" rtlCol="0">
            <a:spAutoFit/>
          </a:bodyPr>
          <a:lstStyle/>
          <a:p>
            <a:pPr marL="285750" indent="-285750">
              <a:lnSpc>
                <a:spcPct val="200000"/>
              </a:lnSpc>
              <a:buFont typeface="Arial"/>
              <a:buChar char="•"/>
            </a:pPr>
            <a:endParaRPr lang="en-US" sz="2400" dirty="0">
              <a:solidFill>
                <a:srgbClr val="4F81BD"/>
              </a:solidFill>
              <a:latin typeface="Helvetica"/>
              <a:cs typeface="Helvetica"/>
            </a:endParaRPr>
          </a:p>
          <a:p>
            <a:pPr marL="285750" indent="-285750">
              <a:lnSpc>
                <a:spcPct val="200000"/>
              </a:lnSpc>
              <a:buFont typeface="Arial"/>
              <a:buChar char="•"/>
            </a:pPr>
            <a:r>
              <a:rPr lang="en-US" sz="2400" dirty="0">
                <a:solidFill>
                  <a:srgbClr val="4F81BD"/>
                </a:solidFill>
                <a:latin typeface="Helvetica"/>
                <a:cs typeface="Helvetica"/>
              </a:rPr>
              <a:t>Curation of four systems biology papers</a:t>
            </a:r>
          </a:p>
          <a:p>
            <a:pPr marL="285750" indent="-285750">
              <a:lnSpc>
                <a:spcPct val="200000"/>
              </a:lnSpc>
              <a:buFont typeface="Arial"/>
              <a:buChar char="•"/>
            </a:pPr>
            <a:r>
              <a:rPr lang="en-US" sz="2400" dirty="0">
                <a:solidFill>
                  <a:srgbClr val="4F81BD"/>
                </a:solidFill>
                <a:latin typeface="Helvetica"/>
                <a:cs typeface="Helvetica"/>
              </a:rPr>
              <a:t>Available for six gene lists: ~ 400 genes </a:t>
            </a:r>
          </a:p>
          <a:p>
            <a:pPr marL="285750" indent="-285750">
              <a:lnSpc>
                <a:spcPct val="200000"/>
              </a:lnSpc>
              <a:buFont typeface="Arial"/>
              <a:buChar char="•"/>
            </a:pPr>
            <a:r>
              <a:rPr lang="en-US" sz="2400" dirty="0">
                <a:solidFill>
                  <a:srgbClr val="4F81BD"/>
                </a:solidFill>
                <a:latin typeface="Helvetica"/>
                <a:cs typeface="Helvetica"/>
              </a:rPr>
              <a:t>Late onset </a:t>
            </a:r>
            <a:r>
              <a:rPr lang="en-US" sz="2400" dirty="0" err="1">
                <a:solidFill>
                  <a:srgbClr val="4F81BD"/>
                </a:solidFill>
                <a:latin typeface="Helvetica"/>
                <a:cs typeface="Helvetica"/>
              </a:rPr>
              <a:t>Alzheimers</a:t>
            </a:r>
            <a:r>
              <a:rPr lang="en-US" sz="2400" dirty="0">
                <a:solidFill>
                  <a:srgbClr val="4F81BD"/>
                </a:solidFill>
                <a:latin typeface="Helvetica"/>
                <a:cs typeface="Helvetica"/>
              </a:rPr>
              <a:t>, cognitive decline, CHD, and IBD</a:t>
            </a:r>
          </a:p>
          <a:p>
            <a:pPr marL="285750" indent="-285750">
              <a:lnSpc>
                <a:spcPct val="200000"/>
              </a:lnSpc>
              <a:buFont typeface="Arial"/>
              <a:buChar char="•"/>
            </a:pPr>
            <a:r>
              <a:rPr lang="en-US" sz="2400" dirty="0">
                <a:solidFill>
                  <a:srgbClr val="4F81BD"/>
                </a:solidFill>
                <a:latin typeface="Helvetica"/>
                <a:cs typeface="Helvetica"/>
              </a:rPr>
              <a:t>Score: p-values or rank-based scores if available, otherwise 0.5 is assigned</a:t>
            </a:r>
          </a:p>
          <a:p>
            <a:pPr marL="285750" indent="-285750">
              <a:lnSpc>
                <a:spcPct val="200000"/>
              </a:lnSpc>
              <a:buFont typeface="Arial"/>
              <a:buChar char="•"/>
            </a:pPr>
            <a:r>
              <a:rPr lang="en-US" sz="2400" dirty="0">
                <a:solidFill>
                  <a:srgbClr val="4F81BD"/>
                </a:solidFill>
                <a:latin typeface="Helvetica"/>
                <a:cs typeface="Helvetica"/>
              </a:rPr>
              <a:t>Downweighed</a:t>
            </a:r>
          </a:p>
        </p:txBody>
      </p:sp>
    </p:spTree>
    <p:extLst>
      <p:ext uri="{BB962C8B-B14F-4D97-AF65-F5344CB8AC3E}">
        <p14:creationId xmlns:p14="http://schemas.microsoft.com/office/powerpoint/2010/main" val="459190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43778" y="676412"/>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Expression Atlas</a:t>
            </a:r>
          </a:p>
        </p:txBody>
      </p:sp>
      <p:pic>
        <p:nvPicPr>
          <p:cNvPr id="3" name="Picture 2" descr="Screen Shot 2016-11-14 at 15.24.07.png"/>
          <p:cNvPicPr>
            <a:picLocks noChangeAspect="1"/>
          </p:cNvPicPr>
          <p:nvPr/>
        </p:nvPicPr>
        <p:blipFill rotWithShape="1">
          <a:blip r:embed="rId3">
            <a:extLst>
              <a:ext uri="{28A0092B-C50C-407E-A947-70E740481C1C}">
                <a14:useLocalDpi xmlns:a14="http://schemas.microsoft.com/office/drawing/2010/main" val="0"/>
              </a:ext>
            </a:extLst>
          </a:blip>
          <a:srcRect b="40682"/>
          <a:stretch/>
        </p:blipFill>
        <p:spPr>
          <a:xfrm>
            <a:off x="43778" y="1683254"/>
            <a:ext cx="9072000" cy="1579166"/>
          </a:xfrm>
          <a:prstGeom prst="rect">
            <a:avLst/>
          </a:prstGeom>
          <a:ln>
            <a:solidFill>
              <a:srgbClr val="D9D9D9"/>
            </a:solidFill>
          </a:ln>
        </p:spPr>
      </p:pic>
      <p:sp>
        <p:nvSpPr>
          <p:cNvPr id="5" name="TextBox 4"/>
          <p:cNvSpPr txBox="1"/>
          <p:nvPr/>
        </p:nvSpPr>
        <p:spPr>
          <a:xfrm>
            <a:off x="0" y="2835148"/>
            <a:ext cx="8976147" cy="3667414"/>
          </a:xfrm>
          <a:prstGeom prst="rect">
            <a:avLst/>
          </a:prstGeom>
          <a:noFill/>
        </p:spPr>
        <p:txBody>
          <a:bodyPr wrap="square" rtlCol="0">
            <a:spAutoFit/>
          </a:bodyPr>
          <a:lstStyle/>
          <a:p>
            <a:pPr marL="285750" indent="-285750">
              <a:lnSpc>
                <a:spcPct val="140000"/>
              </a:lnSpc>
              <a:buFont typeface="Arial"/>
              <a:buChar char="•"/>
            </a:pPr>
            <a:endParaRPr lang="en-US" sz="2400" dirty="0">
              <a:solidFill>
                <a:srgbClr val="4F81BD"/>
              </a:solidFill>
              <a:latin typeface="Helvetica"/>
              <a:cs typeface="Helvetica"/>
            </a:endParaRPr>
          </a:p>
          <a:p>
            <a:pPr marL="285750" indent="-285750">
              <a:lnSpc>
                <a:spcPct val="140000"/>
              </a:lnSpc>
              <a:buFont typeface="Arial"/>
              <a:buChar char="•"/>
            </a:pPr>
            <a:r>
              <a:rPr lang="en-US" sz="2400" dirty="0">
                <a:solidFill>
                  <a:srgbClr val="4F81BD"/>
                </a:solidFill>
                <a:latin typeface="Helvetica"/>
                <a:cs typeface="Helvetica"/>
              </a:rPr>
              <a:t>Baseline expression for human genes </a:t>
            </a:r>
          </a:p>
          <a:p>
            <a:pPr>
              <a:lnSpc>
                <a:spcPct val="140000"/>
              </a:lnSpc>
            </a:pPr>
            <a:r>
              <a:rPr lang="en-US" sz="2400" dirty="0">
                <a:solidFill>
                  <a:srgbClr val="4F81BD"/>
                </a:solidFill>
                <a:latin typeface="Helvetica"/>
                <a:cs typeface="Helvetica"/>
              </a:rPr>
              <a:t>		- target profile page</a:t>
            </a:r>
          </a:p>
          <a:p>
            <a:pPr marL="285750" indent="-285750">
              <a:lnSpc>
                <a:spcPct val="140000"/>
              </a:lnSpc>
              <a:buFont typeface="Arial"/>
              <a:buChar char="•"/>
            </a:pPr>
            <a:endParaRPr lang="en-US" sz="2400" dirty="0">
              <a:solidFill>
                <a:srgbClr val="4F81BD"/>
              </a:solidFill>
              <a:latin typeface="Helvetica"/>
              <a:cs typeface="Helvetica"/>
            </a:endParaRPr>
          </a:p>
          <a:p>
            <a:pPr marL="285750" indent="-285750">
              <a:lnSpc>
                <a:spcPct val="140000"/>
              </a:lnSpc>
              <a:buFont typeface="Arial"/>
              <a:buChar char="•"/>
            </a:pPr>
            <a:r>
              <a:rPr lang="en-US" sz="2400" dirty="0">
                <a:solidFill>
                  <a:srgbClr val="4F81BD"/>
                </a:solidFill>
                <a:latin typeface="Helvetica"/>
                <a:cs typeface="Helvetica"/>
              </a:rPr>
              <a:t>Differential mRNA expression (healthy </a:t>
            </a:r>
            <a:r>
              <a:rPr lang="en-US" sz="2400" i="1" dirty="0">
                <a:solidFill>
                  <a:srgbClr val="4F81BD"/>
                </a:solidFill>
                <a:latin typeface="Helvetica"/>
                <a:cs typeface="Helvetica"/>
              </a:rPr>
              <a:t>versus</a:t>
            </a:r>
            <a:r>
              <a:rPr lang="en-US" sz="2400" dirty="0">
                <a:solidFill>
                  <a:srgbClr val="4F81BD"/>
                </a:solidFill>
                <a:latin typeface="Helvetica"/>
                <a:cs typeface="Helvetica"/>
              </a:rPr>
              <a:t> diseased): </a:t>
            </a:r>
          </a:p>
          <a:p>
            <a:pPr lvl="2">
              <a:lnSpc>
                <a:spcPct val="140000"/>
              </a:lnSpc>
            </a:pPr>
            <a:r>
              <a:rPr lang="en-US" sz="2400" dirty="0">
                <a:solidFill>
                  <a:srgbClr val="4F81BD"/>
                </a:solidFill>
                <a:latin typeface="Helvetica"/>
                <a:cs typeface="Helvetica"/>
              </a:rPr>
              <a:t>		- target-disease associations</a:t>
            </a:r>
          </a:p>
          <a:p>
            <a:pPr marL="342900" lvl="2" indent="-342900">
              <a:lnSpc>
                <a:spcPct val="140000"/>
              </a:lnSpc>
              <a:buFont typeface="Arial" panose="020B0604020202020204" pitchFamily="34" charset="0"/>
              <a:buChar char="•"/>
            </a:pPr>
            <a:r>
              <a:rPr lang="en-US" sz="2400" dirty="0">
                <a:solidFill>
                  <a:srgbClr val="4F81BD"/>
                </a:solidFill>
                <a:latin typeface="Helvetica"/>
                <a:cs typeface="Helvetica"/>
              </a:rPr>
              <a:t>Downweighed</a:t>
            </a:r>
          </a:p>
        </p:txBody>
      </p:sp>
      <p:pic>
        <p:nvPicPr>
          <p:cNvPr id="6" name="Picture 5" descr="computer.jpg"/>
          <p:cNvPicPr>
            <a:picLocks noChangeAspect="1"/>
          </p:cNvPicPr>
          <p:nvPr/>
        </p:nvPicPr>
        <p:blipFill>
          <a:blip r:embed="rId4">
            <a:alphaModFix amt="78000"/>
            <a:extLst>
              <a:ext uri="{28A0092B-C50C-407E-A947-70E740481C1C}">
                <a14:useLocalDpi xmlns:a14="http://schemas.microsoft.com/office/drawing/2010/main" val="0"/>
              </a:ext>
            </a:extLst>
          </a:blip>
          <a:stretch>
            <a:fillRect/>
          </a:stretch>
        </p:blipFill>
        <p:spPr>
          <a:xfrm>
            <a:off x="6797390" y="6455301"/>
            <a:ext cx="431999" cy="394877"/>
          </a:xfrm>
          <a:prstGeom prst="rect">
            <a:avLst/>
          </a:prstGeom>
        </p:spPr>
      </p:pic>
      <p:sp>
        <p:nvSpPr>
          <p:cNvPr id="7" name="TextBox 6"/>
          <p:cNvSpPr txBox="1"/>
          <p:nvPr/>
        </p:nvSpPr>
        <p:spPr>
          <a:xfrm>
            <a:off x="7172689" y="6443961"/>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8" name="Picture 7"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l="55018" t="16339" r="27307" b="72934"/>
          <a:stretch/>
        </p:blipFill>
        <p:spPr>
          <a:xfrm>
            <a:off x="0" y="133718"/>
            <a:ext cx="1571589" cy="627197"/>
          </a:xfrm>
          <a:prstGeom prst="rect">
            <a:avLst/>
          </a:prstGeom>
        </p:spPr>
      </p:pic>
    </p:spTree>
    <p:extLst>
      <p:ext uri="{BB962C8B-B14F-4D97-AF65-F5344CB8AC3E}">
        <p14:creationId xmlns:p14="http://schemas.microsoft.com/office/powerpoint/2010/main" val="3229627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347509"/>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Europe PMC</a:t>
            </a:r>
          </a:p>
        </p:txBody>
      </p:sp>
      <p:pic>
        <p:nvPicPr>
          <p:cNvPr id="4" name="Picture 3" descr="Screen Shot 2016-11-14 at 15.28.45.png"/>
          <p:cNvPicPr>
            <a:picLocks noChangeAspect="1"/>
          </p:cNvPicPr>
          <p:nvPr/>
        </p:nvPicPr>
        <p:blipFill rotWithShape="1">
          <a:blip r:embed="rId3">
            <a:extLst>
              <a:ext uri="{28A0092B-C50C-407E-A947-70E740481C1C}">
                <a14:useLocalDpi xmlns:a14="http://schemas.microsoft.com/office/drawing/2010/main" val="0"/>
              </a:ext>
            </a:extLst>
          </a:blip>
          <a:srcRect t="2282" b="39067"/>
          <a:stretch/>
        </p:blipFill>
        <p:spPr>
          <a:xfrm>
            <a:off x="36000" y="1864650"/>
            <a:ext cx="9072000" cy="1481667"/>
          </a:xfrm>
          <a:prstGeom prst="rect">
            <a:avLst/>
          </a:prstGeom>
          <a:ln>
            <a:solidFill>
              <a:srgbClr val="D9D9D9"/>
            </a:solidFill>
          </a:ln>
        </p:spPr>
      </p:pic>
      <p:sp>
        <p:nvSpPr>
          <p:cNvPr id="6" name="TextBox 5"/>
          <p:cNvSpPr txBox="1"/>
          <p:nvPr/>
        </p:nvSpPr>
        <p:spPr>
          <a:xfrm>
            <a:off x="0" y="3622475"/>
            <a:ext cx="8976147" cy="3046988"/>
          </a:xfrm>
          <a:prstGeom prst="rect">
            <a:avLst/>
          </a:prstGeom>
          <a:noFill/>
        </p:spPr>
        <p:txBody>
          <a:bodyPr wrap="square" rtlCol="0">
            <a:spAutoFit/>
          </a:bodyPr>
          <a:lstStyle/>
          <a:p>
            <a:pPr marL="285750" indent="-285750" algn="just">
              <a:buFont typeface="Arial"/>
              <a:buChar char="•"/>
            </a:pPr>
            <a:r>
              <a:rPr lang="en-US" sz="2400" dirty="0">
                <a:solidFill>
                  <a:srgbClr val="4F81BD"/>
                </a:solidFill>
                <a:latin typeface="Helvetica"/>
                <a:cs typeface="Helvetica"/>
              </a:rPr>
              <a:t>Mining titles, abstracts, full text in research articles</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Target and disease co-occurrence in the same sentence</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a:solidFill>
                  <a:srgbClr val="4F81BD"/>
                </a:solidFill>
                <a:latin typeface="Helvetica"/>
                <a:cs typeface="Helvetica"/>
              </a:rPr>
              <a:t>Dictionary (not NLP)</a:t>
            </a:r>
          </a:p>
          <a:p>
            <a:pPr marL="285750" indent="-285750" algn="just">
              <a:buFont typeface="Arial"/>
              <a:buChar char="•"/>
            </a:pPr>
            <a:endParaRPr lang="en-US" sz="2400" dirty="0">
              <a:solidFill>
                <a:srgbClr val="4F81BD"/>
              </a:solidFill>
              <a:latin typeface="Helvetica"/>
              <a:cs typeface="Helvetica"/>
            </a:endParaRPr>
          </a:p>
          <a:p>
            <a:pPr marL="285750" indent="-285750" algn="just">
              <a:buFont typeface="Arial"/>
              <a:buChar char="•"/>
            </a:pPr>
            <a:r>
              <a:rPr lang="en-US" sz="2400" dirty="0" err="1">
                <a:solidFill>
                  <a:srgbClr val="4F81BD"/>
                </a:solidFill>
                <a:latin typeface="Helvetica"/>
                <a:cs typeface="Helvetica"/>
              </a:rPr>
              <a:t>Downweighted</a:t>
            </a:r>
            <a:endParaRPr lang="en-US" sz="2400" dirty="0">
              <a:solidFill>
                <a:srgbClr val="4F81BD"/>
              </a:solidFill>
              <a:latin typeface="Helvetica"/>
              <a:cs typeface="Helvetica"/>
            </a:endParaRPr>
          </a:p>
          <a:p>
            <a:pPr marL="285750" indent="-285750" algn="just">
              <a:buFont typeface="Arial"/>
              <a:buChar char="•"/>
            </a:pPr>
            <a:endParaRPr lang="en-US" sz="2400" dirty="0">
              <a:solidFill>
                <a:srgbClr val="4F81BD"/>
              </a:solidFill>
              <a:latin typeface="Helvetica"/>
              <a:cs typeface="Helvetica"/>
            </a:endParaRPr>
          </a:p>
        </p:txBody>
      </p:sp>
      <p:pic>
        <p:nvPicPr>
          <p:cNvPr id="7" name="Picture 6" descr="computer.jpg"/>
          <p:cNvPicPr>
            <a:picLocks noChangeAspect="1"/>
          </p:cNvPicPr>
          <p:nvPr/>
        </p:nvPicPr>
        <p:blipFill>
          <a:blip r:embed="rId4">
            <a:alphaModFix amt="78000"/>
            <a:extLst>
              <a:ext uri="{28A0092B-C50C-407E-A947-70E740481C1C}">
                <a14:useLocalDpi xmlns:a14="http://schemas.microsoft.com/office/drawing/2010/main" val="0"/>
              </a:ext>
            </a:extLst>
          </a:blip>
          <a:stretch>
            <a:fillRect/>
          </a:stretch>
        </p:blipFill>
        <p:spPr>
          <a:xfrm>
            <a:off x="118294" y="6397619"/>
            <a:ext cx="431999" cy="394877"/>
          </a:xfrm>
          <a:prstGeom prst="rect">
            <a:avLst/>
          </a:prstGeom>
        </p:spPr>
      </p:pic>
      <p:sp>
        <p:nvSpPr>
          <p:cNvPr id="8" name="TextBox 7"/>
          <p:cNvSpPr txBox="1"/>
          <p:nvPr/>
        </p:nvSpPr>
        <p:spPr>
          <a:xfrm>
            <a:off x="493593" y="6386279"/>
            <a:ext cx="2216510" cy="369332"/>
          </a:xfrm>
          <a:prstGeom prst="rect">
            <a:avLst/>
          </a:prstGeom>
          <a:noFill/>
        </p:spPr>
        <p:txBody>
          <a:bodyPr wrap="none" rtlCol="0">
            <a:spAutoFit/>
          </a:bodyPr>
          <a:lstStyle/>
          <a:p>
            <a:r>
              <a:rPr lang="en-US" dirty="0">
                <a:solidFill>
                  <a:schemeClr val="bg1">
                    <a:lumMod val="65000"/>
                  </a:schemeClr>
                </a:solidFill>
              </a:rPr>
              <a:t>EMBL-EBI train online</a:t>
            </a:r>
          </a:p>
        </p:txBody>
      </p:sp>
      <p:pic>
        <p:nvPicPr>
          <p:cNvPr id="9" name="Picture 8" descr="data_sources_Oct17_day (1).png"/>
          <p:cNvPicPr>
            <a:picLocks noChangeAspect="1"/>
          </p:cNvPicPr>
          <p:nvPr/>
        </p:nvPicPr>
        <p:blipFill rotWithShape="1">
          <a:blip r:embed="rId5">
            <a:extLst>
              <a:ext uri="{28A0092B-C50C-407E-A947-70E740481C1C}">
                <a14:useLocalDpi xmlns:a14="http://schemas.microsoft.com/office/drawing/2010/main" val="0"/>
              </a:ext>
            </a:extLst>
          </a:blip>
          <a:srcRect l="86976" t="16339" b="72934"/>
          <a:stretch/>
        </p:blipFill>
        <p:spPr>
          <a:xfrm>
            <a:off x="36000" y="188537"/>
            <a:ext cx="1158133" cy="627197"/>
          </a:xfrm>
          <a:prstGeom prst="rect">
            <a:avLst/>
          </a:prstGeom>
        </p:spPr>
      </p:pic>
    </p:spTree>
    <p:extLst>
      <p:ext uri="{BB962C8B-B14F-4D97-AF65-F5344CB8AC3E}">
        <p14:creationId xmlns:p14="http://schemas.microsoft.com/office/powerpoint/2010/main" val="3782239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2"/>
          <p:cNvSpPr/>
          <p:nvPr/>
        </p:nvSpPr>
        <p:spPr>
          <a:xfrm>
            <a:off x="2115124" y="1434777"/>
            <a:ext cx="4928152" cy="4974854"/>
          </a:xfrm>
          <a:custGeom>
            <a:avLst/>
            <a:gdLst/>
            <a:ahLst/>
            <a:cxnLst/>
            <a:rect l="l" t="t" r="r" b="b"/>
            <a:pathLst>
              <a:path w="120000" h="120000" extrusionOk="0">
                <a:moveTo>
                  <a:pt x="92631" y="14762"/>
                </a:moveTo>
                <a:cubicBezTo>
                  <a:pt x="117260" y="32553"/>
                  <a:pt x="123125" y="66800"/>
                  <a:pt x="105821" y="91783"/>
                </a:cubicBezTo>
                <a:cubicBezTo>
                  <a:pt x="88518" y="116765"/>
                  <a:pt x="54414" y="123289"/>
                  <a:pt x="29123" y="106454"/>
                </a:cubicBezTo>
                <a:cubicBezTo>
                  <a:pt x="3831" y="89619"/>
                  <a:pt x="-3339" y="55622"/>
                  <a:pt x="12997" y="29995"/>
                </a:cubicBezTo>
                <a:lnTo>
                  <a:pt x="10500" y="26849"/>
                </a:lnTo>
                <a:lnTo>
                  <a:pt x="27293" y="18794"/>
                </a:lnTo>
                <a:lnTo>
                  <a:pt x="19690" y="38427"/>
                </a:lnTo>
                <a:lnTo>
                  <a:pt x="17211" y="35304"/>
                </a:lnTo>
                <a:lnTo>
                  <a:pt x="17211" y="35304"/>
                </a:lnTo>
                <a:cubicBezTo>
                  <a:pt x="3929" y="58409"/>
                  <a:pt x="11307" y="87905"/>
                  <a:pt x="33895" y="102000"/>
                </a:cubicBezTo>
                <a:cubicBezTo>
                  <a:pt x="56483" y="116096"/>
                  <a:pt x="86156" y="109722"/>
                  <a:pt x="100993" y="87587"/>
                </a:cubicBezTo>
                <a:cubicBezTo>
                  <a:pt x="115829" y="65452"/>
                  <a:pt x="110493" y="35518"/>
                  <a:pt x="88926" y="19898"/>
                </a:cubicBezTo>
                <a:close/>
              </a:path>
            </a:pathLst>
          </a:custGeom>
          <a:solidFill>
            <a:srgbClr val="CFD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2"/>
          <p:cNvSpPr/>
          <p:nvPr/>
        </p:nvSpPr>
        <p:spPr>
          <a:xfrm>
            <a:off x="1323386"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GENERATION</a:t>
            </a:r>
            <a:endParaRPr sz="2400" b="1">
              <a:solidFill>
                <a:schemeClr val="lt1"/>
              </a:solidFill>
              <a:latin typeface="Calibri"/>
              <a:ea typeface="Calibri"/>
              <a:cs typeface="Calibri"/>
              <a:sym typeface="Calibri"/>
            </a:endParaRPr>
          </a:p>
        </p:txBody>
      </p:sp>
      <p:sp>
        <p:nvSpPr>
          <p:cNvPr id="290" name="Google Shape;290;p52"/>
          <p:cNvSpPr/>
          <p:nvPr/>
        </p:nvSpPr>
        <p:spPr>
          <a:xfrm>
            <a:off x="3539812" y="5612738"/>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Therapeutic hypothesis</a:t>
            </a:r>
            <a:endParaRPr sz="2400" b="1" dirty="0">
              <a:solidFill>
                <a:schemeClr val="lt1"/>
              </a:solidFill>
              <a:latin typeface="Calibri"/>
              <a:ea typeface="Calibri"/>
              <a:cs typeface="Calibri"/>
              <a:sym typeface="Calibri"/>
            </a:endParaRPr>
          </a:p>
        </p:txBody>
      </p:sp>
      <p:sp>
        <p:nvSpPr>
          <p:cNvPr id="291" name="Google Shape;291;p52"/>
          <p:cNvSpPr/>
          <p:nvPr/>
        </p:nvSpPr>
        <p:spPr>
          <a:xfrm>
            <a:off x="3539811" y="1434777"/>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Public data</a:t>
            </a:r>
            <a:endParaRPr sz="2400" b="1">
              <a:solidFill>
                <a:schemeClr val="lt1"/>
              </a:solidFill>
              <a:latin typeface="Calibri"/>
              <a:ea typeface="Calibri"/>
              <a:cs typeface="Calibri"/>
              <a:sym typeface="Calibri"/>
            </a:endParaRPr>
          </a:p>
        </p:txBody>
      </p:sp>
      <p:sp>
        <p:nvSpPr>
          <p:cNvPr id="292" name="Google Shape;292;p52"/>
          <p:cNvSpPr/>
          <p:nvPr/>
        </p:nvSpPr>
        <p:spPr>
          <a:xfrm>
            <a:off x="5718138" y="3653736"/>
            <a:ext cx="2078775" cy="914400"/>
          </a:xfrm>
          <a:prstGeom prst="roundRect">
            <a:avLst>
              <a:gd name="adj" fmla="val 16667"/>
            </a:avLst>
          </a:prstGeom>
          <a:solidFill>
            <a:srgbClr val="538CD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DATA</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INTEGRATION</a:t>
            </a:r>
            <a:endParaRPr sz="2400" b="1">
              <a:solidFill>
                <a:schemeClr val="lt1"/>
              </a:solidFill>
              <a:latin typeface="Calibri"/>
              <a:ea typeface="Calibri"/>
              <a:cs typeface="Calibri"/>
              <a:sym typeface="Calibri"/>
            </a:endParaRPr>
          </a:p>
        </p:txBody>
      </p:sp>
      <p:sp>
        <p:nvSpPr>
          <p:cNvPr id="293" name="Google Shape;293;p52"/>
          <p:cNvSpPr/>
          <p:nvPr/>
        </p:nvSpPr>
        <p:spPr>
          <a:xfrm>
            <a:off x="323417" y="1611275"/>
            <a:ext cx="2159566"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Experimental projects</a:t>
            </a:r>
            <a:endParaRPr sz="1600">
              <a:solidFill>
                <a:srgbClr val="7F7F7F"/>
              </a:solidFill>
              <a:latin typeface="Helvetica Neue"/>
              <a:ea typeface="Helvetica Neue"/>
              <a:cs typeface="Helvetica Neue"/>
              <a:sym typeface="Helvetica Neue"/>
            </a:endParaRPr>
          </a:p>
        </p:txBody>
      </p:sp>
      <p:sp>
        <p:nvSpPr>
          <p:cNvPr id="294" name="Google Shape;294;p52"/>
          <p:cNvSpPr/>
          <p:nvPr/>
        </p:nvSpPr>
        <p:spPr>
          <a:xfrm>
            <a:off x="6402680" y="1611275"/>
            <a:ext cx="224933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7F7F7F"/>
                </a:solidFill>
                <a:latin typeface="Helvetica Neue"/>
                <a:ea typeface="Helvetica Neue"/>
                <a:cs typeface="Helvetica Neue"/>
                <a:sym typeface="Helvetica Neue"/>
              </a:rPr>
              <a:t>Bioinformatics projects</a:t>
            </a:r>
            <a:endParaRPr sz="1600">
              <a:solidFill>
                <a:srgbClr val="7F7F7F"/>
              </a:solidFill>
              <a:latin typeface="Helvetica Neue"/>
              <a:ea typeface="Helvetica Neue"/>
              <a:cs typeface="Helvetica Neue"/>
              <a:sym typeface="Helvetica Neue"/>
            </a:endParaRPr>
          </a:p>
        </p:txBody>
      </p:sp>
      <p:pic>
        <p:nvPicPr>
          <p:cNvPr id="295" name="Google Shape;295;p52"/>
          <p:cNvPicPr preferRelativeResize="0"/>
          <p:nvPr/>
        </p:nvPicPr>
        <p:blipFill rotWithShape="1">
          <a:blip r:embed="rId3">
            <a:alphaModFix/>
          </a:blip>
          <a:srcRect/>
          <a:stretch/>
        </p:blipFill>
        <p:spPr>
          <a:xfrm>
            <a:off x="721918" y="2792486"/>
            <a:ext cx="346077" cy="633386"/>
          </a:xfrm>
          <a:prstGeom prst="rect">
            <a:avLst/>
          </a:prstGeom>
          <a:noFill/>
          <a:ln>
            <a:noFill/>
          </a:ln>
        </p:spPr>
      </p:pic>
      <p:pic>
        <p:nvPicPr>
          <p:cNvPr id="296" name="Google Shape;296;p52"/>
          <p:cNvPicPr preferRelativeResize="0"/>
          <p:nvPr/>
        </p:nvPicPr>
        <p:blipFill rotWithShape="1">
          <a:blip r:embed="rId4">
            <a:alphaModFix/>
          </a:blip>
          <a:srcRect/>
          <a:stretch/>
        </p:blipFill>
        <p:spPr>
          <a:xfrm>
            <a:off x="1415717" y="2822332"/>
            <a:ext cx="645996" cy="578320"/>
          </a:xfrm>
          <a:prstGeom prst="rect">
            <a:avLst/>
          </a:prstGeom>
          <a:noFill/>
          <a:ln>
            <a:noFill/>
          </a:ln>
        </p:spPr>
      </p:pic>
      <p:pic>
        <p:nvPicPr>
          <p:cNvPr id="297" name="Google Shape;297;p52"/>
          <p:cNvPicPr preferRelativeResize="0"/>
          <p:nvPr/>
        </p:nvPicPr>
        <p:blipFill rotWithShape="1">
          <a:blip r:embed="rId5">
            <a:alphaModFix/>
          </a:blip>
          <a:srcRect/>
          <a:stretch/>
        </p:blipFill>
        <p:spPr>
          <a:xfrm>
            <a:off x="1599015" y="5321115"/>
            <a:ext cx="837151" cy="837151"/>
          </a:xfrm>
          <a:prstGeom prst="rect">
            <a:avLst/>
          </a:prstGeom>
          <a:noFill/>
          <a:ln>
            <a:noFill/>
          </a:ln>
        </p:spPr>
      </p:pic>
      <p:pic>
        <p:nvPicPr>
          <p:cNvPr id="298" name="Google Shape;298;p52"/>
          <p:cNvPicPr preferRelativeResize="0"/>
          <p:nvPr/>
        </p:nvPicPr>
        <p:blipFill rotWithShape="1">
          <a:blip r:embed="rId6">
            <a:alphaModFix/>
          </a:blip>
          <a:srcRect/>
          <a:stretch/>
        </p:blipFill>
        <p:spPr>
          <a:xfrm>
            <a:off x="428490" y="5220090"/>
            <a:ext cx="1067094" cy="914054"/>
          </a:xfrm>
          <a:prstGeom prst="rect">
            <a:avLst/>
          </a:prstGeom>
          <a:noFill/>
          <a:ln>
            <a:noFill/>
          </a:ln>
        </p:spPr>
      </p:pic>
      <p:pic>
        <p:nvPicPr>
          <p:cNvPr id="299" name="Google Shape;299;p52"/>
          <p:cNvPicPr preferRelativeResize="0"/>
          <p:nvPr/>
        </p:nvPicPr>
        <p:blipFill rotWithShape="1">
          <a:blip r:embed="rId7">
            <a:alphaModFix/>
          </a:blip>
          <a:srcRect/>
          <a:stretch/>
        </p:blipFill>
        <p:spPr>
          <a:xfrm>
            <a:off x="6762694" y="1982566"/>
            <a:ext cx="1534724" cy="763184"/>
          </a:xfrm>
          <a:prstGeom prst="rect">
            <a:avLst/>
          </a:prstGeom>
          <a:noFill/>
          <a:ln>
            <a:noFill/>
          </a:ln>
        </p:spPr>
      </p:pic>
      <p:pic>
        <p:nvPicPr>
          <p:cNvPr id="300" name="Google Shape;300;p52"/>
          <p:cNvPicPr preferRelativeResize="0"/>
          <p:nvPr/>
        </p:nvPicPr>
        <p:blipFill rotWithShape="1">
          <a:blip r:embed="rId8">
            <a:alphaModFix/>
          </a:blip>
          <a:srcRect/>
          <a:stretch/>
        </p:blipFill>
        <p:spPr>
          <a:xfrm>
            <a:off x="237695" y="2131457"/>
            <a:ext cx="566698" cy="571108"/>
          </a:xfrm>
          <a:prstGeom prst="rect">
            <a:avLst/>
          </a:prstGeom>
          <a:noFill/>
          <a:ln>
            <a:noFill/>
          </a:ln>
        </p:spPr>
      </p:pic>
      <p:pic>
        <p:nvPicPr>
          <p:cNvPr id="301" name="Google Shape;301;p52"/>
          <p:cNvPicPr preferRelativeResize="0"/>
          <p:nvPr/>
        </p:nvPicPr>
        <p:blipFill rotWithShape="1">
          <a:blip r:embed="rId9">
            <a:alphaModFix/>
          </a:blip>
          <a:srcRect/>
          <a:stretch/>
        </p:blipFill>
        <p:spPr>
          <a:xfrm>
            <a:off x="1811274" y="2131457"/>
            <a:ext cx="627192" cy="579734"/>
          </a:xfrm>
          <a:prstGeom prst="rect">
            <a:avLst/>
          </a:prstGeom>
          <a:noFill/>
          <a:ln>
            <a:noFill/>
          </a:ln>
        </p:spPr>
      </p:pic>
      <p:pic>
        <p:nvPicPr>
          <p:cNvPr id="302" name="Google Shape;302;p52"/>
          <p:cNvPicPr preferRelativeResize="0"/>
          <p:nvPr/>
        </p:nvPicPr>
        <p:blipFill rotWithShape="1">
          <a:blip r:embed="rId10">
            <a:alphaModFix/>
          </a:blip>
          <a:srcRect/>
          <a:stretch/>
        </p:blipFill>
        <p:spPr>
          <a:xfrm>
            <a:off x="971762" y="2110048"/>
            <a:ext cx="650453" cy="639203"/>
          </a:xfrm>
          <a:prstGeom prst="rect">
            <a:avLst/>
          </a:prstGeom>
          <a:noFill/>
          <a:ln>
            <a:noFill/>
          </a:ln>
        </p:spPr>
      </p:pic>
      <p:sp>
        <p:nvSpPr>
          <p:cNvPr id="303" name="Google Shape;303;p52"/>
          <p:cNvSpPr txBox="1"/>
          <p:nvPr/>
        </p:nvSpPr>
        <p:spPr>
          <a:xfrm>
            <a:off x="0" y="183564"/>
            <a:ext cx="9143999"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91EB"/>
              </a:buClr>
              <a:buSzPts val="4000"/>
              <a:buFont typeface="Helvetica Neue"/>
              <a:buNone/>
            </a:pPr>
            <a:r>
              <a:rPr lang="en-US" sz="4000" b="0" i="0">
                <a:solidFill>
                  <a:srgbClr val="0091EB"/>
                </a:solidFill>
                <a:latin typeface="Helvetica Neue"/>
                <a:ea typeface="Helvetica Neue"/>
                <a:cs typeface="Helvetica Neue"/>
                <a:sym typeface="Helvetica Neue"/>
              </a:rPr>
              <a:t>Virtuous cycle in Open Targets</a:t>
            </a:r>
            <a:endParaRPr sz="4000" b="0" i="0">
              <a:solidFill>
                <a:srgbClr val="0091EB"/>
              </a:solidFill>
              <a:latin typeface="Helvetica Neue"/>
              <a:ea typeface="Helvetica Neue"/>
              <a:cs typeface="Helvetica Neue"/>
              <a:sym typeface="Helvetica Neue"/>
            </a:endParaRPr>
          </a:p>
        </p:txBody>
      </p:sp>
      <p:grpSp>
        <p:nvGrpSpPr>
          <p:cNvPr id="304" name="Google Shape;304;p52"/>
          <p:cNvGrpSpPr/>
          <p:nvPr/>
        </p:nvGrpSpPr>
        <p:grpSpPr>
          <a:xfrm>
            <a:off x="3510844" y="2726853"/>
            <a:ext cx="1319086" cy="1398038"/>
            <a:chOff x="3917123" y="600085"/>
            <a:chExt cx="1319086" cy="1398038"/>
          </a:xfrm>
        </p:grpSpPr>
        <p:sp>
          <p:nvSpPr>
            <p:cNvPr id="305" name="Google Shape;305;p52"/>
            <p:cNvSpPr/>
            <p:nvPr/>
          </p:nvSpPr>
          <p:spPr>
            <a:xfrm>
              <a:off x="4605951" y="600085"/>
              <a:ext cx="286157" cy="303135"/>
            </a:xfrm>
            <a:custGeom>
              <a:avLst/>
              <a:gdLst/>
              <a:ahLst/>
              <a:cxnLst/>
              <a:rect l="l" t="t" r="r" b="b"/>
              <a:pathLst>
                <a:path w="334645" h="334010" extrusionOk="0">
                  <a:moveTo>
                    <a:pt x="158307" y="0"/>
                  </a:moveTo>
                  <a:lnTo>
                    <a:pt x="115957" y="7731"/>
                  </a:lnTo>
                  <a:lnTo>
                    <a:pt x="78066" y="25402"/>
                  </a:lnTo>
                  <a:lnTo>
                    <a:pt x="46080" y="51570"/>
                  </a:lnTo>
                  <a:lnTo>
                    <a:pt x="21443" y="84794"/>
                  </a:lnTo>
                  <a:lnTo>
                    <a:pt x="5601" y="123629"/>
                  </a:lnTo>
                  <a:lnTo>
                    <a:pt x="64" y="165147"/>
                  </a:lnTo>
                  <a:lnTo>
                    <a:pt x="0" y="333500"/>
                  </a:lnTo>
                  <a:lnTo>
                    <a:pt x="334189" y="333509"/>
                  </a:lnTo>
                  <a:lnTo>
                    <a:pt x="334182" y="165147"/>
                  </a:lnTo>
                  <a:lnTo>
                    <a:pt x="328476" y="123354"/>
                  </a:lnTo>
                  <a:lnTo>
                    <a:pt x="312865" y="85524"/>
                  </a:lnTo>
                  <a:lnTo>
                    <a:pt x="288480" y="52995"/>
                  </a:lnTo>
                  <a:lnTo>
                    <a:pt x="256448" y="27103"/>
                  </a:lnTo>
                  <a:lnTo>
                    <a:pt x="217897" y="9182"/>
                  </a:lnTo>
                  <a:lnTo>
                    <a:pt x="173957" y="571"/>
                  </a:lnTo>
                  <a:lnTo>
                    <a:pt x="158307"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52"/>
            <p:cNvSpPr/>
            <p:nvPr/>
          </p:nvSpPr>
          <p:spPr>
            <a:xfrm>
              <a:off x="3917123" y="1329939"/>
              <a:ext cx="974672" cy="303135"/>
            </a:xfrm>
            <a:custGeom>
              <a:avLst/>
              <a:gdLst/>
              <a:ahLst/>
              <a:cxnLst/>
              <a:rect l="l" t="t" r="r" b="b"/>
              <a:pathLst>
                <a:path w="1139825" h="334010" extrusionOk="0">
                  <a:moveTo>
                    <a:pt x="1139733" y="0"/>
                  </a:moveTo>
                  <a:lnTo>
                    <a:pt x="156988" y="308"/>
                  </a:lnTo>
                  <a:lnTo>
                    <a:pt x="114948" y="8308"/>
                  </a:lnTo>
                  <a:lnTo>
                    <a:pt x="77360" y="26162"/>
                  </a:lnTo>
                  <a:lnTo>
                    <a:pt x="45647" y="52491"/>
                  </a:lnTo>
                  <a:lnTo>
                    <a:pt x="21234" y="85914"/>
                  </a:lnTo>
                  <a:lnTo>
                    <a:pt x="5543" y="125051"/>
                  </a:lnTo>
                  <a:lnTo>
                    <a:pt x="0" y="168523"/>
                  </a:lnTo>
                  <a:lnTo>
                    <a:pt x="671" y="182014"/>
                  </a:lnTo>
                  <a:lnTo>
                    <a:pt x="8852" y="220547"/>
                  </a:lnTo>
                  <a:lnTo>
                    <a:pt x="25485" y="255375"/>
                  </a:lnTo>
                  <a:lnTo>
                    <a:pt x="49546" y="285473"/>
                  </a:lnTo>
                  <a:lnTo>
                    <a:pt x="79585" y="309059"/>
                  </a:lnTo>
                  <a:lnTo>
                    <a:pt x="114606" y="325346"/>
                  </a:lnTo>
                  <a:lnTo>
                    <a:pt x="153470" y="333197"/>
                  </a:lnTo>
                  <a:lnTo>
                    <a:pt x="1139733" y="333750"/>
                  </a:lnTo>
                  <a:lnTo>
                    <a:pt x="1139733" y="0"/>
                  </a:lnTo>
                  <a:close/>
                </a:path>
              </a:pathLst>
            </a:custGeom>
            <a:solidFill>
              <a:srgbClr val="B3DEF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52"/>
            <p:cNvSpPr/>
            <p:nvPr/>
          </p:nvSpPr>
          <p:spPr>
            <a:xfrm>
              <a:off x="4261542" y="1694988"/>
              <a:ext cx="286157" cy="303135"/>
            </a:xfrm>
            <a:custGeom>
              <a:avLst/>
              <a:gdLst/>
              <a:ahLst/>
              <a:cxnLst/>
              <a:rect l="l" t="t" r="r" b="b"/>
              <a:pathLst>
                <a:path w="334645" h="334010" extrusionOk="0">
                  <a:moveTo>
                    <a:pt x="334189" y="0"/>
                  </a:moveTo>
                  <a:lnTo>
                    <a:pt x="0" y="0"/>
                  </a:lnTo>
                  <a:lnTo>
                    <a:pt x="217" y="175599"/>
                  </a:lnTo>
                  <a:lnTo>
                    <a:pt x="10685" y="224811"/>
                  </a:lnTo>
                  <a:lnTo>
                    <a:pt x="28656" y="259030"/>
                  </a:lnTo>
                  <a:lnTo>
                    <a:pt x="55162" y="290758"/>
                  </a:lnTo>
                  <a:lnTo>
                    <a:pt x="95708" y="317401"/>
                  </a:lnTo>
                  <a:lnTo>
                    <a:pt x="132809" y="329408"/>
                  </a:lnTo>
                  <a:lnTo>
                    <a:pt x="175880" y="333500"/>
                  </a:lnTo>
                  <a:lnTo>
                    <a:pt x="190403" y="332116"/>
                  </a:lnTo>
                  <a:lnTo>
                    <a:pt x="231428" y="320912"/>
                  </a:lnTo>
                  <a:lnTo>
                    <a:pt x="267511" y="300248"/>
                  </a:lnTo>
                  <a:lnTo>
                    <a:pt x="297208" y="271568"/>
                  </a:lnTo>
                  <a:lnTo>
                    <a:pt x="319074" y="236314"/>
                  </a:lnTo>
                  <a:lnTo>
                    <a:pt x="331663" y="195929"/>
                  </a:lnTo>
                  <a:lnTo>
                    <a:pt x="334189" y="166867"/>
                  </a:lnTo>
                  <a:lnTo>
                    <a:pt x="334189"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52"/>
            <p:cNvSpPr/>
            <p:nvPr/>
          </p:nvSpPr>
          <p:spPr>
            <a:xfrm>
              <a:off x="4261537" y="964918"/>
              <a:ext cx="974672" cy="303135"/>
            </a:xfrm>
            <a:custGeom>
              <a:avLst/>
              <a:gdLst/>
              <a:ahLst/>
              <a:cxnLst/>
              <a:rect l="l" t="t" r="r" b="b"/>
              <a:pathLst>
                <a:path w="1139825" h="334010" extrusionOk="0">
                  <a:moveTo>
                    <a:pt x="972642" y="0"/>
                  </a:moveTo>
                  <a:lnTo>
                    <a:pt x="0" y="0"/>
                  </a:lnTo>
                  <a:lnTo>
                    <a:pt x="0" y="333726"/>
                  </a:lnTo>
                  <a:lnTo>
                    <a:pt x="974125" y="333720"/>
                  </a:lnTo>
                  <a:lnTo>
                    <a:pt x="1015979" y="328024"/>
                  </a:lnTo>
                  <a:lnTo>
                    <a:pt x="1053862" y="312436"/>
                  </a:lnTo>
                  <a:lnTo>
                    <a:pt x="1086438" y="288082"/>
                  </a:lnTo>
                  <a:lnTo>
                    <a:pt x="1112369" y="256090"/>
                  </a:lnTo>
                  <a:lnTo>
                    <a:pt x="1130317" y="217585"/>
                  </a:lnTo>
                  <a:lnTo>
                    <a:pt x="1138945" y="173694"/>
                  </a:lnTo>
                  <a:lnTo>
                    <a:pt x="1139519" y="158061"/>
                  </a:lnTo>
                  <a:lnTo>
                    <a:pt x="1138129" y="143559"/>
                  </a:lnTo>
                  <a:lnTo>
                    <a:pt x="1126899" y="102595"/>
                  </a:lnTo>
                  <a:lnTo>
                    <a:pt x="1106201" y="66566"/>
                  </a:lnTo>
                  <a:lnTo>
                    <a:pt x="1077480" y="36915"/>
                  </a:lnTo>
                  <a:lnTo>
                    <a:pt x="1042178" y="15085"/>
                  </a:lnTo>
                  <a:lnTo>
                    <a:pt x="1001741" y="2518"/>
                  </a:lnTo>
                  <a:lnTo>
                    <a:pt x="972642" y="0"/>
                  </a:lnTo>
                  <a:close/>
                </a:path>
              </a:pathLst>
            </a:custGeom>
            <a:solidFill>
              <a:srgbClr val="0091E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09" name="Google Shape;309;p52" descr="download.png"/>
          <p:cNvPicPr preferRelativeResize="0"/>
          <p:nvPr/>
        </p:nvPicPr>
        <p:blipFill rotWithShape="1">
          <a:blip r:embed="rId11">
            <a:alphaModFix/>
          </a:blip>
          <a:srcRect l="32963" r="42491"/>
          <a:stretch/>
        </p:blipFill>
        <p:spPr>
          <a:xfrm>
            <a:off x="4580786" y="3794106"/>
            <a:ext cx="1037800" cy="1526245"/>
          </a:xfrm>
          <a:prstGeom prst="rect">
            <a:avLst/>
          </a:prstGeom>
          <a:noFill/>
          <a:ln>
            <a:noFill/>
          </a:ln>
        </p:spPr>
      </p:pic>
      <p:pic>
        <p:nvPicPr>
          <p:cNvPr id="310" name="Google Shape;310;p52" descr="world-users.png"/>
          <p:cNvPicPr preferRelativeResize="0"/>
          <p:nvPr/>
        </p:nvPicPr>
        <p:blipFill rotWithShape="1">
          <a:blip r:embed="rId12">
            <a:alphaModFix/>
          </a:blip>
          <a:srcRect/>
          <a:stretch/>
        </p:blipFill>
        <p:spPr>
          <a:xfrm>
            <a:off x="6939451" y="4825961"/>
            <a:ext cx="857462" cy="990308"/>
          </a:xfrm>
          <a:prstGeom prst="rect">
            <a:avLst/>
          </a:prstGeom>
          <a:noFill/>
          <a:ln>
            <a:noFill/>
          </a:ln>
        </p:spPr>
      </p:pic>
      <p:pic>
        <p:nvPicPr>
          <p:cNvPr id="311" name="Google Shape;311;p52" descr="sequencing.png"/>
          <p:cNvPicPr preferRelativeResize="0"/>
          <p:nvPr/>
        </p:nvPicPr>
        <p:blipFill rotWithShape="1">
          <a:blip r:embed="rId13">
            <a:alphaModFix/>
          </a:blip>
          <a:srcRect/>
          <a:stretch/>
        </p:blipFill>
        <p:spPr>
          <a:xfrm>
            <a:off x="7240830" y="2608163"/>
            <a:ext cx="758984" cy="758984"/>
          </a:xfrm>
          <a:prstGeom prst="rect">
            <a:avLst/>
          </a:prstGeom>
          <a:noFill/>
          <a:ln>
            <a:noFill/>
          </a:ln>
        </p:spPr>
      </p:pic>
      <p:pic>
        <p:nvPicPr>
          <p:cNvPr id="312" name="Google Shape;312;p52" descr="big data.png"/>
          <p:cNvPicPr preferRelativeResize="0"/>
          <p:nvPr/>
        </p:nvPicPr>
        <p:blipFill rotWithShape="1">
          <a:blip r:embed="rId14">
            <a:alphaModFix/>
          </a:blip>
          <a:srcRect/>
          <a:stretch/>
        </p:blipFill>
        <p:spPr>
          <a:xfrm>
            <a:off x="7901037" y="2583797"/>
            <a:ext cx="581378" cy="539063"/>
          </a:xfrm>
          <a:prstGeom prst="rect">
            <a:avLst/>
          </a:prstGeom>
          <a:noFill/>
          <a:ln>
            <a:noFill/>
          </a:ln>
        </p:spPr>
      </p:pic>
      <p:pic>
        <p:nvPicPr>
          <p:cNvPr id="313" name="Google Shape;313;p52" descr="OPEN ACCESS.png"/>
          <p:cNvPicPr preferRelativeResize="0"/>
          <p:nvPr/>
        </p:nvPicPr>
        <p:blipFill rotWithShape="1">
          <a:blip r:embed="rId15">
            <a:alphaModFix/>
          </a:blip>
          <a:srcRect l="22128" t="34255" r="22220" b="33388"/>
          <a:stretch/>
        </p:blipFill>
        <p:spPr>
          <a:xfrm>
            <a:off x="7872899" y="4568136"/>
            <a:ext cx="1134323" cy="853451"/>
          </a:xfrm>
          <a:prstGeom prst="rect">
            <a:avLst/>
          </a:prstGeom>
          <a:noFill/>
          <a:ln>
            <a:noFill/>
          </a:ln>
        </p:spPr>
      </p:pic>
      <p:sp>
        <p:nvSpPr>
          <p:cNvPr id="314" name="Google Shape;314;p52"/>
          <p:cNvSpPr/>
          <p:nvPr/>
        </p:nvSpPr>
        <p:spPr>
          <a:xfrm>
            <a:off x="5937250" y="5816275"/>
            <a:ext cx="31857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6"/>
              </a:rPr>
              <a:t>https://www.targetvalidation.org</a:t>
            </a:r>
            <a:endParaRPr sz="1600" dirty="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
        <p:nvSpPr>
          <p:cNvPr id="315" name="Google Shape;315;p52"/>
          <p:cNvSpPr/>
          <p:nvPr/>
        </p:nvSpPr>
        <p:spPr>
          <a:xfrm>
            <a:off x="5982290" y="6074100"/>
            <a:ext cx="3185700" cy="1077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dirty="0">
                <a:solidFill>
                  <a:schemeClr val="hlink"/>
                </a:solidFill>
                <a:latin typeface="Helvetica Neue"/>
                <a:ea typeface="Helvetica Neue"/>
                <a:cs typeface="Helvetica Neue"/>
                <a:sym typeface="Helvetica Neue"/>
                <a:hlinkClick r:id="rId17"/>
              </a:rPr>
              <a:t>https://genetics.opentargets.org</a:t>
            </a: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a:p>
            <a:pPr marL="0" marR="0" lvl="0" indent="0" algn="l" rtl="0">
              <a:spcBef>
                <a:spcPts val="0"/>
              </a:spcBef>
              <a:spcAft>
                <a:spcPts val="0"/>
              </a:spcAft>
              <a:buNone/>
            </a:pPr>
            <a:endParaRPr sz="1600" dirty="0">
              <a:solidFill>
                <a:srgbClr val="7F7F7F"/>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8"/>
          <p:cNvSpPr txBox="1">
            <a:spLocks/>
          </p:cNvSpPr>
          <p:nvPr/>
        </p:nvSpPr>
        <p:spPr>
          <a:xfrm>
            <a:off x="0" y="712692"/>
            <a:ext cx="9144000"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US" sz="4000" dirty="0"/>
              <a:t>Data sources: </a:t>
            </a:r>
            <a:r>
              <a:rPr lang="en-US" sz="4000" dirty="0" err="1"/>
              <a:t>PhenoDigm</a:t>
            </a:r>
            <a:endParaRPr lang="en-US" sz="4000" dirty="0"/>
          </a:p>
        </p:txBody>
      </p:sp>
      <p:pic>
        <p:nvPicPr>
          <p:cNvPr id="3" name="Picture 2" descr="Screen Shot 2016-11-14 at 15.39.34.png"/>
          <p:cNvPicPr>
            <a:picLocks noChangeAspect="1"/>
          </p:cNvPicPr>
          <p:nvPr/>
        </p:nvPicPr>
        <p:blipFill rotWithShape="1">
          <a:blip r:embed="rId3">
            <a:extLst>
              <a:ext uri="{28A0092B-C50C-407E-A947-70E740481C1C}">
                <a14:useLocalDpi xmlns:a14="http://schemas.microsoft.com/office/drawing/2010/main" val="0"/>
              </a:ext>
            </a:extLst>
          </a:blip>
          <a:srcRect b="27576"/>
          <a:stretch/>
        </p:blipFill>
        <p:spPr>
          <a:xfrm>
            <a:off x="89716" y="1855692"/>
            <a:ext cx="8964569" cy="2137945"/>
          </a:xfrm>
          <a:prstGeom prst="rect">
            <a:avLst/>
          </a:prstGeom>
          <a:ln>
            <a:solidFill>
              <a:srgbClr val="D9D9D9"/>
            </a:solidFill>
          </a:ln>
        </p:spPr>
      </p:pic>
      <p:sp>
        <p:nvSpPr>
          <p:cNvPr id="5" name="TextBox 4"/>
          <p:cNvSpPr txBox="1"/>
          <p:nvPr/>
        </p:nvSpPr>
        <p:spPr>
          <a:xfrm>
            <a:off x="0" y="4366857"/>
            <a:ext cx="8976147" cy="3046988"/>
          </a:xfrm>
          <a:prstGeom prst="rect">
            <a:avLst/>
          </a:prstGeom>
          <a:noFill/>
        </p:spPr>
        <p:txBody>
          <a:bodyPr wrap="square" rtlCol="0">
            <a:spAutoFit/>
          </a:bodyPr>
          <a:lstStyle/>
          <a:p>
            <a:pPr marL="285750" indent="-285750">
              <a:buFont typeface="Arial"/>
              <a:buChar char="•"/>
            </a:pPr>
            <a:r>
              <a:rPr lang="en-US" sz="2400" dirty="0">
                <a:solidFill>
                  <a:srgbClr val="4F81BD"/>
                </a:solidFill>
                <a:latin typeface="Helvetica"/>
                <a:cs typeface="Helvetica"/>
              </a:rPr>
              <a:t>Semantic approach to associate mouse models with diseases</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a:solidFill>
                  <a:srgbClr val="4F81BD"/>
                </a:solidFill>
                <a:latin typeface="Helvetica"/>
                <a:cs typeface="Helvetica"/>
              </a:rPr>
              <a:t>Similarity score between a mouse model and a human disease (Smedley et al 2013)</a:t>
            </a:r>
          </a:p>
          <a:p>
            <a:pPr marL="285750" indent="-285750">
              <a:buFont typeface="Arial"/>
              <a:buChar char="•"/>
            </a:pPr>
            <a:endParaRPr lang="en-US" sz="2400" dirty="0">
              <a:solidFill>
                <a:srgbClr val="4F81BD"/>
              </a:solidFill>
              <a:latin typeface="Helvetica"/>
              <a:cs typeface="Helvetica"/>
            </a:endParaRPr>
          </a:p>
          <a:p>
            <a:pPr marL="285750" indent="-285750">
              <a:buFont typeface="Arial"/>
              <a:buChar char="•"/>
            </a:pPr>
            <a:r>
              <a:rPr lang="en-US" sz="2400" dirty="0" err="1">
                <a:solidFill>
                  <a:srgbClr val="4F81BD"/>
                </a:solidFill>
                <a:latin typeface="Helvetica"/>
                <a:cs typeface="Helvetica"/>
              </a:rPr>
              <a:t>Downweighted</a:t>
            </a:r>
            <a:endParaRPr lang="en-US" sz="2400" dirty="0">
              <a:solidFill>
                <a:srgbClr val="4F81BD"/>
              </a:solidFill>
              <a:latin typeface="Helvetica"/>
              <a:cs typeface="Helvetica"/>
            </a:endParaRPr>
          </a:p>
          <a:p>
            <a:pPr marL="285750" indent="-285750">
              <a:buFont typeface="Arial"/>
              <a:buChar char="•"/>
            </a:pPr>
            <a:endParaRPr lang="en-US" sz="2400" dirty="0">
              <a:solidFill>
                <a:srgbClr val="4F81BD"/>
              </a:solidFill>
              <a:latin typeface="Helvetica"/>
              <a:cs typeface="Helvetica"/>
            </a:endParaRPr>
          </a:p>
          <a:p>
            <a:endParaRPr lang="en-US" sz="2400" dirty="0">
              <a:solidFill>
                <a:srgbClr val="4F81BD"/>
              </a:solidFill>
              <a:latin typeface="Helvetica"/>
              <a:cs typeface="Helvetica"/>
            </a:endParaRPr>
          </a:p>
        </p:txBody>
      </p:sp>
      <p:pic>
        <p:nvPicPr>
          <p:cNvPr id="7" name="Picture 6" descr="data_sources_Oct17_day (1).png"/>
          <p:cNvPicPr>
            <a:picLocks noChangeAspect="1"/>
          </p:cNvPicPr>
          <p:nvPr/>
        </p:nvPicPr>
        <p:blipFill rotWithShape="1">
          <a:blip r:embed="rId4">
            <a:extLst>
              <a:ext uri="{28A0092B-C50C-407E-A947-70E740481C1C}">
                <a14:useLocalDpi xmlns:a14="http://schemas.microsoft.com/office/drawing/2010/main" val="0"/>
              </a:ext>
            </a:extLst>
          </a:blip>
          <a:srcRect l="73471" t="16250" r="12554" b="72499"/>
          <a:stretch/>
        </p:blipFill>
        <p:spPr>
          <a:xfrm>
            <a:off x="89716" y="173591"/>
            <a:ext cx="1242652" cy="657820"/>
          </a:xfrm>
          <a:prstGeom prst="rect">
            <a:avLst/>
          </a:prstGeom>
        </p:spPr>
      </p:pic>
    </p:spTree>
    <p:extLst>
      <p:ext uri="{BB962C8B-B14F-4D97-AF65-F5344CB8AC3E}">
        <p14:creationId xmlns:p14="http://schemas.microsoft.com/office/powerpoint/2010/main" val="4283358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9182"/>
            <a:ext cx="9144000" cy="1143000"/>
          </a:xfrm>
        </p:spPr>
        <p:txBody>
          <a:bodyPr>
            <a:normAutofit/>
          </a:bodyPr>
          <a:lstStyle/>
          <a:p>
            <a:pPr algn="ctr"/>
            <a:r>
              <a:rPr lang="en-US" sz="4000" dirty="0">
                <a:solidFill>
                  <a:srgbClr val="0091EB"/>
                </a:solidFill>
                <a:latin typeface="Helvetica"/>
                <a:cs typeface="Helvetica"/>
              </a:rPr>
              <a:t>Target-Disease Association Score</a:t>
            </a:r>
          </a:p>
        </p:txBody>
      </p:sp>
      <p:grpSp>
        <p:nvGrpSpPr>
          <p:cNvPr id="42" name="Group 41"/>
          <p:cNvGrpSpPr/>
          <p:nvPr/>
        </p:nvGrpSpPr>
        <p:grpSpPr>
          <a:xfrm>
            <a:off x="165807" y="1212229"/>
            <a:ext cx="6799469" cy="1270000"/>
            <a:chOff x="165807" y="1212229"/>
            <a:chExt cx="6799469" cy="1270000"/>
          </a:xfrm>
        </p:grpSpPr>
        <p:sp>
          <p:nvSpPr>
            <p:cNvPr id="12" name="TextBox 11"/>
            <p:cNvSpPr txBox="1"/>
            <p:nvPr/>
          </p:nvSpPr>
          <p:spPr>
            <a:xfrm>
              <a:off x="165807" y="1455648"/>
              <a:ext cx="1505866" cy="646331"/>
            </a:xfrm>
            <a:prstGeom prst="rect">
              <a:avLst/>
            </a:prstGeom>
            <a:noFill/>
          </p:spPr>
          <p:txBody>
            <a:bodyPr wrap="none" rtlCol="0">
              <a:spAutoFit/>
            </a:bodyPr>
            <a:lstStyle/>
            <a:p>
              <a:r>
                <a:rPr lang="en-US" b="1" dirty="0" err="1">
                  <a:solidFill>
                    <a:srgbClr val="4F81BD"/>
                  </a:solidFill>
                  <a:latin typeface="Helvetica"/>
                  <a:cs typeface="Helvetica"/>
                </a:rPr>
                <a:t>EuropePMC</a:t>
              </a:r>
              <a:endParaRPr lang="en-US" b="1" dirty="0">
                <a:solidFill>
                  <a:srgbClr val="4F81BD"/>
                </a:solidFill>
                <a:latin typeface="Helvetica"/>
                <a:cs typeface="Helvetica"/>
              </a:endParaRPr>
            </a:p>
            <a:p>
              <a:r>
                <a:rPr lang="en-US" dirty="0">
                  <a:solidFill>
                    <a:srgbClr val="4F81BD"/>
                  </a:solidFill>
                  <a:latin typeface="Helvetica"/>
                  <a:cs typeface="Helvetica"/>
                </a:rPr>
                <a:t>(Text Mining)</a:t>
              </a:r>
            </a:p>
          </p:txBody>
        </p:sp>
        <p:pic>
          <p:nvPicPr>
            <p:cNvPr id="13" name="Picture 12" descr="empty.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1212229"/>
              <a:ext cx="1270000" cy="1270000"/>
            </a:xfrm>
            <a:prstGeom prst="rect">
              <a:avLst/>
            </a:prstGeom>
          </p:spPr>
        </p:pic>
        <p:pic>
          <p:nvPicPr>
            <p:cNvPr id="14" name="Picture 13" descr="fill 0.pn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5149" y="1212229"/>
              <a:ext cx="1270000" cy="1270000"/>
            </a:xfrm>
            <a:prstGeom prst="rect">
              <a:avLst/>
            </a:prstGeom>
          </p:spPr>
        </p:pic>
        <p:pic>
          <p:nvPicPr>
            <p:cNvPr id="15" name="Picture 1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79899" y="1212229"/>
              <a:ext cx="1270000" cy="1270000"/>
            </a:xfrm>
            <a:prstGeom prst="rect">
              <a:avLst/>
            </a:prstGeom>
          </p:spPr>
        </p:pic>
        <p:pic>
          <p:nvPicPr>
            <p:cNvPr id="16" name="Picture 15" descr="fill 2.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1212229"/>
              <a:ext cx="1270000" cy="1270000"/>
            </a:xfrm>
            <a:prstGeom prst="rect">
              <a:avLst/>
            </a:prstGeom>
          </p:spPr>
        </p:pic>
        <p:sp>
          <p:nvSpPr>
            <p:cNvPr id="17" name="Plus 16"/>
            <p:cNvSpPr/>
            <p:nvPr/>
          </p:nvSpPr>
          <p:spPr>
            <a:xfrm>
              <a:off x="2984500" y="1826064"/>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Plus 18"/>
            <p:cNvSpPr/>
            <p:nvPr/>
          </p:nvSpPr>
          <p:spPr>
            <a:xfrm>
              <a:off x="4121149" y="1831045"/>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Equal 19"/>
            <p:cNvSpPr/>
            <p:nvPr/>
          </p:nvSpPr>
          <p:spPr>
            <a:xfrm>
              <a:off x="5408083" y="1826064"/>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a:off x="109363" y="3059088"/>
            <a:ext cx="6855913" cy="1270000"/>
            <a:chOff x="109363" y="3059088"/>
            <a:chExt cx="6855913" cy="1270000"/>
          </a:xfrm>
        </p:grpSpPr>
        <p:pic>
          <p:nvPicPr>
            <p:cNvPr id="11" name="Picture 10"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5276" y="3059088"/>
              <a:ext cx="1270000" cy="1270000"/>
            </a:xfrm>
            <a:prstGeom prst="rect">
              <a:avLst/>
            </a:prstGeom>
          </p:spPr>
        </p:pic>
        <p:sp>
          <p:nvSpPr>
            <p:cNvPr id="21" name="TextBox 20"/>
            <p:cNvSpPr txBox="1"/>
            <p:nvPr/>
          </p:nvSpPr>
          <p:spPr>
            <a:xfrm>
              <a:off x="109363" y="3153766"/>
              <a:ext cx="2032114" cy="646331"/>
            </a:xfrm>
            <a:prstGeom prst="rect">
              <a:avLst/>
            </a:prstGeom>
            <a:noFill/>
          </p:spPr>
          <p:txBody>
            <a:bodyPr wrap="none" rtlCol="0">
              <a:spAutoFit/>
            </a:bodyPr>
            <a:lstStyle/>
            <a:p>
              <a:r>
                <a:rPr lang="en-US" b="1" dirty="0" err="1">
                  <a:solidFill>
                    <a:srgbClr val="4F81BD"/>
                  </a:solidFill>
                  <a:latin typeface="Helvetica"/>
                  <a:cs typeface="Helvetica"/>
                </a:rPr>
                <a:t>UniProt</a:t>
              </a:r>
              <a:endParaRPr lang="en-US" b="1" dirty="0">
                <a:solidFill>
                  <a:srgbClr val="4F81BD"/>
                </a:solidFill>
                <a:latin typeface="Helvetica"/>
                <a:cs typeface="Helvetica"/>
              </a:endParaRPr>
            </a:p>
            <a:p>
              <a:r>
                <a:rPr lang="en-US" dirty="0">
                  <a:solidFill>
                    <a:srgbClr val="4F81BD"/>
                  </a:solidFill>
                  <a:latin typeface="Helvetica"/>
                  <a:cs typeface="Helvetica"/>
                </a:rPr>
                <a:t>(Manual Curation)</a:t>
              </a:r>
            </a:p>
          </p:txBody>
        </p:sp>
        <p:pic>
          <p:nvPicPr>
            <p:cNvPr id="22" name="Picture 2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3059088"/>
              <a:ext cx="1270000" cy="1270000"/>
            </a:xfrm>
            <a:prstGeom prst="rect">
              <a:avLst/>
            </a:prstGeom>
          </p:spPr>
        </p:pic>
        <p:sp>
          <p:nvSpPr>
            <p:cNvPr id="23" name="Equal 22"/>
            <p:cNvSpPr/>
            <p:nvPr/>
          </p:nvSpPr>
          <p:spPr>
            <a:xfrm>
              <a:off x="5439832" y="3450911"/>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grpSp>
        <p:nvGrpSpPr>
          <p:cNvPr id="44" name="Group 43"/>
          <p:cNvGrpSpPr/>
          <p:nvPr/>
        </p:nvGrpSpPr>
        <p:grpSpPr>
          <a:xfrm>
            <a:off x="81141" y="4794003"/>
            <a:ext cx="6882467" cy="1270000"/>
            <a:chOff x="81141" y="4794003"/>
            <a:chExt cx="6882467" cy="1270000"/>
          </a:xfrm>
        </p:grpSpPr>
        <p:sp>
          <p:nvSpPr>
            <p:cNvPr id="24" name="TextBox 23"/>
            <p:cNvSpPr txBox="1"/>
            <p:nvPr/>
          </p:nvSpPr>
          <p:spPr>
            <a:xfrm>
              <a:off x="81141" y="4892675"/>
              <a:ext cx="2032114" cy="646331"/>
            </a:xfrm>
            <a:prstGeom prst="rect">
              <a:avLst/>
            </a:prstGeom>
            <a:noFill/>
          </p:spPr>
          <p:txBody>
            <a:bodyPr wrap="none" rtlCol="0">
              <a:spAutoFit/>
            </a:bodyPr>
            <a:lstStyle/>
            <a:p>
              <a:r>
                <a:rPr lang="en-US" b="1" dirty="0" err="1">
                  <a:solidFill>
                    <a:srgbClr val="4F81BD"/>
                  </a:solidFill>
                  <a:latin typeface="Helvetica"/>
                  <a:cs typeface="Helvetica"/>
                </a:rPr>
                <a:t>ChEMBL</a:t>
              </a:r>
              <a:endParaRPr lang="en-US" b="1" dirty="0">
                <a:solidFill>
                  <a:srgbClr val="4F81BD"/>
                </a:solidFill>
                <a:latin typeface="Helvetica"/>
                <a:cs typeface="Helvetica"/>
              </a:endParaRPr>
            </a:p>
            <a:p>
              <a:r>
                <a:rPr lang="en-US" dirty="0">
                  <a:solidFill>
                    <a:srgbClr val="4F81BD"/>
                  </a:solidFill>
                  <a:latin typeface="Helvetica"/>
                  <a:cs typeface="Helvetica"/>
                </a:rPr>
                <a:t>(Manual Curation)</a:t>
              </a:r>
            </a:p>
          </p:txBody>
        </p:sp>
        <p:pic>
          <p:nvPicPr>
            <p:cNvPr id="25" name="Picture 24" descr="fill 1.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55801" y="4794003"/>
              <a:ext cx="1270000" cy="1270000"/>
            </a:xfrm>
            <a:prstGeom prst="rect">
              <a:avLst/>
            </a:prstGeom>
          </p:spPr>
        </p:pic>
        <p:pic>
          <p:nvPicPr>
            <p:cNvPr id="26" name="Picture 25"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25801" y="4794003"/>
              <a:ext cx="1270000" cy="1270000"/>
            </a:xfrm>
            <a:prstGeom prst="rect">
              <a:avLst/>
            </a:prstGeom>
          </p:spPr>
        </p:pic>
        <p:pic>
          <p:nvPicPr>
            <p:cNvPr id="27" name="Picture 26" descr="fill 3.png"/>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38649" y="4794003"/>
              <a:ext cx="1270000" cy="1270000"/>
            </a:xfrm>
            <a:prstGeom prst="rect">
              <a:avLst/>
            </a:prstGeom>
          </p:spPr>
        </p:pic>
        <p:pic>
          <p:nvPicPr>
            <p:cNvPr id="28" name="Picture 27"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93608" y="4794003"/>
              <a:ext cx="1270000" cy="1270000"/>
            </a:xfrm>
            <a:prstGeom prst="rect">
              <a:avLst/>
            </a:prstGeom>
          </p:spPr>
        </p:pic>
        <p:sp>
          <p:nvSpPr>
            <p:cNvPr id="29" name="Equal 28"/>
            <p:cNvSpPr/>
            <p:nvPr/>
          </p:nvSpPr>
          <p:spPr>
            <a:xfrm>
              <a:off x="5471582" y="5185826"/>
              <a:ext cx="391583" cy="275915"/>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0" name="Plus 29"/>
            <p:cNvSpPr/>
            <p:nvPr/>
          </p:nvSpPr>
          <p:spPr>
            <a:xfrm>
              <a:off x="3026833"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Plus 30"/>
            <p:cNvSpPr/>
            <p:nvPr/>
          </p:nvSpPr>
          <p:spPr>
            <a:xfrm>
              <a:off x="4279897" y="5327642"/>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5" name="Group 44"/>
          <p:cNvGrpSpPr/>
          <p:nvPr/>
        </p:nvGrpSpPr>
        <p:grpSpPr>
          <a:xfrm>
            <a:off x="6108697" y="2605608"/>
            <a:ext cx="2906185" cy="2185432"/>
            <a:chOff x="6108697" y="2605608"/>
            <a:chExt cx="2906185" cy="2185432"/>
          </a:xfrm>
        </p:grpSpPr>
        <p:pic>
          <p:nvPicPr>
            <p:cNvPr id="32" name="Picture 31" descr="fill 5.png"/>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44882" y="3059088"/>
              <a:ext cx="1270000" cy="1270000"/>
            </a:xfrm>
            <a:prstGeom prst="rect">
              <a:avLst/>
            </a:prstGeom>
          </p:spPr>
        </p:pic>
        <p:sp>
          <p:nvSpPr>
            <p:cNvPr id="34" name="Plus 33"/>
            <p:cNvSpPr/>
            <p:nvPr/>
          </p:nvSpPr>
          <p:spPr>
            <a:xfrm>
              <a:off x="6115047" y="44217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Plus 34"/>
            <p:cNvSpPr/>
            <p:nvPr/>
          </p:nvSpPr>
          <p:spPr>
            <a:xfrm>
              <a:off x="6108697" y="2605608"/>
              <a:ext cx="317500" cy="2759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7940673" y="4421708"/>
              <a:ext cx="875585" cy="369332"/>
            </a:xfrm>
            <a:prstGeom prst="rect">
              <a:avLst/>
            </a:prstGeom>
          </p:spPr>
          <p:txBody>
            <a:bodyPr wrap="none">
              <a:spAutoFit/>
            </a:bodyPr>
            <a:lstStyle/>
            <a:p>
              <a:r>
                <a:rPr lang="en-US" b="1" dirty="0"/>
                <a:t>Overall</a:t>
              </a:r>
              <a:endParaRPr lang="en-US" dirty="0"/>
            </a:p>
          </p:txBody>
        </p:sp>
      </p:grpSp>
      <p:sp>
        <p:nvSpPr>
          <p:cNvPr id="40" name="Title 1"/>
          <p:cNvSpPr txBox="1">
            <a:spLocks/>
          </p:cNvSpPr>
          <p:nvPr/>
        </p:nvSpPr>
        <p:spPr>
          <a:xfrm>
            <a:off x="162458" y="6002337"/>
            <a:ext cx="4814007"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r>
              <a:rPr lang="en-US" sz="2200" dirty="0">
                <a:solidFill>
                  <a:srgbClr val="0091EB"/>
                </a:solidFill>
                <a:latin typeface="Helvetica"/>
                <a:cs typeface="Helvetica"/>
              </a:rPr>
              <a:t>VERY simplified diagram</a:t>
            </a:r>
            <a:endParaRPr lang="en-US" dirty="0">
              <a:solidFill>
                <a:srgbClr val="0091EB"/>
              </a:solidFill>
              <a:latin typeface="Helvetica"/>
              <a:cs typeface="Helvetica"/>
            </a:endParaRPr>
          </a:p>
        </p:txBody>
      </p:sp>
    </p:spTree>
    <p:extLst>
      <p:ext uri="{BB962C8B-B14F-4D97-AF65-F5344CB8AC3E}">
        <p14:creationId xmlns:p14="http://schemas.microsoft.com/office/powerpoint/2010/main" val="39150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2-04 at 17.2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5" y="2415274"/>
            <a:ext cx="9101998" cy="3995999"/>
          </a:xfrm>
          <a:prstGeom prst="rect">
            <a:avLst/>
          </a:prstGeom>
          <a:ln>
            <a:solidFill>
              <a:srgbClr val="A6A6A6"/>
            </a:solidFill>
          </a:ln>
        </p:spPr>
      </p:pic>
      <p:sp>
        <p:nvSpPr>
          <p:cNvPr id="4" name="TextBox 3"/>
          <p:cNvSpPr txBox="1"/>
          <p:nvPr/>
        </p:nvSpPr>
        <p:spPr>
          <a:xfrm>
            <a:off x="36935" y="1355623"/>
            <a:ext cx="9107065" cy="553998"/>
          </a:xfrm>
          <a:prstGeom prst="rect">
            <a:avLst/>
          </a:prstGeom>
          <a:noFill/>
        </p:spPr>
        <p:txBody>
          <a:bodyPr wrap="square" rtlCol="0">
            <a:spAutoFit/>
          </a:bodyPr>
          <a:lstStyle/>
          <a:p>
            <a:pPr>
              <a:spcBef>
                <a:spcPts val="0"/>
              </a:spcBef>
            </a:pPr>
            <a:r>
              <a:rPr lang="en-GB" sz="3000" dirty="0">
                <a:solidFill>
                  <a:srgbClr val="4F81BD"/>
                </a:solidFill>
                <a:latin typeface="Helvetica"/>
                <a:cs typeface="Helvetica"/>
              </a:rPr>
              <a:t>Paste the URL in the location bar of your browser</a:t>
            </a:r>
          </a:p>
        </p:txBody>
      </p:sp>
      <p:sp>
        <p:nvSpPr>
          <p:cNvPr id="3" name="Rectangle 2"/>
          <p:cNvSpPr/>
          <p:nvPr/>
        </p:nvSpPr>
        <p:spPr>
          <a:xfrm>
            <a:off x="4095731" y="2494385"/>
            <a:ext cx="685286"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573016" y="2485989"/>
            <a:ext cx="1172487"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8"/>
          <p:cNvSpPr txBox="1">
            <a:spLocks/>
          </p:cNvSpPr>
          <p:nvPr/>
        </p:nvSpPr>
        <p:spPr>
          <a:xfrm>
            <a:off x="0" y="212623"/>
            <a:ext cx="9138933"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1)</a:t>
            </a:r>
          </a:p>
        </p:txBody>
      </p:sp>
      <p:sp>
        <p:nvSpPr>
          <p:cNvPr id="8" name="Rectangle 7">
            <a:extLst>
              <a:ext uri="{FF2B5EF4-FFF2-40B4-BE49-F238E27FC236}">
                <a16:creationId xmlns:a16="http://schemas.microsoft.com/office/drawing/2014/main" id="{8D77632F-1BE8-3F48-8379-22D94E16DFBB}"/>
              </a:ext>
            </a:extLst>
          </p:cNvPr>
          <p:cNvSpPr/>
          <p:nvPr/>
        </p:nvSpPr>
        <p:spPr>
          <a:xfrm>
            <a:off x="1936730" y="2481685"/>
            <a:ext cx="1085869" cy="18272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629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p:cNvSpPr txBox="1">
            <a:spLocks/>
          </p:cNvSpPr>
          <p:nvPr/>
        </p:nvSpPr>
        <p:spPr>
          <a:xfrm>
            <a:off x="238986" y="2570983"/>
            <a:ext cx="875022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endParaRPr lang="en-GB" sz="4000" dirty="0">
              <a:ea typeface="Calibri"/>
              <a:sym typeface="Calibri"/>
            </a:endParaRPr>
          </a:p>
        </p:txBody>
      </p:sp>
      <p:pic>
        <p:nvPicPr>
          <p:cNvPr id="2" name="Picture 1" descr="Screen Shot 2017-12-04 at 17.27.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0"/>
            <a:ext cx="7312742" cy="6858000"/>
          </a:xfrm>
          <a:prstGeom prst="rect">
            <a:avLst/>
          </a:prstGeom>
        </p:spPr>
      </p:pic>
      <p:pic>
        <p:nvPicPr>
          <p:cNvPr id="3" name="Picture 2" descr="Screen Shot 2017-12-04 at 18.32.31.png"/>
          <p:cNvPicPr>
            <a:picLocks noChangeAspect="1"/>
          </p:cNvPicPr>
          <p:nvPr/>
        </p:nvPicPr>
        <p:blipFill rotWithShape="1">
          <a:blip r:embed="rId3">
            <a:extLst>
              <a:ext uri="{28A0092B-C50C-407E-A947-70E740481C1C}">
                <a14:useLocalDpi xmlns:a14="http://schemas.microsoft.com/office/drawing/2010/main" val="0"/>
              </a:ext>
            </a:extLst>
          </a:blip>
          <a:srcRect l="1551" t="33025" r="60769" b="32034"/>
          <a:stretch/>
        </p:blipFill>
        <p:spPr>
          <a:xfrm>
            <a:off x="6342852" y="4863344"/>
            <a:ext cx="2646363" cy="1766093"/>
          </a:xfrm>
          <a:prstGeom prst="rect">
            <a:avLst/>
          </a:prstGeom>
        </p:spPr>
      </p:pic>
      <p:sp>
        <p:nvSpPr>
          <p:cNvPr id="6" name="Rectangle 5"/>
          <p:cNvSpPr/>
          <p:nvPr/>
        </p:nvSpPr>
        <p:spPr>
          <a:xfrm>
            <a:off x="4993702" y="156761"/>
            <a:ext cx="827412" cy="1743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00303" y="148365"/>
            <a:ext cx="1509199" cy="1827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E3D165-62CC-0245-A245-48F7CACCEC4C}"/>
              </a:ext>
            </a:extLst>
          </p:cNvPr>
          <p:cNvSpPr/>
          <p:nvPr/>
        </p:nvSpPr>
        <p:spPr>
          <a:xfrm>
            <a:off x="2373018" y="148364"/>
            <a:ext cx="1246482" cy="18272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480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2-04 at 22.55.03.png"/>
          <p:cNvPicPr>
            <a:picLocks noChangeAspect="1"/>
          </p:cNvPicPr>
          <p:nvPr/>
        </p:nvPicPr>
        <p:blipFill rotWithShape="1">
          <a:blip r:embed="rId3">
            <a:extLst>
              <a:ext uri="{28A0092B-C50C-407E-A947-70E740481C1C}">
                <a14:useLocalDpi xmlns:a14="http://schemas.microsoft.com/office/drawing/2010/main" val="0"/>
              </a:ext>
            </a:extLst>
          </a:blip>
          <a:srcRect t="-1" r="37619" b="45518"/>
          <a:stretch/>
        </p:blipFill>
        <p:spPr>
          <a:xfrm>
            <a:off x="246950" y="1972971"/>
            <a:ext cx="8389513" cy="4174538"/>
          </a:xfrm>
          <a:prstGeom prst="rect">
            <a:avLst/>
          </a:prstGeom>
        </p:spPr>
      </p:pic>
      <p:sp>
        <p:nvSpPr>
          <p:cNvPr id="6" name="TextBox 5"/>
          <p:cNvSpPr txBox="1"/>
          <p:nvPr/>
        </p:nvSpPr>
        <p:spPr>
          <a:xfrm>
            <a:off x="36935" y="1199908"/>
            <a:ext cx="9107065" cy="553998"/>
          </a:xfrm>
          <a:prstGeom prst="rect">
            <a:avLst/>
          </a:prstGeom>
          <a:noFill/>
        </p:spPr>
        <p:txBody>
          <a:bodyPr wrap="square" rtlCol="0">
            <a:spAutoFit/>
          </a:bodyPr>
          <a:lstStyle/>
          <a:p>
            <a:pPr>
              <a:spcBef>
                <a:spcPts val="0"/>
              </a:spcBef>
            </a:pPr>
            <a:r>
              <a:rPr lang="en-GB" sz="3000" dirty="0">
                <a:solidFill>
                  <a:srgbClr val="0091EB"/>
                </a:solidFill>
                <a:latin typeface="Helvetica"/>
                <a:cs typeface="Helvetica"/>
              </a:rPr>
              <a:t>Command line e.g. CURL –X GET</a:t>
            </a:r>
          </a:p>
        </p:txBody>
      </p:sp>
      <p:sp>
        <p:nvSpPr>
          <p:cNvPr id="5" name="Up Arrow 4"/>
          <p:cNvSpPr/>
          <p:nvPr/>
        </p:nvSpPr>
        <p:spPr>
          <a:xfrm>
            <a:off x="2276354" y="2522380"/>
            <a:ext cx="503640" cy="812007"/>
          </a:xfrm>
          <a:prstGeom prst="up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8"/>
          <p:cNvSpPr txBox="1">
            <a:spLocks/>
          </p:cNvSpPr>
          <p:nvPr/>
        </p:nvSpPr>
        <p:spPr>
          <a:xfrm>
            <a:off x="0" y="212623"/>
            <a:ext cx="9144000"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2)</a:t>
            </a:r>
          </a:p>
        </p:txBody>
      </p:sp>
      <p:sp>
        <p:nvSpPr>
          <p:cNvPr id="8" name="Rectangle 7">
            <a:extLst>
              <a:ext uri="{FF2B5EF4-FFF2-40B4-BE49-F238E27FC236}">
                <a16:creationId xmlns:a16="http://schemas.microsoft.com/office/drawing/2014/main" id="{A2F5823B-0FB0-CB4F-804D-56A713ABAC24}"/>
              </a:ext>
            </a:extLst>
          </p:cNvPr>
          <p:cNvSpPr/>
          <p:nvPr/>
        </p:nvSpPr>
        <p:spPr>
          <a:xfrm>
            <a:off x="3504598" y="2251544"/>
            <a:ext cx="1304800" cy="270836"/>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40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txBox="1">
            <a:spLocks/>
          </p:cNvSpPr>
          <p:nvPr/>
        </p:nvSpPr>
        <p:spPr>
          <a:xfrm>
            <a:off x="0" y="212623"/>
            <a:ext cx="9144000" cy="1143000"/>
          </a:xfrm>
          <a:prstGeom prst="rect">
            <a:avLst/>
          </a:prstGeom>
        </p:spPr>
        <p:txBody>
          <a:bodyPr>
            <a:normAutofit fontScale="92500"/>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How to run our REST endpoints (option 3)</a:t>
            </a:r>
          </a:p>
        </p:txBody>
      </p:sp>
      <p:sp>
        <p:nvSpPr>
          <p:cNvPr id="2" name="Rectangle 1"/>
          <p:cNvSpPr/>
          <p:nvPr/>
        </p:nvSpPr>
        <p:spPr>
          <a:xfrm>
            <a:off x="258544" y="1355623"/>
            <a:ext cx="4862228" cy="553998"/>
          </a:xfrm>
          <a:prstGeom prst="rect">
            <a:avLst/>
          </a:prstGeom>
        </p:spPr>
        <p:txBody>
          <a:bodyPr wrap="none">
            <a:spAutoFit/>
          </a:bodyPr>
          <a:lstStyle/>
          <a:p>
            <a:pPr>
              <a:spcBef>
                <a:spcPts val="0"/>
              </a:spcBef>
            </a:pPr>
            <a:r>
              <a:rPr lang="en-GB" sz="3000" dirty="0">
                <a:solidFill>
                  <a:srgbClr val="4F81BD"/>
                </a:solidFill>
                <a:latin typeface="Helvetica"/>
                <a:cs typeface="Helvetica"/>
              </a:rPr>
              <a:t>Use our free Python client *</a:t>
            </a:r>
          </a:p>
        </p:txBody>
      </p:sp>
      <p:pic>
        <p:nvPicPr>
          <p:cNvPr id="8" name="Picture 7" descr="Screen Shot 2016-10-16 at 19.54.15.png"/>
          <p:cNvPicPr>
            <a:picLocks noChangeAspect="1"/>
          </p:cNvPicPr>
          <p:nvPr/>
        </p:nvPicPr>
        <p:blipFill rotWithShape="1">
          <a:blip r:embed="rId2">
            <a:extLst>
              <a:ext uri="{28A0092B-C50C-407E-A947-70E740481C1C}">
                <a14:useLocalDpi xmlns:a14="http://schemas.microsoft.com/office/drawing/2010/main" val="0"/>
              </a:ext>
            </a:extLst>
          </a:blip>
          <a:srcRect t="3918" r="12365"/>
          <a:stretch/>
        </p:blipFill>
        <p:spPr>
          <a:xfrm>
            <a:off x="583417" y="2284336"/>
            <a:ext cx="7774285" cy="2249407"/>
          </a:xfrm>
          <a:prstGeom prst="rect">
            <a:avLst/>
          </a:prstGeom>
          <a:ln>
            <a:solidFill>
              <a:schemeClr val="bg1">
                <a:lumMod val="85000"/>
              </a:schemeClr>
            </a:solidFill>
          </a:ln>
        </p:spPr>
      </p:pic>
      <p:sp>
        <p:nvSpPr>
          <p:cNvPr id="9" name="Rectangle 8"/>
          <p:cNvSpPr/>
          <p:nvPr/>
        </p:nvSpPr>
        <p:spPr>
          <a:xfrm>
            <a:off x="769375" y="6203890"/>
            <a:ext cx="8263434" cy="430887"/>
          </a:xfrm>
          <a:prstGeom prst="rect">
            <a:avLst/>
          </a:prstGeom>
        </p:spPr>
        <p:txBody>
          <a:bodyPr wrap="square">
            <a:spAutoFit/>
          </a:bodyPr>
          <a:lstStyle/>
          <a:p>
            <a:pPr algn="r"/>
            <a:r>
              <a:rPr lang="en-GB" sz="2200" dirty="0">
                <a:solidFill>
                  <a:srgbClr val="4F81BD"/>
                </a:solidFill>
                <a:latin typeface="Helvetica" pitchFamily="2" charset="0"/>
                <a:cs typeface="Helvetica"/>
              </a:rPr>
              <a:t>* </a:t>
            </a:r>
            <a:r>
              <a:rPr lang="en-US" sz="2200" dirty="0">
                <a:latin typeface="Helvetica" pitchFamily="2" charset="0"/>
                <a:hlinkClick r:id="rId3"/>
              </a:rPr>
              <a:t>https://docs.targetvalidation.org/tutorials/python-client</a:t>
            </a:r>
            <a:endParaRPr lang="en-GB" sz="2200" dirty="0">
              <a:solidFill>
                <a:srgbClr val="4F81BD"/>
              </a:solidFill>
              <a:latin typeface="Helvetica" pitchFamily="2" charset="0"/>
              <a:cs typeface="Helvetica"/>
            </a:endParaRPr>
          </a:p>
        </p:txBody>
      </p:sp>
      <p:sp>
        <p:nvSpPr>
          <p:cNvPr id="10" name="TextBox 9"/>
          <p:cNvSpPr txBox="1"/>
          <p:nvPr/>
        </p:nvSpPr>
        <p:spPr>
          <a:xfrm>
            <a:off x="382909" y="5017817"/>
            <a:ext cx="8155390" cy="747897"/>
          </a:xfrm>
          <a:prstGeom prst="rect">
            <a:avLst/>
          </a:prstGeom>
          <a:noFill/>
        </p:spPr>
        <p:txBody>
          <a:bodyPr wrap="square" rtlCol="0">
            <a:spAutoFit/>
          </a:bodyPr>
          <a:lstStyle/>
          <a:p>
            <a:pPr algn="just">
              <a:lnSpc>
                <a:spcPct val="120000"/>
              </a:lnSpc>
            </a:pPr>
            <a:r>
              <a:rPr lang="en-US" dirty="0">
                <a:solidFill>
                  <a:srgbClr val="4F81BD"/>
                </a:solidFill>
                <a:latin typeface="Helvetica"/>
                <a:cs typeface="Helvetica"/>
              </a:rPr>
              <a:t>Advantage: you can change the way the associations are scored e.g. increase the weight given to text mining data</a:t>
            </a:r>
          </a:p>
        </p:txBody>
      </p:sp>
    </p:spTree>
    <p:extLst>
      <p:ext uri="{BB962C8B-B14F-4D97-AF65-F5344CB8AC3E}">
        <p14:creationId xmlns:p14="http://schemas.microsoft.com/office/powerpoint/2010/main" val="339855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p:cNvSpPr txBox="1">
            <a:spLocks/>
          </p:cNvSpPr>
          <p:nvPr/>
        </p:nvSpPr>
        <p:spPr>
          <a:xfrm>
            <a:off x="0" y="409913"/>
            <a:ext cx="9144000" cy="772427"/>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lnSpc>
                <a:spcPct val="120000"/>
              </a:lnSpc>
            </a:pPr>
            <a:r>
              <a:rPr lang="en-GB" sz="3900" dirty="0">
                <a:ea typeface="Calibri"/>
                <a:sym typeface="Calibri"/>
              </a:rPr>
              <a:t>User interface or REST API?</a:t>
            </a:r>
          </a:p>
        </p:txBody>
      </p:sp>
      <p:sp>
        <p:nvSpPr>
          <p:cNvPr id="20" name="Content Placeholder 5"/>
          <p:cNvSpPr txBox="1">
            <a:spLocks/>
          </p:cNvSpPr>
          <p:nvPr/>
        </p:nvSpPr>
        <p:spPr>
          <a:xfrm>
            <a:off x="0" y="1730637"/>
            <a:ext cx="9144000" cy="3048865"/>
          </a:xfrm>
          <a:prstGeom prst="rect">
            <a:avLst/>
          </a:prstGeom>
        </p:spPr>
        <p:txBody>
          <a:bodyPr>
            <a:noAutofit/>
          </a:bodyPr>
          <a:lstStyle>
            <a:lvl1pPr marL="342900" indent="-342900" algn="l" defTabSz="457200" rtl="0" eaLnBrk="1" latinLnBrk="0" hangingPunct="1">
              <a:spcBef>
                <a:spcPct val="20000"/>
              </a:spcBef>
              <a:spcAft>
                <a:spcPts val="600"/>
              </a:spcAft>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spcBef>
                <a:spcPts val="0"/>
              </a:spcBef>
            </a:pPr>
            <a:r>
              <a:rPr lang="en-GB" sz="3000" dirty="0">
                <a:solidFill>
                  <a:schemeClr val="accent1"/>
                </a:solidFill>
                <a:latin typeface="Helvetica"/>
                <a:cs typeface="Helvetica"/>
              </a:rPr>
              <a:t>Scale and volume of your search or results</a:t>
            </a:r>
          </a:p>
          <a:p>
            <a:pPr algn="just">
              <a:lnSpc>
                <a:spcPct val="150000"/>
              </a:lnSpc>
              <a:spcBef>
                <a:spcPts val="0"/>
              </a:spcBef>
            </a:pPr>
            <a:r>
              <a:rPr lang="en-GB" sz="3000" dirty="0">
                <a:solidFill>
                  <a:schemeClr val="accent1"/>
                </a:solidFill>
                <a:latin typeface="Helvetica"/>
                <a:cs typeface="Helvetica"/>
              </a:rPr>
              <a:t>Flexibility in the search</a:t>
            </a:r>
          </a:p>
          <a:p>
            <a:pPr algn="just">
              <a:lnSpc>
                <a:spcPct val="150000"/>
              </a:lnSpc>
              <a:spcBef>
                <a:spcPts val="0"/>
              </a:spcBef>
            </a:pPr>
            <a:r>
              <a:rPr lang="en-GB" sz="3000" dirty="0">
                <a:solidFill>
                  <a:schemeClr val="accent1"/>
                </a:solidFill>
                <a:latin typeface="Helvetica"/>
                <a:cs typeface="Helvetica"/>
              </a:rPr>
              <a:t>Visualisation of the results</a:t>
            </a:r>
          </a:p>
          <a:p>
            <a:pPr algn="just">
              <a:lnSpc>
                <a:spcPct val="150000"/>
              </a:lnSpc>
              <a:spcBef>
                <a:spcPts val="0"/>
              </a:spcBef>
            </a:pPr>
            <a:endParaRPr lang="en-GB" sz="3000" dirty="0">
              <a:solidFill>
                <a:schemeClr val="accent1"/>
              </a:solidFill>
              <a:latin typeface="Helvetica"/>
              <a:cs typeface="Helvetica"/>
            </a:endParaRPr>
          </a:p>
        </p:txBody>
      </p:sp>
      <p:pic>
        <p:nvPicPr>
          <p:cNvPr id="2" name="Picture 1" descr="Screen Shot 2018-10-03 at 16.59.59.png"/>
          <p:cNvPicPr>
            <a:picLocks noChangeAspect="1"/>
          </p:cNvPicPr>
          <p:nvPr/>
        </p:nvPicPr>
        <p:blipFill rotWithShape="1">
          <a:blip r:embed="rId3">
            <a:extLst>
              <a:ext uri="{28A0092B-C50C-407E-A947-70E740481C1C}">
                <a14:useLocalDpi xmlns:a14="http://schemas.microsoft.com/office/drawing/2010/main" val="0"/>
              </a:ext>
            </a:extLst>
          </a:blip>
          <a:srcRect t="55565" r="56853"/>
          <a:stretch/>
        </p:blipFill>
        <p:spPr>
          <a:xfrm>
            <a:off x="969180" y="4779502"/>
            <a:ext cx="3391869" cy="1360018"/>
          </a:xfrm>
          <a:prstGeom prst="rect">
            <a:avLst/>
          </a:prstGeom>
          <a:ln>
            <a:noFill/>
          </a:ln>
        </p:spPr>
      </p:pic>
      <p:pic>
        <p:nvPicPr>
          <p:cNvPr id="3" name="Picture 2" descr="Screen Shot 2018-10-03 at 17.01.17.png"/>
          <p:cNvPicPr>
            <a:picLocks noChangeAspect="1"/>
          </p:cNvPicPr>
          <p:nvPr/>
        </p:nvPicPr>
        <p:blipFill rotWithShape="1">
          <a:blip r:embed="rId4">
            <a:extLst>
              <a:ext uri="{28A0092B-C50C-407E-A947-70E740481C1C}">
                <a14:useLocalDpi xmlns:a14="http://schemas.microsoft.com/office/drawing/2010/main" val="0"/>
              </a:ext>
            </a:extLst>
          </a:blip>
          <a:srcRect t="26542" r="20400"/>
          <a:stretch/>
        </p:blipFill>
        <p:spPr>
          <a:xfrm>
            <a:off x="5143124" y="4457969"/>
            <a:ext cx="3094414" cy="2145577"/>
          </a:xfrm>
          <a:prstGeom prst="rect">
            <a:avLst/>
          </a:prstGeom>
          <a:ln>
            <a:noFill/>
          </a:ln>
        </p:spPr>
      </p:pic>
    </p:spTree>
    <p:extLst>
      <p:ext uri="{BB962C8B-B14F-4D97-AF65-F5344CB8AC3E}">
        <p14:creationId xmlns:p14="http://schemas.microsoft.com/office/powerpoint/2010/main" val="23227385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p:cNvSpPr txBox="1">
            <a:spLocks/>
          </p:cNvSpPr>
          <p:nvPr/>
        </p:nvSpPr>
        <p:spPr>
          <a:xfrm>
            <a:off x="149411" y="236764"/>
            <a:ext cx="887505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REST API calls: some examples*</a:t>
            </a:r>
          </a:p>
        </p:txBody>
      </p:sp>
      <p:pic>
        <p:nvPicPr>
          <p:cNvPr id="3" name="Picture 2" descr="Screen Shot 2017-05-09 at 22.22.54.png"/>
          <p:cNvPicPr>
            <a:picLocks noChangeAspect="1"/>
          </p:cNvPicPr>
          <p:nvPr/>
        </p:nvPicPr>
        <p:blipFill rotWithShape="1">
          <a:blip r:embed="rId3">
            <a:extLst>
              <a:ext uri="{28A0092B-C50C-407E-A947-70E740481C1C}">
                <a14:useLocalDpi xmlns:a14="http://schemas.microsoft.com/office/drawing/2010/main" val="0"/>
              </a:ext>
            </a:extLst>
          </a:blip>
          <a:srcRect l="5308" t="17520" b="12785"/>
          <a:stretch/>
        </p:blipFill>
        <p:spPr>
          <a:xfrm>
            <a:off x="50483" y="1191355"/>
            <a:ext cx="3776199" cy="573805"/>
          </a:xfrm>
          <a:prstGeom prst="rect">
            <a:avLst/>
          </a:prstGeom>
        </p:spPr>
      </p:pic>
      <p:pic>
        <p:nvPicPr>
          <p:cNvPr id="4" name="Picture 3" descr="Screen Shot 2017-05-09 at 22.23.50.png"/>
          <p:cNvPicPr>
            <a:picLocks noChangeAspect="1"/>
          </p:cNvPicPr>
          <p:nvPr/>
        </p:nvPicPr>
        <p:blipFill rotWithShape="1">
          <a:blip r:embed="rId4">
            <a:extLst>
              <a:ext uri="{28A0092B-C50C-407E-A947-70E740481C1C}">
                <a14:useLocalDpi xmlns:a14="http://schemas.microsoft.com/office/drawing/2010/main" val="0"/>
              </a:ext>
            </a:extLst>
          </a:blip>
          <a:srcRect l="1372" t="9734" b="-1"/>
          <a:stretch/>
        </p:blipFill>
        <p:spPr>
          <a:xfrm>
            <a:off x="50483" y="2840423"/>
            <a:ext cx="5110361" cy="576000"/>
          </a:xfrm>
          <a:prstGeom prst="rect">
            <a:avLst/>
          </a:prstGeom>
        </p:spPr>
      </p:pic>
      <p:pic>
        <p:nvPicPr>
          <p:cNvPr id="5" name="Picture 4" descr="Screen Shot 2017-05-09 at 22.24.45.png"/>
          <p:cNvPicPr>
            <a:picLocks noChangeAspect="1"/>
          </p:cNvPicPr>
          <p:nvPr/>
        </p:nvPicPr>
        <p:blipFill rotWithShape="1">
          <a:blip r:embed="rId5">
            <a:extLst>
              <a:ext uri="{28A0092B-C50C-407E-A947-70E740481C1C}">
                <a14:useLocalDpi xmlns:a14="http://schemas.microsoft.com/office/drawing/2010/main" val="0"/>
              </a:ext>
            </a:extLst>
          </a:blip>
          <a:srcRect l="1035" t="9259"/>
          <a:stretch/>
        </p:blipFill>
        <p:spPr>
          <a:xfrm>
            <a:off x="50483" y="5303719"/>
            <a:ext cx="4744356" cy="555333"/>
          </a:xfrm>
          <a:prstGeom prst="rect">
            <a:avLst/>
          </a:prstGeom>
        </p:spPr>
      </p:pic>
      <p:sp>
        <p:nvSpPr>
          <p:cNvPr id="8" name="Rectangle 7"/>
          <p:cNvSpPr/>
          <p:nvPr/>
        </p:nvSpPr>
        <p:spPr>
          <a:xfrm>
            <a:off x="50483" y="1919315"/>
            <a:ext cx="8339672" cy="307777"/>
          </a:xfrm>
          <a:prstGeom prst="rect">
            <a:avLst/>
          </a:prstGeom>
        </p:spPr>
        <p:txBody>
          <a:bodyPr wrap="square">
            <a:spAutoFit/>
          </a:bodyPr>
          <a:lstStyle/>
          <a:p>
            <a:r>
              <a:rPr lang="en-US" dirty="0">
                <a:solidFill>
                  <a:srgbClr val="4F81BD"/>
                </a:solidFill>
                <a:latin typeface="Helvetica"/>
                <a:cs typeface="Helvetica"/>
              </a:rPr>
              <a:t>https://platform-</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err="1">
                <a:solidFill>
                  <a:srgbClr val="FF0000"/>
                </a:solidFill>
                <a:latin typeface="Helvetica"/>
                <a:cs typeface="Helvetica"/>
              </a:rPr>
              <a:t>search</a:t>
            </a:r>
            <a:r>
              <a:rPr lang="en-US" dirty="0" err="1">
                <a:solidFill>
                  <a:srgbClr val="4F81BD"/>
                </a:solidFill>
                <a:latin typeface="Helvetica"/>
                <a:cs typeface="Helvetica"/>
              </a:rPr>
              <a:t>?q</a:t>
            </a:r>
            <a:r>
              <a:rPr lang="en-US" dirty="0">
                <a:solidFill>
                  <a:srgbClr val="4F81BD"/>
                </a:solidFill>
                <a:latin typeface="Helvetica"/>
                <a:cs typeface="Helvetica"/>
              </a:rPr>
              <a:t>=alzheimer%27s</a:t>
            </a:r>
          </a:p>
        </p:txBody>
      </p:sp>
      <p:sp>
        <p:nvSpPr>
          <p:cNvPr id="9" name="Rectangle 8"/>
          <p:cNvSpPr/>
          <p:nvPr/>
        </p:nvSpPr>
        <p:spPr>
          <a:xfrm>
            <a:off x="50483" y="3490198"/>
            <a:ext cx="9425758" cy="307777"/>
          </a:xfrm>
          <a:prstGeom prst="rect">
            <a:avLst/>
          </a:prstGeom>
        </p:spPr>
        <p:txBody>
          <a:bodyPr wrap="square">
            <a:spAutoFit/>
          </a:bodyPr>
          <a:lstStyle/>
          <a:p>
            <a:r>
              <a:rPr lang="en-US" dirty="0">
                <a:solidFill>
                  <a:srgbClr val="4F81BD"/>
                </a:solidFill>
                <a:latin typeface="Helvetica"/>
                <a:cs typeface="Helvetica"/>
              </a:rPr>
              <a:t>https://platform-</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association</a:t>
            </a:r>
            <a:r>
              <a:rPr lang="en-US" dirty="0">
                <a:solidFill>
                  <a:srgbClr val="4F81BD"/>
                </a:solidFill>
                <a:latin typeface="Helvetica"/>
                <a:cs typeface="Helvetica"/>
              </a:rPr>
              <a:t>/</a:t>
            </a:r>
            <a:r>
              <a:rPr lang="en-US" dirty="0" err="1">
                <a:solidFill>
                  <a:srgbClr val="FF0000"/>
                </a:solidFill>
                <a:latin typeface="Helvetica"/>
                <a:cs typeface="Helvetica"/>
              </a:rPr>
              <a:t>filter</a:t>
            </a:r>
            <a:r>
              <a:rPr lang="en-US" dirty="0" err="1">
                <a:solidFill>
                  <a:srgbClr val="4F81BD"/>
                </a:solidFill>
                <a:latin typeface="Helvetica"/>
                <a:cs typeface="Helvetica"/>
              </a:rPr>
              <a:t>?target</a:t>
            </a:r>
            <a:r>
              <a:rPr lang="en-US" dirty="0">
                <a:solidFill>
                  <a:srgbClr val="4F81BD"/>
                </a:solidFill>
                <a:latin typeface="Helvetica"/>
                <a:cs typeface="Helvetica"/>
              </a:rPr>
              <a:t>=ENSG00000142192</a:t>
            </a:r>
          </a:p>
        </p:txBody>
      </p:sp>
      <p:sp>
        <p:nvSpPr>
          <p:cNvPr id="14" name="Rectangle 13"/>
          <p:cNvSpPr/>
          <p:nvPr/>
        </p:nvSpPr>
        <p:spPr>
          <a:xfrm>
            <a:off x="50483" y="4011930"/>
            <a:ext cx="9425758" cy="594265"/>
          </a:xfrm>
          <a:prstGeom prst="rect">
            <a:avLst/>
          </a:prstGeom>
        </p:spPr>
        <p:txBody>
          <a:bodyPr wrap="square">
            <a:spAutoFit/>
          </a:bodyPr>
          <a:lstStyle/>
          <a:p>
            <a:pPr>
              <a:lnSpc>
                <a:spcPct val="120000"/>
              </a:lnSpc>
            </a:pPr>
            <a:r>
              <a:rPr lang="en-US" dirty="0">
                <a:solidFill>
                  <a:srgbClr val="4F81BD"/>
                </a:solidFill>
                <a:latin typeface="Helvetica"/>
                <a:cs typeface="Helvetica"/>
              </a:rPr>
              <a:t>https://platform-</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association</a:t>
            </a:r>
            <a:r>
              <a:rPr lang="en-US" dirty="0">
                <a:solidFill>
                  <a:srgbClr val="4F81BD"/>
                </a:solidFill>
                <a:latin typeface="Helvetica"/>
                <a:cs typeface="Helvetica"/>
              </a:rPr>
              <a:t>/</a:t>
            </a:r>
            <a:r>
              <a:rPr lang="en-US" dirty="0">
                <a:solidFill>
                  <a:srgbClr val="FF0000"/>
                </a:solidFill>
                <a:latin typeface="Helvetica"/>
                <a:cs typeface="Helvetica"/>
              </a:rPr>
              <a:t>filter</a:t>
            </a:r>
          </a:p>
          <a:p>
            <a:pPr>
              <a:lnSpc>
                <a:spcPct val="120000"/>
              </a:lnSpc>
            </a:pPr>
            <a:r>
              <a:rPr lang="en-US" dirty="0">
                <a:solidFill>
                  <a:srgbClr val="4F81BD"/>
                </a:solidFill>
                <a:latin typeface="Helvetica"/>
                <a:cs typeface="Helvetica"/>
              </a:rPr>
              <a:t>?target=ENSG00000142192&amp;direct=true</a:t>
            </a:r>
          </a:p>
        </p:txBody>
      </p:sp>
      <p:sp>
        <p:nvSpPr>
          <p:cNvPr id="11" name="Rectangle 10"/>
          <p:cNvSpPr/>
          <p:nvPr/>
        </p:nvSpPr>
        <p:spPr>
          <a:xfrm>
            <a:off x="50483" y="5898289"/>
            <a:ext cx="8242912" cy="852798"/>
          </a:xfrm>
          <a:prstGeom prst="rect">
            <a:avLst/>
          </a:prstGeom>
        </p:spPr>
        <p:txBody>
          <a:bodyPr wrap="square">
            <a:spAutoFit/>
          </a:bodyPr>
          <a:lstStyle/>
          <a:p>
            <a:pPr>
              <a:lnSpc>
                <a:spcPct val="120000"/>
              </a:lnSpc>
            </a:pPr>
            <a:r>
              <a:rPr lang="en-US" dirty="0">
                <a:solidFill>
                  <a:srgbClr val="4F81BD"/>
                </a:solidFill>
                <a:latin typeface="Helvetica"/>
                <a:cs typeface="Helvetica"/>
              </a:rPr>
              <a:t>https://platform-</a:t>
            </a:r>
            <a:r>
              <a:rPr lang="en-US" dirty="0" err="1">
                <a:solidFill>
                  <a:srgbClr val="4F81BD"/>
                </a:solidFill>
                <a:latin typeface="Helvetica"/>
                <a:cs typeface="Helvetica"/>
              </a:rPr>
              <a:t>api.opentargets.io</a:t>
            </a:r>
            <a:r>
              <a:rPr lang="en-US" dirty="0">
                <a:solidFill>
                  <a:srgbClr val="4F81BD"/>
                </a:solidFill>
                <a:latin typeface="Helvetica"/>
                <a:cs typeface="Helvetica"/>
              </a:rPr>
              <a:t>/v3/platform/public/</a:t>
            </a:r>
            <a:r>
              <a:rPr lang="en-US" dirty="0">
                <a:solidFill>
                  <a:srgbClr val="FF0000"/>
                </a:solidFill>
                <a:latin typeface="Helvetica"/>
                <a:cs typeface="Helvetica"/>
              </a:rPr>
              <a:t>evidence</a:t>
            </a:r>
            <a:r>
              <a:rPr lang="en-US" dirty="0">
                <a:solidFill>
                  <a:srgbClr val="4F81BD"/>
                </a:solidFill>
                <a:latin typeface="Helvetica"/>
                <a:cs typeface="Helvetica"/>
              </a:rPr>
              <a:t>/</a:t>
            </a:r>
            <a:r>
              <a:rPr lang="en-US" dirty="0" err="1">
                <a:solidFill>
                  <a:srgbClr val="FF0000"/>
                </a:solidFill>
                <a:latin typeface="Helvetica"/>
                <a:cs typeface="Helvetica"/>
              </a:rPr>
              <a:t>filter</a:t>
            </a:r>
            <a:r>
              <a:rPr lang="en-US" dirty="0" err="1">
                <a:solidFill>
                  <a:srgbClr val="4F81BD"/>
                </a:solidFill>
                <a:latin typeface="Helvetica"/>
                <a:cs typeface="Helvetica"/>
              </a:rPr>
              <a:t>?target</a:t>
            </a:r>
            <a:r>
              <a:rPr lang="en-US" dirty="0">
                <a:solidFill>
                  <a:srgbClr val="4F81BD"/>
                </a:solidFill>
                <a:latin typeface="Helvetica"/>
                <a:cs typeface="Helvetica"/>
              </a:rPr>
              <a:t>=ENSG00000142192&amp;disease=EFO_0000249&amp;datasource=</a:t>
            </a:r>
            <a:r>
              <a:rPr lang="en-US" dirty="0" err="1">
                <a:solidFill>
                  <a:srgbClr val="4F81BD"/>
                </a:solidFill>
                <a:latin typeface="Helvetica"/>
                <a:cs typeface="Helvetica"/>
              </a:rPr>
              <a:t>uniprot&amp;direct</a:t>
            </a:r>
            <a:r>
              <a:rPr lang="en-US" dirty="0">
                <a:solidFill>
                  <a:srgbClr val="4F81BD"/>
                </a:solidFill>
                <a:latin typeface="Helvetica"/>
                <a:cs typeface="Helvetica"/>
              </a:rPr>
              <a:t>=true</a:t>
            </a:r>
          </a:p>
        </p:txBody>
      </p:sp>
    </p:spTree>
    <p:extLst>
      <p:ext uri="{BB962C8B-B14F-4D97-AF65-F5344CB8AC3E}">
        <p14:creationId xmlns:p14="http://schemas.microsoft.com/office/powerpoint/2010/main" val="683548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txBox="1">
            <a:spLocks/>
          </p:cNvSpPr>
          <p:nvPr/>
        </p:nvSpPr>
        <p:spPr>
          <a:xfrm>
            <a:off x="0" y="43105"/>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Open Targets REST API</a:t>
            </a:r>
          </a:p>
        </p:txBody>
      </p:sp>
      <p:sp>
        <p:nvSpPr>
          <p:cNvPr id="12" name="Rectangle 11"/>
          <p:cNvSpPr/>
          <p:nvPr/>
        </p:nvSpPr>
        <p:spPr>
          <a:xfrm>
            <a:off x="147420" y="6152117"/>
            <a:ext cx="8996579" cy="441146"/>
          </a:xfrm>
          <a:prstGeom prst="rect">
            <a:avLst/>
          </a:prstGeom>
        </p:spPr>
        <p:txBody>
          <a:bodyPr wrap="square">
            <a:spAutoFit/>
          </a:bodyPr>
          <a:lstStyle/>
          <a:p>
            <a:pPr>
              <a:lnSpc>
                <a:spcPct val="150000"/>
              </a:lnSpc>
            </a:pPr>
            <a:r>
              <a:rPr lang="en-US" sz="1600" dirty="0">
                <a:solidFill>
                  <a:srgbClr val="4F81BD"/>
                </a:solidFill>
                <a:latin typeface="Helvetica"/>
                <a:cs typeface="Helvetica"/>
              </a:rPr>
              <a:t>Private: methods used by the UI to serve external data. Subject to change without notice</a:t>
            </a:r>
          </a:p>
        </p:txBody>
      </p:sp>
      <p:sp>
        <p:nvSpPr>
          <p:cNvPr id="8" name="Rectangle 7"/>
          <p:cNvSpPr/>
          <p:nvPr/>
        </p:nvSpPr>
        <p:spPr>
          <a:xfrm>
            <a:off x="1632945" y="862939"/>
            <a:ext cx="6114055" cy="523220"/>
          </a:xfrm>
          <a:prstGeom prst="rect">
            <a:avLst/>
          </a:prstGeom>
        </p:spPr>
        <p:txBody>
          <a:bodyPr wrap="square">
            <a:spAutoFit/>
          </a:bodyPr>
          <a:lstStyle/>
          <a:p>
            <a:pPr algn="ctr"/>
            <a:r>
              <a:rPr lang="en-GB" dirty="0">
                <a:latin typeface="Helvetica"/>
                <a:cs typeface="Helvetica"/>
                <a:hlinkClick r:id="rId3"/>
              </a:rPr>
              <a:t>https://platform-api.opentargets.io/v3/platform/docs/swagger-</a:t>
            </a:r>
            <a:r>
              <a:rPr lang="en-GB" dirty="0" err="1">
                <a:latin typeface="Helvetica"/>
                <a:cs typeface="Helvetica"/>
                <a:hlinkClick r:id="rId3"/>
              </a:rPr>
              <a:t>u</a:t>
            </a:r>
            <a:r>
              <a:rPr lang="en-GB" dirty="0" err="1">
                <a:latin typeface="Helvetica"/>
                <a:cs typeface="Helvetica"/>
              </a:rPr>
              <a:t>i</a:t>
            </a:r>
            <a:endParaRPr lang="en-GB" dirty="0">
              <a:latin typeface="Helvetica"/>
              <a:cs typeface="Helvetica"/>
            </a:endParaRPr>
          </a:p>
          <a:p>
            <a:pPr algn="ctr"/>
            <a:endParaRPr lang="en-GB" dirty="0">
              <a:latin typeface="Helvetica"/>
              <a:cs typeface="Helvetica"/>
            </a:endParaRPr>
          </a:p>
        </p:txBody>
      </p:sp>
      <p:pic>
        <p:nvPicPr>
          <p:cNvPr id="3" name="Picture 2" descr="Screen Shot 2018-09-25 at 19.37.07.png"/>
          <p:cNvPicPr>
            <a:picLocks noChangeAspect="1"/>
          </p:cNvPicPr>
          <p:nvPr/>
        </p:nvPicPr>
        <p:blipFill rotWithShape="1">
          <a:blip r:embed="rId4">
            <a:extLst>
              <a:ext uri="{28A0092B-C50C-407E-A947-70E740481C1C}">
                <a14:useLocalDpi xmlns:a14="http://schemas.microsoft.com/office/drawing/2010/main" val="0"/>
              </a:ext>
            </a:extLst>
          </a:blip>
          <a:srcRect b="29259"/>
          <a:stretch/>
        </p:blipFill>
        <p:spPr>
          <a:xfrm>
            <a:off x="203200" y="1651001"/>
            <a:ext cx="8795998" cy="3958199"/>
          </a:xfrm>
          <a:prstGeom prst="rect">
            <a:avLst/>
          </a:prstGeom>
          <a:ln>
            <a:solidFill>
              <a:schemeClr val="bg1">
                <a:lumMod val="75000"/>
              </a:schemeClr>
            </a:solidFill>
          </a:ln>
        </p:spPr>
      </p:pic>
    </p:spTree>
    <p:extLst>
      <p:ext uri="{BB962C8B-B14F-4D97-AF65-F5344CB8AC3E}">
        <p14:creationId xmlns:p14="http://schemas.microsoft.com/office/powerpoint/2010/main" val="39565126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763" y="47860"/>
            <a:ext cx="9134475" cy="1143000"/>
          </a:xfrm>
          <a:prstGeom prst="rect">
            <a:avLst/>
          </a:prstGeom>
        </p:spPr>
        <p:txBody>
          <a:bodyPr>
            <a:no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t>REST API: webinar</a:t>
            </a:r>
          </a:p>
        </p:txBody>
      </p:sp>
      <p:sp>
        <p:nvSpPr>
          <p:cNvPr id="2" name="Rectangle 1"/>
          <p:cNvSpPr/>
          <p:nvPr/>
        </p:nvSpPr>
        <p:spPr>
          <a:xfrm>
            <a:off x="2581712" y="6348957"/>
            <a:ext cx="3980577" cy="769441"/>
          </a:xfrm>
          <a:prstGeom prst="rect">
            <a:avLst/>
          </a:prstGeom>
        </p:spPr>
        <p:txBody>
          <a:bodyPr wrap="none">
            <a:spAutoFit/>
          </a:bodyPr>
          <a:lstStyle/>
          <a:p>
            <a:r>
              <a:rPr lang="en-US" sz="2200" dirty="0">
                <a:latin typeface="Helvetica"/>
                <a:cs typeface="Helvetica"/>
                <a:hlinkClick r:id="rId2"/>
              </a:rPr>
              <a:t>https://youtu.be/KQbfhwpeEvc</a:t>
            </a:r>
            <a:endParaRPr lang="en-US" sz="2200" dirty="0">
              <a:latin typeface="Helvetica"/>
              <a:cs typeface="Helvetica"/>
            </a:endParaRPr>
          </a:p>
          <a:p>
            <a:endParaRPr lang="en-US" sz="2200" dirty="0">
              <a:latin typeface="Helvetica"/>
              <a:cs typeface="Helvetica"/>
            </a:endParaRPr>
          </a:p>
        </p:txBody>
      </p:sp>
      <p:pic>
        <p:nvPicPr>
          <p:cNvPr id="4" name="Picture 3" descr="Screen Shot 2018-06-06 at 12.44.16.png"/>
          <p:cNvPicPr>
            <a:picLocks noChangeAspect="1"/>
          </p:cNvPicPr>
          <p:nvPr/>
        </p:nvPicPr>
        <p:blipFill rotWithShape="1">
          <a:blip r:embed="rId3">
            <a:extLst>
              <a:ext uri="{28A0092B-C50C-407E-A947-70E740481C1C}">
                <a14:useLocalDpi xmlns:a14="http://schemas.microsoft.com/office/drawing/2010/main" val="0"/>
              </a:ext>
            </a:extLst>
          </a:blip>
          <a:srcRect b="9192"/>
          <a:stretch/>
        </p:blipFill>
        <p:spPr>
          <a:xfrm>
            <a:off x="704966" y="996377"/>
            <a:ext cx="7734068" cy="5183997"/>
          </a:xfrm>
          <a:prstGeom prst="rect">
            <a:avLst/>
          </a:prstGeom>
          <a:ln>
            <a:solidFill>
              <a:schemeClr val="bg1">
                <a:lumMod val="75000"/>
              </a:schemeClr>
            </a:solidFill>
          </a:ln>
        </p:spPr>
      </p:pic>
    </p:spTree>
    <p:extLst>
      <p:ext uri="{BB962C8B-B14F-4D97-AF65-F5344CB8AC3E}">
        <p14:creationId xmlns:p14="http://schemas.microsoft.com/office/powerpoint/2010/main" val="420432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04" y="3550944"/>
            <a:ext cx="627192" cy="57973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04" y="1914971"/>
            <a:ext cx="650453" cy="639203"/>
          </a:xfrm>
          <a:prstGeom prst="rect">
            <a:avLst/>
          </a:prstGeom>
        </p:spPr>
      </p:pic>
      <p:sp>
        <p:nvSpPr>
          <p:cNvPr id="21" name="Title 8"/>
          <p:cNvSpPr txBox="1">
            <a:spLocks/>
          </p:cNvSpPr>
          <p:nvPr/>
        </p:nvSpPr>
        <p:spPr>
          <a:xfrm>
            <a:off x="0" y="1835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4000" dirty="0">
                <a:ea typeface="Calibri"/>
                <a:sym typeface="Calibri"/>
              </a:rPr>
              <a:t>Data generation: Open Targets</a:t>
            </a:r>
          </a:p>
        </p:txBody>
      </p:sp>
      <p:sp>
        <p:nvSpPr>
          <p:cNvPr id="27" name="TextBox 26"/>
          <p:cNvSpPr txBox="1"/>
          <p:nvPr/>
        </p:nvSpPr>
        <p:spPr>
          <a:xfrm>
            <a:off x="14941" y="6365480"/>
            <a:ext cx="3806056" cy="830997"/>
          </a:xfrm>
          <a:prstGeom prst="rect">
            <a:avLst/>
          </a:prstGeom>
          <a:noFill/>
        </p:spPr>
        <p:txBody>
          <a:bodyPr wrap="square" rtlCol="0">
            <a:spAutoFit/>
          </a:bodyPr>
          <a:lstStyle/>
          <a:p>
            <a:r>
              <a:rPr lang="en-GB" sz="1600" dirty="0">
                <a:solidFill>
                  <a:srgbClr val="0000FF"/>
                </a:solidFill>
                <a:latin typeface="Helvetica"/>
                <a:cs typeface="Helvetica"/>
                <a:hlinkClick r:id="rId5"/>
              </a:rPr>
              <a:t>www.opentargets.org/science/</a:t>
            </a:r>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a:p>
            <a:endParaRPr lang="en-GB" sz="1600" dirty="0">
              <a:solidFill>
                <a:srgbClr val="0000FF"/>
              </a:solidFill>
              <a:latin typeface="Helvetica"/>
              <a:cs typeface="Helvetica"/>
            </a:endParaRPr>
          </a:p>
        </p:txBody>
      </p:sp>
      <p:sp>
        <p:nvSpPr>
          <p:cNvPr id="36" name="TextBox 35"/>
          <p:cNvSpPr txBox="1"/>
          <p:nvPr/>
        </p:nvSpPr>
        <p:spPr>
          <a:xfrm>
            <a:off x="1627522" y="1639538"/>
            <a:ext cx="726423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Organoid knockouts (CRISPR-Cas9) - gut epithelium</a:t>
            </a:r>
          </a:p>
          <a:p>
            <a:pPr marL="285750" indent="-285750" algn="just">
              <a:lnSpc>
                <a:spcPct val="120000"/>
              </a:lnSpc>
              <a:buFont typeface="Arial"/>
              <a:buChar char="•"/>
            </a:pPr>
            <a:r>
              <a:rPr lang="en-US" sz="2000" dirty="0">
                <a:solidFill>
                  <a:srgbClr val="4F81BD"/>
                </a:solidFill>
                <a:latin typeface="Helvetica"/>
                <a:cs typeface="Helvetica"/>
              </a:rPr>
              <a:t>IL22 pathway to treat IBD?</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University of Cambridge</a:t>
            </a:r>
          </a:p>
        </p:txBody>
      </p:sp>
      <p:sp>
        <p:nvSpPr>
          <p:cNvPr id="37" name="TextBox 36"/>
          <p:cNvSpPr txBox="1"/>
          <p:nvPr/>
        </p:nvSpPr>
        <p:spPr>
          <a:xfrm>
            <a:off x="1627522" y="3245777"/>
            <a:ext cx="6925540" cy="1190069"/>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Alzheimer’s and Parkinson’s</a:t>
            </a:r>
          </a:p>
          <a:p>
            <a:pPr marL="285750" indent="-285750" algn="just">
              <a:lnSpc>
                <a:spcPct val="120000"/>
              </a:lnSpc>
              <a:buFont typeface="Arial"/>
              <a:buChar char="•"/>
            </a:pPr>
            <a:r>
              <a:rPr lang="en-US" sz="2000" dirty="0">
                <a:solidFill>
                  <a:srgbClr val="4F81BD"/>
                </a:solidFill>
                <a:latin typeface="Helvetica"/>
                <a:cs typeface="Helvetica"/>
              </a:rPr>
              <a:t>CRISPR/Cas9 screens, </a:t>
            </a:r>
            <a:r>
              <a:rPr lang="en-US" sz="2000" dirty="0" err="1">
                <a:solidFill>
                  <a:srgbClr val="4F81BD"/>
                </a:solidFill>
                <a:latin typeface="Helvetica"/>
                <a:cs typeface="Helvetica"/>
              </a:rPr>
              <a:t>iPS</a:t>
            </a:r>
            <a:r>
              <a:rPr lang="en-US" sz="2000" dirty="0">
                <a:solidFill>
                  <a:srgbClr val="4F81BD"/>
                </a:solidFill>
                <a:latin typeface="Helvetica"/>
                <a:cs typeface="Helvetica"/>
              </a:rPr>
              <a:t> cells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a:t>
            </a:r>
            <a:r>
              <a:rPr lang="en-US" sz="2000" dirty="0" err="1">
                <a:solidFill>
                  <a:srgbClr val="4F81BD"/>
                </a:solidFill>
                <a:latin typeface="Helvetica"/>
                <a:cs typeface="Helvetica"/>
              </a:rPr>
              <a:t>Biogen</a:t>
            </a:r>
            <a:r>
              <a:rPr lang="en-US" sz="2000" dirty="0">
                <a:solidFill>
                  <a:srgbClr val="4F81BD"/>
                </a:solidFill>
                <a:latin typeface="Helvetica"/>
                <a:cs typeface="Helvetica"/>
              </a:rPr>
              <a:t>, Gurdon Institute</a:t>
            </a:r>
          </a:p>
        </p:txBody>
      </p:sp>
      <p:sp>
        <p:nvSpPr>
          <p:cNvPr id="10" name="Title 8"/>
          <p:cNvSpPr txBox="1">
            <a:spLocks/>
          </p:cNvSpPr>
          <p:nvPr/>
        </p:nvSpPr>
        <p:spPr>
          <a:xfrm>
            <a:off x="0" y="755064"/>
            <a:ext cx="9143999" cy="1143000"/>
          </a:xfrm>
          <a:prstGeom prst="rect">
            <a:avLst/>
          </a:prstGeom>
        </p:spPr>
        <p:txBody>
          <a:bodyPr>
            <a:normAutofit/>
          </a:bodyPr>
          <a:lstStyle>
            <a:lvl1pPr algn="l" defTabSz="457068" rtl="0" eaLnBrk="1" latinLnBrk="0" hangingPunct="1">
              <a:spcBef>
                <a:spcPct val="0"/>
              </a:spcBef>
              <a:buNone/>
              <a:defRPr sz="3200" b="0" i="0" kern="1200">
                <a:solidFill>
                  <a:srgbClr val="0091EB"/>
                </a:solidFill>
                <a:latin typeface="Helvetica"/>
                <a:ea typeface="+mj-ea"/>
                <a:cs typeface="Helvetica"/>
              </a:defRPr>
            </a:lvl1pPr>
          </a:lstStyle>
          <a:p>
            <a:pPr algn="ctr"/>
            <a:r>
              <a:rPr lang="en-GB" sz="2000" dirty="0">
                <a:ea typeface="Calibri"/>
                <a:sym typeface="Calibri"/>
              </a:rPr>
              <a:t>Some examples</a:t>
            </a:r>
          </a:p>
        </p:txBody>
      </p:sp>
      <p:pic>
        <p:nvPicPr>
          <p:cNvPr id="11" name="Picture 10">
            <a:extLst>
              <a:ext uri="{FF2B5EF4-FFF2-40B4-BE49-F238E27FC236}">
                <a16:creationId xmlns:a16="http://schemas.microsoft.com/office/drawing/2014/main" id="{A453478A-7A12-664F-8366-B394FAF77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496" y="5121429"/>
            <a:ext cx="566698" cy="571108"/>
          </a:xfrm>
          <a:prstGeom prst="rect">
            <a:avLst/>
          </a:prstGeom>
        </p:spPr>
      </p:pic>
      <p:sp>
        <p:nvSpPr>
          <p:cNvPr id="12" name="TextBox 11">
            <a:extLst>
              <a:ext uri="{FF2B5EF4-FFF2-40B4-BE49-F238E27FC236}">
                <a16:creationId xmlns:a16="http://schemas.microsoft.com/office/drawing/2014/main" id="{25E6F188-2C97-7E48-94F8-4EC91EED9C06}"/>
              </a:ext>
            </a:extLst>
          </p:cNvPr>
          <p:cNvSpPr txBox="1"/>
          <p:nvPr/>
        </p:nvSpPr>
        <p:spPr>
          <a:xfrm>
            <a:off x="1722114" y="4811949"/>
            <a:ext cx="6925540" cy="1178784"/>
          </a:xfrm>
          <a:prstGeom prst="rect">
            <a:avLst/>
          </a:prstGeom>
          <a:noFill/>
        </p:spPr>
        <p:txBody>
          <a:bodyPr wrap="square" rtlCol="0">
            <a:spAutoFit/>
          </a:bodyPr>
          <a:lstStyle/>
          <a:p>
            <a:pPr marL="285750" indent="-285750" algn="just">
              <a:lnSpc>
                <a:spcPct val="120000"/>
              </a:lnSpc>
              <a:buFont typeface="Arial"/>
              <a:buChar char="•"/>
            </a:pPr>
            <a:r>
              <a:rPr lang="en-US" sz="2000" dirty="0">
                <a:solidFill>
                  <a:srgbClr val="4F81BD"/>
                </a:solidFill>
                <a:latin typeface="Helvetica"/>
                <a:cs typeface="Helvetica"/>
              </a:rPr>
              <a:t>&gt; 1,000 cancer cell lines + biomarkers + tractability</a:t>
            </a:r>
          </a:p>
          <a:p>
            <a:pPr marL="285750" indent="-285750" algn="just">
              <a:lnSpc>
                <a:spcPct val="120000"/>
              </a:lnSpc>
              <a:buFont typeface="Arial"/>
              <a:buChar char="•"/>
            </a:pPr>
            <a:r>
              <a:rPr lang="en-US" sz="2000" dirty="0" err="1">
                <a:solidFill>
                  <a:srgbClr val="4F81BD"/>
                </a:solidFill>
                <a:latin typeface="Helvetica"/>
                <a:cs typeface="Helvetica"/>
              </a:rPr>
              <a:t>RNASeq</a:t>
            </a:r>
            <a:r>
              <a:rPr lang="en-US" sz="2000" dirty="0">
                <a:solidFill>
                  <a:srgbClr val="4F81BD"/>
                </a:solidFill>
                <a:latin typeface="Helvetica"/>
                <a:cs typeface="Helvetica"/>
              </a:rPr>
              <a:t>, CRISPR/Cas9 screens</a:t>
            </a:r>
          </a:p>
          <a:p>
            <a:pPr marL="285750" indent="-285750" algn="just">
              <a:lnSpc>
                <a:spcPct val="120000"/>
              </a:lnSpc>
              <a:buFont typeface="Arial"/>
              <a:buChar char="•"/>
            </a:pPr>
            <a:r>
              <a:rPr lang="en-US" sz="2000" dirty="0" err="1">
                <a:solidFill>
                  <a:srgbClr val="4F81BD"/>
                </a:solidFill>
                <a:latin typeface="Helvetica"/>
                <a:cs typeface="Helvetica"/>
              </a:rPr>
              <a:t>Wellcome</a:t>
            </a:r>
            <a:r>
              <a:rPr lang="en-US" sz="2000" dirty="0">
                <a:solidFill>
                  <a:srgbClr val="4F81BD"/>
                </a:solidFill>
                <a:latin typeface="Helvetica"/>
                <a:cs typeface="Helvetica"/>
              </a:rPr>
              <a:t> Sanger Institute, GSK and EMBL-EBI</a:t>
            </a:r>
          </a:p>
        </p:txBody>
      </p:sp>
    </p:spTree>
    <p:extLst>
      <p:ext uri="{BB962C8B-B14F-4D97-AF65-F5344CB8AC3E}">
        <p14:creationId xmlns:p14="http://schemas.microsoft.com/office/powerpoint/2010/main" val="3077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GB" sz="4000" dirty="0">
                <a:solidFill>
                  <a:srgbClr val="0091EB"/>
                </a:solidFill>
                <a:latin typeface="Helvetica"/>
                <a:cs typeface="Helvetica"/>
              </a:rPr>
              <a:t>LINK</a:t>
            </a:r>
          </a:p>
        </p:txBody>
      </p:sp>
      <p:sp>
        <p:nvSpPr>
          <p:cNvPr id="12" name="TextBox 11"/>
          <p:cNvSpPr txBox="1"/>
          <p:nvPr/>
        </p:nvSpPr>
        <p:spPr>
          <a:xfrm>
            <a:off x="159510" y="1396029"/>
            <a:ext cx="8984490" cy="1169551"/>
          </a:xfrm>
          <a:prstGeom prst="rect">
            <a:avLst/>
          </a:prstGeom>
          <a:noFill/>
        </p:spPr>
        <p:txBody>
          <a:bodyPr wrap="square" rtlCol="0">
            <a:spAutoFit/>
          </a:bodyPr>
          <a:lstStyle/>
          <a:p>
            <a:pPr marL="342900" indent="-342900">
              <a:lnSpc>
                <a:spcPct val="150000"/>
              </a:lnSpc>
              <a:buFont typeface="Arial"/>
              <a:buChar char="•"/>
            </a:pPr>
            <a:r>
              <a:rPr lang="en-US" sz="2400" dirty="0">
                <a:solidFill>
                  <a:srgbClr val="4F81BD"/>
                </a:solidFill>
                <a:latin typeface="Helvetica"/>
                <a:cs typeface="Helvetica"/>
              </a:rPr>
              <a:t>LINK: </a:t>
            </a:r>
            <a:r>
              <a:rPr lang="en-US" sz="2400" b="1" dirty="0">
                <a:solidFill>
                  <a:srgbClr val="4F81BD"/>
                </a:solidFill>
                <a:latin typeface="Helvetica"/>
                <a:cs typeface="Helvetica"/>
              </a:rPr>
              <a:t>Li</a:t>
            </a:r>
            <a:r>
              <a:rPr lang="en-US" sz="2400" dirty="0">
                <a:solidFill>
                  <a:srgbClr val="4F81BD"/>
                </a:solidFill>
                <a:latin typeface="Helvetica"/>
                <a:cs typeface="Helvetica"/>
              </a:rPr>
              <a:t>terature </a:t>
            </a:r>
            <a:r>
              <a:rPr lang="en-US" sz="2400" dirty="0" err="1">
                <a:solidFill>
                  <a:srgbClr val="4F81BD"/>
                </a:solidFill>
                <a:latin typeface="Helvetica"/>
                <a:cs typeface="Helvetica"/>
              </a:rPr>
              <a:t>co</a:t>
            </a:r>
            <a:r>
              <a:rPr lang="en-US" sz="2400" b="1" dirty="0" err="1">
                <a:solidFill>
                  <a:srgbClr val="4F81BD"/>
                </a:solidFill>
                <a:latin typeface="Helvetica"/>
                <a:cs typeface="Helvetica"/>
              </a:rPr>
              <a:t>N</a:t>
            </a:r>
            <a:r>
              <a:rPr lang="en-US" sz="2400" dirty="0" err="1">
                <a:solidFill>
                  <a:srgbClr val="4F81BD"/>
                </a:solidFill>
                <a:latin typeface="Helvetica"/>
                <a:cs typeface="Helvetica"/>
              </a:rPr>
              <a:t>cept</a:t>
            </a:r>
            <a:r>
              <a:rPr lang="en-US" sz="2400" dirty="0">
                <a:solidFill>
                  <a:srgbClr val="4F81BD"/>
                </a:solidFill>
                <a:latin typeface="Helvetica"/>
                <a:cs typeface="Helvetica"/>
              </a:rPr>
              <a:t> </a:t>
            </a:r>
            <a:r>
              <a:rPr lang="en-US" sz="2400" b="1" dirty="0">
                <a:solidFill>
                  <a:srgbClr val="4F81BD"/>
                </a:solidFill>
                <a:latin typeface="Helvetica"/>
                <a:cs typeface="Helvetica"/>
              </a:rPr>
              <a:t>K</a:t>
            </a:r>
            <a:r>
              <a:rPr lang="en-US" sz="2400" dirty="0">
                <a:solidFill>
                  <a:srgbClr val="4F81BD"/>
                </a:solidFill>
                <a:latin typeface="Helvetica"/>
                <a:cs typeface="Helvetica"/>
              </a:rPr>
              <a:t>nowledgebase</a:t>
            </a:r>
          </a:p>
          <a:p>
            <a:pPr marL="342900" indent="-342900">
              <a:lnSpc>
                <a:spcPct val="150000"/>
              </a:lnSpc>
              <a:buFont typeface="Arial"/>
              <a:buChar char="•"/>
            </a:pPr>
            <a:r>
              <a:rPr lang="en-US" sz="2400" dirty="0">
                <a:solidFill>
                  <a:srgbClr val="4F81BD"/>
                </a:solidFill>
                <a:latin typeface="Helvetica"/>
                <a:cs typeface="Helvetica"/>
              </a:rPr>
              <a:t>Subject / predicate / object structured relations</a:t>
            </a:r>
          </a:p>
        </p:txBody>
      </p:sp>
      <p:pic>
        <p:nvPicPr>
          <p:cNvPr id="7" name="Picture 6" descr="Screen Shot 2018-02-06 at 13.26.58.png"/>
          <p:cNvPicPr>
            <a:picLocks noChangeAspect="1"/>
          </p:cNvPicPr>
          <p:nvPr/>
        </p:nvPicPr>
        <p:blipFill rotWithShape="1">
          <a:blip r:embed="rId3">
            <a:extLst>
              <a:ext uri="{28A0092B-C50C-407E-A947-70E740481C1C}">
                <a14:useLocalDpi xmlns:a14="http://schemas.microsoft.com/office/drawing/2010/main" val="0"/>
              </a:ext>
            </a:extLst>
          </a:blip>
          <a:srcRect l="12310" t="42287" r="7613" b="2246"/>
          <a:stretch/>
        </p:blipFill>
        <p:spPr>
          <a:xfrm>
            <a:off x="1502732" y="3025583"/>
            <a:ext cx="4295368" cy="3400254"/>
          </a:xfrm>
          <a:prstGeom prst="rect">
            <a:avLst/>
          </a:prstGeom>
        </p:spPr>
      </p:pic>
      <p:sp>
        <p:nvSpPr>
          <p:cNvPr id="3" name="Rectangle 2"/>
          <p:cNvSpPr/>
          <p:nvPr/>
        </p:nvSpPr>
        <p:spPr>
          <a:xfrm>
            <a:off x="5470007" y="3965522"/>
            <a:ext cx="2647743"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From PubMed abstracts</a:t>
            </a:r>
          </a:p>
        </p:txBody>
      </p:sp>
      <p:sp>
        <p:nvSpPr>
          <p:cNvPr id="6" name="Rectangle 5"/>
          <p:cNvSpPr/>
          <p:nvPr/>
        </p:nvSpPr>
        <p:spPr>
          <a:xfrm>
            <a:off x="6200826" y="4860384"/>
            <a:ext cx="1916924"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Proof of Concept</a:t>
            </a:r>
          </a:p>
        </p:txBody>
      </p:sp>
      <p:sp>
        <p:nvSpPr>
          <p:cNvPr id="8" name="Rectangle 7"/>
          <p:cNvSpPr/>
          <p:nvPr/>
        </p:nvSpPr>
        <p:spPr>
          <a:xfrm>
            <a:off x="6624255" y="5755246"/>
            <a:ext cx="2442946" cy="369332"/>
          </a:xfrm>
          <a:prstGeom prst="rect">
            <a:avLst/>
          </a:prstGeom>
          <a:solidFill>
            <a:schemeClr val="bg1"/>
          </a:solidFill>
          <a:ln>
            <a:solidFill>
              <a:schemeClr val="tx1"/>
            </a:solidFill>
          </a:ln>
        </p:spPr>
        <p:txBody>
          <a:bodyPr wrap="none">
            <a:spAutoFit/>
          </a:bodyPr>
          <a:lstStyle/>
          <a:p>
            <a:pPr algn="ctr"/>
            <a:r>
              <a:rPr lang="en-US" dirty="0">
                <a:solidFill>
                  <a:srgbClr val="FF0000"/>
                </a:solidFill>
                <a:latin typeface="Helvetica"/>
                <a:cs typeface="Helvetica"/>
              </a:rPr>
              <a:t>Further </a:t>
            </a:r>
            <a:r>
              <a:rPr lang="en-US" dirty="0" err="1">
                <a:solidFill>
                  <a:srgbClr val="FF0000"/>
                </a:solidFill>
                <a:latin typeface="Helvetica"/>
                <a:cs typeface="Helvetica"/>
              </a:rPr>
              <a:t>developement</a:t>
            </a:r>
            <a:endParaRPr lang="en-US" dirty="0">
              <a:solidFill>
                <a:srgbClr val="FF0000"/>
              </a:solidFill>
              <a:latin typeface="Helvetica"/>
              <a:cs typeface="Helvetica"/>
            </a:endParaRPr>
          </a:p>
        </p:txBody>
      </p:sp>
      <p:sp>
        <p:nvSpPr>
          <p:cNvPr id="4" name="Rectangle 3"/>
          <p:cNvSpPr/>
          <p:nvPr/>
        </p:nvSpPr>
        <p:spPr>
          <a:xfrm>
            <a:off x="3505041" y="877305"/>
            <a:ext cx="2133918" cy="523220"/>
          </a:xfrm>
          <a:prstGeom prst="rect">
            <a:avLst/>
          </a:prstGeom>
        </p:spPr>
        <p:txBody>
          <a:bodyPr wrap="none">
            <a:spAutoFit/>
          </a:bodyPr>
          <a:lstStyle/>
          <a:p>
            <a:pPr algn="ctr"/>
            <a:r>
              <a:rPr lang="en-US" dirty="0">
                <a:solidFill>
                  <a:srgbClr val="0091EB"/>
                </a:solidFill>
                <a:latin typeface="Helvetica"/>
                <a:cs typeface="Helvetica"/>
                <a:hlinkClick r:id="rId4"/>
              </a:rPr>
              <a:t>http://link.opentargets.io/</a:t>
            </a:r>
            <a:endParaRPr lang="en-US" dirty="0">
              <a:solidFill>
                <a:srgbClr val="0091EB"/>
              </a:solidFill>
              <a:latin typeface="Helvetica"/>
              <a:cs typeface="Helvetica"/>
            </a:endParaRPr>
          </a:p>
          <a:p>
            <a:pPr algn="ctr"/>
            <a:endParaRPr lang="en-US" dirty="0"/>
          </a:p>
        </p:txBody>
      </p:sp>
    </p:spTree>
    <p:extLst>
      <p:ext uri="{BB962C8B-B14F-4D97-AF65-F5344CB8AC3E}">
        <p14:creationId xmlns:p14="http://schemas.microsoft.com/office/powerpoint/2010/main" val="41079050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US" sz="4000" dirty="0">
                <a:solidFill>
                  <a:srgbClr val="0091EB"/>
                </a:solidFill>
                <a:latin typeface="Helvetica"/>
                <a:cs typeface="Helvetica"/>
              </a:rPr>
              <a:t>Addressing text mining shortcomings</a:t>
            </a:r>
            <a:endParaRPr lang="en-GB" sz="4000" dirty="0">
              <a:solidFill>
                <a:srgbClr val="0091EB"/>
              </a:solidFill>
              <a:latin typeface="Helvetica"/>
              <a:cs typeface="Helvetica"/>
            </a:endParaRPr>
          </a:p>
        </p:txBody>
      </p:sp>
      <p:grpSp>
        <p:nvGrpSpPr>
          <p:cNvPr id="6" name="Group 5"/>
          <p:cNvGrpSpPr/>
          <p:nvPr/>
        </p:nvGrpSpPr>
        <p:grpSpPr>
          <a:xfrm>
            <a:off x="649523" y="1150938"/>
            <a:ext cx="7844955" cy="5569478"/>
            <a:chOff x="624525" y="1150938"/>
            <a:chExt cx="7844955" cy="5569478"/>
          </a:xfrm>
        </p:grpSpPr>
        <p:pic>
          <p:nvPicPr>
            <p:cNvPr id="9" name="Content Placeholder 4" descr="link_ENSG00000154237 (1).png"/>
            <p:cNvPicPr>
              <a:picLocks noChangeAspect="1"/>
            </p:cNvPicPr>
            <p:nvPr/>
          </p:nvPicPr>
          <p:blipFill rotWithShape="1">
            <a:blip r:embed="rId3">
              <a:extLst>
                <a:ext uri="{28A0092B-C50C-407E-A947-70E740481C1C}">
                  <a14:useLocalDpi xmlns:a14="http://schemas.microsoft.com/office/drawing/2010/main" val="0"/>
                </a:ext>
              </a:extLst>
            </a:blip>
            <a:srcRect l="23367" r="23242"/>
            <a:stretch/>
          </p:blipFill>
          <p:spPr>
            <a:xfrm>
              <a:off x="1065679" y="1150938"/>
              <a:ext cx="3607570" cy="3596217"/>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624525" y="5012929"/>
              <a:ext cx="7844955" cy="1707487"/>
            </a:xfrm>
            <a:prstGeom prst="rect">
              <a:avLst/>
            </a:prstGeom>
            <a:ln>
              <a:noFill/>
            </a:ln>
            <a:effectLst>
              <a:outerShdw blurRad="292100" dist="139700" dir="2700000" algn="tl" rotWithShape="0">
                <a:srgbClr val="333333">
                  <a:alpha val="65000"/>
                </a:srgbClr>
              </a:outerShdw>
            </a:effectLst>
          </p:spPr>
        </p:pic>
      </p:grpSp>
      <p:sp>
        <p:nvSpPr>
          <p:cNvPr id="4" name="Rectangle 3"/>
          <p:cNvSpPr/>
          <p:nvPr/>
        </p:nvSpPr>
        <p:spPr>
          <a:xfrm>
            <a:off x="4933939" y="1330171"/>
            <a:ext cx="4572000" cy="3176254"/>
          </a:xfrm>
          <a:prstGeom prst="rect">
            <a:avLst/>
          </a:prstGeom>
        </p:spPr>
        <p:txBody>
          <a:bodyPr>
            <a:spAutoFit/>
          </a:bodyPr>
          <a:lstStyle/>
          <a:p>
            <a:pPr marL="342900" indent="-342900">
              <a:lnSpc>
                <a:spcPct val="140000"/>
              </a:lnSpc>
              <a:buFont typeface="Arial"/>
              <a:buChar char="•"/>
            </a:pPr>
            <a:r>
              <a:rPr lang="en-US" dirty="0">
                <a:solidFill>
                  <a:srgbClr val="4F81BD"/>
                </a:solidFill>
                <a:latin typeface="Helvetica"/>
                <a:cs typeface="Helvetica"/>
              </a:rPr>
              <a:t>Entities: genes, diseases, drugs</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rPr>
              <a:t>Concepts extracted via NLP</a:t>
            </a:r>
            <a:br>
              <a:rPr lang="en-US" dirty="0">
                <a:solidFill>
                  <a:srgbClr val="4F81BD"/>
                </a:solidFill>
                <a:latin typeface="Helvetica"/>
                <a:cs typeface="Helvetica"/>
              </a:rPr>
            </a:br>
            <a:r>
              <a:rPr lang="en-US" dirty="0">
                <a:solidFill>
                  <a:srgbClr val="4F81BD"/>
                </a:solidFill>
                <a:latin typeface="Helvetica"/>
                <a:cs typeface="Helvetica"/>
              </a:rPr>
              <a:t>(Natural Language Processing)</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rPr>
              <a:t>28 M documents, 500 M relations</a:t>
            </a:r>
          </a:p>
          <a:p>
            <a:pPr marL="342900" indent="-342900">
              <a:lnSpc>
                <a:spcPct val="140000"/>
              </a:lnSpc>
              <a:buFont typeface="Arial"/>
              <a:buChar char="•"/>
            </a:pPr>
            <a:endParaRPr lang="en-US" dirty="0">
              <a:solidFill>
                <a:srgbClr val="4F81BD"/>
              </a:solidFill>
              <a:latin typeface="Helvetica"/>
              <a:cs typeface="Helvetica"/>
            </a:endParaRPr>
          </a:p>
          <a:p>
            <a:pPr marL="342900" indent="-342900">
              <a:lnSpc>
                <a:spcPct val="140000"/>
              </a:lnSpc>
              <a:buFont typeface="Arial"/>
              <a:buChar char="•"/>
            </a:pPr>
            <a:r>
              <a:rPr lang="en-US" dirty="0">
                <a:solidFill>
                  <a:srgbClr val="4F81BD"/>
                </a:solidFill>
                <a:latin typeface="Helvetica"/>
                <a:cs typeface="Helvetica"/>
                <a:hlinkClick r:id="rId5"/>
              </a:rPr>
              <a:t>http://blog.opentargets.org/link/</a:t>
            </a:r>
            <a:endParaRPr lang="en-US" dirty="0">
              <a:solidFill>
                <a:srgbClr val="4F81BD"/>
              </a:solidFill>
              <a:latin typeface="Helvetica"/>
              <a:cs typeface="Helvetica"/>
            </a:endParaRPr>
          </a:p>
        </p:txBody>
      </p:sp>
    </p:spTree>
    <p:extLst>
      <p:ext uri="{BB962C8B-B14F-4D97-AF65-F5344CB8AC3E}">
        <p14:creationId xmlns:p14="http://schemas.microsoft.com/office/powerpoint/2010/main" val="2371525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US" sz="4000" dirty="0" err="1">
                <a:solidFill>
                  <a:srgbClr val="0091EB"/>
                </a:solidFill>
                <a:latin typeface="Helvetica"/>
                <a:cs typeface="Helvetica"/>
              </a:rPr>
              <a:t>DoRothEA</a:t>
            </a:r>
            <a:endParaRPr lang="en-GB" sz="4000" dirty="0">
              <a:solidFill>
                <a:srgbClr val="0091EB"/>
              </a:solidFill>
              <a:latin typeface="Helvetica"/>
              <a:cs typeface="Helvetica"/>
            </a:endParaRPr>
          </a:p>
        </p:txBody>
      </p:sp>
      <p:sp>
        <p:nvSpPr>
          <p:cNvPr id="4" name="Rectangle 3"/>
          <p:cNvSpPr/>
          <p:nvPr/>
        </p:nvSpPr>
        <p:spPr>
          <a:xfrm>
            <a:off x="0" y="3862515"/>
            <a:ext cx="9207131" cy="2095445"/>
          </a:xfrm>
          <a:prstGeom prst="rect">
            <a:avLst/>
          </a:prstGeom>
        </p:spPr>
        <p:txBody>
          <a:bodyPr wrap="square">
            <a:spAutoFit/>
          </a:bodyPr>
          <a:lstStyle/>
          <a:p>
            <a:pPr marL="285750" indent="-285750">
              <a:lnSpc>
                <a:spcPct val="150000"/>
              </a:lnSpc>
              <a:buFont typeface="Arial"/>
              <a:buChar char="•"/>
            </a:pPr>
            <a:r>
              <a:rPr lang="en-US" sz="2200" dirty="0">
                <a:solidFill>
                  <a:srgbClr val="4F81BD"/>
                </a:solidFill>
                <a:latin typeface="Helvetica"/>
                <a:cs typeface="Helvetica"/>
              </a:rPr>
              <a:t>Candidate TF-drug interactions in cancer		</a:t>
            </a:r>
          </a:p>
          <a:p>
            <a:pPr marL="285750" indent="-285750">
              <a:lnSpc>
                <a:spcPct val="150000"/>
              </a:lnSpc>
              <a:buFont typeface="Arial"/>
              <a:buChar char="•"/>
            </a:pPr>
            <a:r>
              <a:rPr lang="en-US" sz="2200" dirty="0">
                <a:solidFill>
                  <a:srgbClr val="4F81BD"/>
                </a:solidFill>
                <a:latin typeface="Helvetica"/>
                <a:cs typeface="Helvetica"/>
              </a:rPr>
              <a:t>1000 cancer cell lines		</a:t>
            </a:r>
          </a:p>
          <a:p>
            <a:pPr marL="285750" indent="-285750">
              <a:lnSpc>
                <a:spcPct val="150000"/>
              </a:lnSpc>
              <a:buFont typeface="Arial"/>
              <a:buChar char="•"/>
            </a:pPr>
            <a:r>
              <a:rPr lang="en-US" sz="2200" dirty="0">
                <a:solidFill>
                  <a:srgbClr val="4F81BD"/>
                </a:solidFill>
                <a:latin typeface="Helvetica"/>
                <a:cs typeface="Helvetica"/>
              </a:rPr>
              <a:t>265 anti-cancer compounds</a:t>
            </a:r>
          </a:p>
          <a:p>
            <a:pPr marL="285750" indent="-285750">
              <a:lnSpc>
                <a:spcPct val="150000"/>
              </a:lnSpc>
              <a:buFont typeface="Arial"/>
              <a:buChar char="•"/>
            </a:pPr>
            <a:r>
              <a:rPr lang="en-US" sz="2200" dirty="0">
                <a:solidFill>
                  <a:srgbClr val="4F81BD"/>
                </a:solidFill>
                <a:latin typeface="Helvetica"/>
                <a:cs typeface="Helvetica"/>
              </a:rPr>
              <a:t>127 transcription factors</a:t>
            </a:r>
          </a:p>
        </p:txBody>
      </p:sp>
      <p:sp>
        <p:nvSpPr>
          <p:cNvPr id="7" name="Rectangle 6"/>
          <p:cNvSpPr/>
          <p:nvPr/>
        </p:nvSpPr>
        <p:spPr>
          <a:xfrm>
            <a:off x="0" y="6433511"/>
            <a:ext cx="9144000" cy="369332"/>
          </a:xfrm>
          <a:prstGeom prst="rect">
            <a:avLst/>
          </a:prstGeom>
        </p:spPr>
        <p:txBody>
          <a:bodyPr wrap="square">
            <a:spAutoFit/>
          </a:bodyPr>
          <a:lstStyle/>
          <a:p>
            <a:r>
              <a:rPr lang="en-GB" dirty="0">
                <a:solidFill>
                  <a:srgbClr val="7F7F7F"/>
                </a:solidFill>
                <a:latin typeface="Helvetica"/>
                <a:cs typeface="Helvetica"/>
              </a:rPr>
              <a:t>http://</a:t>
            </a:r>
            <a:r>
              <a:rPr lang="en-GB" dirty="0" err="1">
                <a:solidFill>
                  <a:srgbClr val="7F7F7F"/>
                </a:solidFill>
                <a:latin typeface="Helvetica"/>
                <a:cs typeface="Helvetica"/>
              </a:rPr>
              <a:t>cancerres.aacrjournals.org</a:t>
            </a:r>
            <a:r>
              <a:rPr lang="en-GB" dirty="0">
                <a:solidFill>
                  <a:srgbClr val="7F7F7F"/>
                </a:solidFill>
                <a:latin typeface="Helvetica"/>
                <a:cs typeface="Helvetica"/>
              </a:rPr>
              <a:t>/content/early/2017/12/09/0008-5472.CAN-17-1679</a:t>
            </a:r>
          </a:p>
        </p:txBody>
      </p:sp>
      <p:pic>
        <p:nvPicPr>
          <p:cNvPr id="3" name="Picture 2" descr="Screen Shot 2018-03-18 at 05.04.23.png"/>
          <p:cNvPicPr>
            <a:picLocks noChangeAspect="1"/>
          </p:cNvPicPr>
          <p:nvPr/>
        </p:nvPicPr>
        <p:blipFill rotWithShape="1">
          <a:blip r:embed="rId2">
            <a:extLst>
              <a:ext uri="{28A0092B-C50C-407E-A947-70E740481C1C}">
                <a14:useLocalDpi xmlns:a14="http://schemas.microsoft.com/office/drawing/2010/main" val="0"/>
              </a:ext>
            </a:extLst>
          </a:blip>
          <a:srcRect b="14982"/>
          <a:stretch/>
        </p:blipFill>
        <p:spPr>
          <a:xfrm>
            <a:off x="66911" y="1755354"/>
            <a:ext cx="9036000" cy="1551371"/>
          </a:xfrm>
          <a:prstGeom prst="rect">
            <a:avLst/>
          </a:prstGeom>
          <a:ln>
            <a:solidFill>
              <a:schemeClr val="bg1">
                <a:lumMod val="75000"/>
              </a:schemeClr>
            </a:solidFill>
          </a:ln>
        </p:spPr>
      </p:pic>
      <p:sp>
        <p:nvSpPr>
          <p:cNvPr id="5" name="Rectangle 4"/>
          <p:cNvSpPr/>
          <p:nvPr/>
        </p:nvSpPr>
        <p:spPr>
          <a:xfrm>
            <a:off x="-1" y="908564"/>
            <a:ext cx="9102911" cy="571951"/>
          </a:xfrm>
          <a:prstGeom prst="rect">
            <a:avLst/>
          </a:prstGeom>
        </p:spPr>
        <p:txBody>
          <a:bodyPr wrap="square">
            <a:spAutoFit/>
          </a:bodyPr>
          <a:lstStyle/>
          <a:p>
            <a:pPr algn="ctr">
              <a:lnSpc>
                <a:spcPct val="150000"/>
              </a:lnSpc>
            </a:pPr>
            <a:r>
              <a:rPr lang="en-US" sz="2200" dirty="0" err="1">
                <a:solidFill>
                  <a:srgbClr val="4F81BD"/>
                </a:solidFill>
                <a:latin typeface="Helvetica"/>
                <a:cs typeface="Helvetica"/>
              </a:rPr>
              <a:t>dorothea.opentargets.io</a:t>
            </a:r>
            <a:endParaRPr lang="en-US" sz="2200" dirty="0">
              <a:solidFill>
                <a:srgbClr val="4F81BD"/>
              </a:solidFill>
              <a:latin typeface="Helvetica"/>
              <a:cs typeface="Helvetica"/>
            </a:endParaRPr>
          </a:p>
        </p:txBody>
      </p:sp>
    </p:spTree>
    <p:extLst>
      <p:ext uri="{BB962C8B-B14F-4D97-AF65-F5344CB8AC3E}">
        <p14:creationId xmlns:p14="http://schemas.microsoft.com/office/powerpoint/2010/main" val="17057926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US" sz="4000" dirty="0">
                <a:solidFill>
                  <a:srgbClr val="0091EB"/>
                </a:solidFill>
                <a:latin typeface="Helvetica"/>
                <a:cs typeface="Helvetica"/>
              </a:rPr>
              <a:t>Example: </a:t>
            </a:r>
            <a:r>
              <a:rPr lang="en-US" sz="4000" dirty="0" err="1">
                <a:solidFill>
                  <a:srgbClr val="0091EB"/>
                </a:solidFill>
                <a:latin typeface="Helvetica"/>
                <a:cs typeface="Helvetica"/>
              </a:rPr>
              <a:t>Rapamycin</a:t>
            </a:r>
            <a:endParaRPr lang="en-GB" sz="4000" dirty="0">
              <a:solidFill>
                <a:srgbClr val="0091EB"/>
              </a:solidFill>
              <a:latin typeface="Helvetica"/>
              <a:cs typeface="Helvetica"/>
            </a:endParaRPr>
          </a:p>
        </p:txBody>
      </p:sp>
      <p:sp>
        <p:nvSpPr>
          <p:cNvPr id="4" name="Rectangle 3"/>
          <p:cNvSpPr/>
          <p:nvPr/>
        </p:nvSpPr>
        <p:spPr>
          <a:xfrm>
            <a:off x="4015237" y="1655134"/>
            <a:ext cx="5128764" cy="1587614"/>
          </a:xfrm>
          <a:prstGeom prst="rect">
            <a:avLst/>
          </a:prstGeom>
        </p:spPr>
        <p:txBody>
          <a:bodyPr wrap="square">
            <a:spAutoFit/>
          </a:bodyPr>
          <a:lstStyle/>
          <a:p>
            <a:pPr marL="285750" indent="-285750" algn="just">
              <a:lnSpc>
                <a:spcPct val="150000"/>
              </a:lnSpc>
              <a:buFont typeface="Arial"/>
              <a:buChar char="•"/>
            </a:pPr>
            <a:r>
              <a:rPr lang="en-US" sz="2200" dirty="0">
                <a:solidFill>
                  <a:srgbClr val="4F81BD"/>
                </a:solidFill>
                <a:latin typeface="Helvetica"/>
                <a:cs typeface="Helvetica"/>
              </a:rPr>
              <a:t>~ 1000 cancer cell lines		</a:t>
            </a:r>
          </a:p>
          <a:p>
            <a:pPr marL="285750" indent="-285750" algn="just">
              <a:lnSpc>
                <a:spcPct val="150000"/>
              </a:lnSpc>
              <a:buFont typeface="Arial"/>
              <a:buChar char="•"/>
            </a:pPr>
            <a:r>
              <a:rPr lang="en-US" sz="2200" dirty="0">
                <a:solidFill>
                  <a:srgbClr val="4F81BD"/>
                </a:solidFill>
                <a:latin typeface="Helvetica"/>
                <a:cs typeface="Helvetica"/>
              </a:rPr>
              <a:t>265 anti-cancer compounds</a:t>
            </a:r>
          </a:p>
          <a:p>
            <a:pPr marL="285750" indent="-285750" algn="just">
              <a:lnSpc>
                <a:spcPct val="150000"/>
              </a:lnSpc>
              <a:buFont typeface="Arial"/>
              <a:buChar char="•"/>
            </a:pPr>
            <a:r>
              <a:rPr lang="en-US" sz="2200" dirty="0">
                <a:solidFill>
                  <a:srgbClr val="4F81BD"/>
                </a:solidFill>
                <a:latin typeface="Helvetica"/>
                <a:cs typeface="Helvetica"/>
              </a:rPr>
              <a:t>127 transcription factors</a:t>
            </a:r>
          </a:p>
        </p:txBody>
      </p:sp>
      <p:pic>
        <p:nvPicPr>
          <p:cNvPr id="5" name="Picture 4" descr="Screen Shot 2018-03-18 at 05.11.32.png"/>
          <p:cNvPicPr>
            <a:picLocks noChangeAspect="1"/>
          </p:cNvPicPr>
          <p:nvPr/>
        </p:nvPicPr>
        <p:blipFill rotWithShape="1">
          <a:blip r:embed="rId3">
            <a:extLst>
              <a:ext uri="{28A0092B-C50C-407E-A947-70E740481C1C}">
                <a14:useLocalDpi xmlns:a14="http://schemas.microsoft.com/office/drawing/2010/main" val="0"/>
              </a:ext>
            </a:extLst>
          </a:blip>
          <a:srcRect r="74470" b="72209"/>
          <a:stretch/>
        </p:blipFill>
        <p:spPr>
          <a:xfrm>
            <a:off x="149408" y="1275140"/>
            <a:ext cx="3834378" cy="2195917"/>
          </a:xfrm>
          <a:prstGeom prst="rect">
            <a:avLst/>
          </a:prstGeom>
          <a:ln>
            <a:solidFill>
              <a:srgbClr val="BFBFBF"/>
            </a:solidFill>
          </a:ln>
        </p:spPr>
      </p:pic>
      <p:pic>
        <p:nvPicPr>
          <p:cNvPr id="6" name="Picture 5" descr="Screen Shot 2018-03-18 at 17.58.1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36" y="3701268"/>
            <a:ext cx="8820000" cy="3044880"/>
          </a:xfrm>
          <a:prstGeom prst="rect">
            <a:avLst/>
          </a:prstGeom>
          <a:ln>
            <a:solidFill>
              <a:srgbClr val="BFBFBF"/>
            </a:solidFill>
          </a:ln>
        </p:spPr>
      </p:pic>
    </p:spTree>
    <p:extLst>
      <p:ext uri="{BB962C8B-B14F-4D97-AF65-F5344CB8AC3E}">
        <p14:creationId xmlns:p14="http://schemas.microsoft.com/office/powerpoint/2010/main" val="34979264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9144000" cy="1143000"/>
          </a:xfrm>
        </p:spPr>
        <p:txBody>
          <a:bodyPr>
            <a:normAutofit/>
          </a:bodyPr>
          <a:lstStyle/>
          <a:p>
            <a:pPr lvl="0" algn="ctr"/>
            <a:r>
              <a:rPr lang="en-US" sz="4000" dirty="0" err="1">
                <a:solidFill>
                  <a:srgbClr val="0091EB"/>
                </a:solidFill>
                <a:latin typeface="Helvetica"/>
                <a:cs typeface="Helvetica"/>
              </a:rPr>
              <a:t>CELLector</a:t>
            </a:r>
            <a:endParaRPr lang="en-GB" sz="4000" dirty="0">
              <a:solidFill>
                <a:srgbClr val="0091EB"/>
              </a:solidFill>
              <a:latin typeface="Helvetica"/>
              <a:cs typeface="Helvetica"/>
            </a:endParaRPr>
          </a:p>
        </p:txBody>
      </p:sp>
      <p:pic>
        <p:nvPicPr>
          <p:cNvPr id="7" name="Picture 6">
            <a:extLst>
              <a:ext uri="{FF2B5EF4-FFF2-40B4-BE49-F238E27FC236}">
                <a16:creationId xmlns:a16="http://schemas.microsoft.com/office/drawing/2014/main" id="{A15B7E13-DB97-2747-AFEF-7A371401F4C7}"/>
              </a:ext>
            </a:extLst>
          </p:cNvPr>
          <p:cNvPicPr>
            <a:picLocks noChangeAspect="1"/>
          </p:cNvPicPr>
          <p:nvPr/>
        </p:nvPicPr>
        <p:blipFill>
          <a:blip r:embed="rId3"/>
          <a:stretch>
            <a:fillRect/>
          </a:stretch>
        </p:blipFill>
        <p:spPr>
          <a:xfrm>
            <a:off x="332555" y="1204200"/>
            <a:ext cx="7355941" cy="4449600"/>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C88DD2CA-E6A4-2141-BE5F-1A8D689EFC18}"/>
              </a:ext>
            </a:extLst>
          </p:cNvPr>
          <p:cNvPicPr>
            <a:picLocks noChangeAspect="1"/>
          </p:cNvPicPr>
          <p:nvPr/>
        </p:nvPicPr>
        <p:blipFill>
          <a:blip r:embed="rId4"/>
          <a:stretch>
            <a:fillRect/>
          </a:stretch>
        </p:blipFill>
        <p:spPr>
          <a:xfrm>
            <a:off x="4079021" y="3313903"/>
            <a:ext cx="4708358" cy="2800661"/>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02BE987C-3486-954D-B107-46EB6D6DA197}"/>
              </a:ext>
            </a:extLst>
          </p:cNvPr>
          <p:cNvSpPr/>
          <p:nvPr/>
        </p:nvSpPr>
        <p:spPr>
          <a:xfrm>
            <a:off x="203200" y="6209268"/>
            <a:ext cx="8737600" cy="523220"/>
          </a:xfrm>
          <a:prstGeom prst="rect">
            <a:avLst/>
          </a:prstGeom>
        </p:spPr>
        <p:txBody>
          <a:bodyPr wrap="square">
            <a:spAutoFit/>
          </a:bodyPr>
          <a:lstStyle/>
          <a:p>
            <a:r>
              <a:rPr lang="en-US" dirty="0">
                <a:latin typeface="Helvetica" pitchFamily="2" charset="0"/>
                <a:hlinkClick r:id="rId5"/>
              </a:rPr>
              <a:t>http://blog.opentargets.org/2019/02/04/looking-for-cell-line-models-to-predict-anticancer-drug-response-in-patients-cellector-can-help-you/</a:t>
            </a:r>
            <a:endParaRPr lang="en-US" dirty="0">
              <a:latin typeface="Helvetica" pitchFamily="2" charset="0"/>
            </a:endParaRPr>
          </a:p>
        </p:txBody>
      </p:sp>
    </p:spTree>
    <p:extLst>
      <p:ext uri="{BB962C8B-B14F-4D97-AF65-F5344CB8AC3E}">
        <p14:creationId xmlns:p14="http://schemas.microsoft.com/office/powerpoint/2010/main" val="1681964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0"/>
          <p:cNvSpPr txBox="1">
            <a:spLocks noGrp="1"/>
          </p:cNvSpPr>
          <p:nvPr>
            <p:ph type="title" idx="4294967295"/>
          </p:nvPr>
        </p:nvSpPr>
        <p:spPr>
          <a:xfrm>
            <a:off x="0" y="131763"/>
            <a:ext cx="9144000" cy="94456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3200" dirty="0">
                <a:solidFill>
                  <a:srgbClr val="00B0F0"/>
                </a:solidFill>
                <a:latin typeface="Helvetica" pitchFamily="2" charset="0"/>
              </a:rPr>
              <a:t>Variant-to-Gene Assignment</a:t>
            </a:r>
            <a:endParaRPr sz="3200" dirty="0">
              <a:solidFill>
                <a:srgbClr val="00B0F0"/>
              </a:solidFill>
              <a:latin typeface="Helvetica" pitchFamily="2" charset="0"/>
            </a:endParaRPr>
          </a:p>
        </p:txBody>
      </p:sp>
      <p:sp>
        <p:nvSpPr>
          <p:cNvPr id="556" name="Google Shape;556;p70"/>
          <p:cNvSpPr/>
          <p:nvPr/>
        </p:nvSpPr>
        <p:spPr>
          <a:xfrm>
            <a:off x="2359324" y="3670148"/>
            <a:ext cx="666900" cy="682800"/>
          </a:xfrm>
          <a:prstGeom prst="homePlate">
            <a:avLst>
              <a:gd name="adj" fmla="val 16191"/>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NA</a:t>
            </a:r>
            <a:endParaRPr sz="800" b="0" i="0" u="none" strike="noStrike" cap="none">
              <a:solidFill>
                <a:srgbClr val="0070C0"/>
              </a:solidFill>
              <a:latin typeface="Arial"/>
              <a:ea typeface="Arial"/>
              <a:cs typeface="Arial"/>
              <a:sym typeface="Arial"/>
            </a:endParaRPr>
          </a:p>
        </p:txBody>
      </p:sp>
      <p:grpSp>
        <p:nvGrpSpPr>
          <p:cNvPr id="557" name="Google Shape;557;p70"/>
          <p:cNvGrpSpPr/>
          <p:nvPr/>
        </p:nvGrpSpPr>
        <p:grpSpPr>
          <a:xfrm>
            <a:off x="2362096" y="2987151"/>
            <a:ext cx="666979" cy="682817"/>
            <a:chOff x="2934050" y="5418850"/>
            <a:chExt cx="915300" cy="987300"/>
          </a:xfrm>
        </p:grpSpPr>
        <p:sp>
          <p:nvSpPr>
            <p:cNvPr id="558" name="Google Shape;558;p70"/>
            <p:cNvSpPr/>
            <p:nvPr/>
          </p:nvSpPr>
          <p:spPr>
            <a:xfrm>
              <a:off x="2934050" y="6077050"/>
              <a:ext cx="915300" cy="329100"/>
            </a:xfrm>
            <a:prstGeom prst="homePlate">
              <a:avLst>
                <a:gd name="adj" fmla="val 50000"/>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70C0"/>
                  </a:solidFill>
                  <a:latin typeface="Arial"/>
                  <a:ea typeface="Arial"/>
                  <a:cs typeface="Arial"/>
                  <a:sym typeface="Arial"/>
                </a:rPr>
                <a:t>NA</a:t>
              </a:r>
              <a:endParaRPr sz="700" b="0" i="0" u="none" strike="noStrike" cap="none">
                <a:solidFill>
                  <a:srgbClr val="0070C0"/>
                </a:solidFill>
                <a:latin typeface="Arial"/>
                <a:ea typeface="Arial"/>
                <a:cs typeface="Arial"/>
                <a:sym typeface="Arial"/>
              </a:endParaRPr>
            </a:p>
          </p:txBody>
        </p:sp>
        <p:sp>
          <p:nvSpPr>
            <p:cNvPr id="559" name="Google Shape;559;p70"/>
            <p:cNvSpPr/>
            <p:nvPr/>
          </p:nvSpPr>
          <p:spPr>
            <a:xfrm>
              <a:off x="2934050" y="5418850"/>
              <a:ext cx="915300" cy="329100"/>
            </a:xfrm>
            <a:prstGeom prst="homePlate">
              <a:avLst>
                <a:gd name="adj"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70C0"/>
                  </a:solidFill>
                  <a:latin typeface="Arial"/>
                  <a:ea typeface="Arial"/>
                  <a:cs typeface="Arial"/>
                  <a:sym typeface="Arial"/>
                </a:rPr>
                <a:t>17 cells</a:t>
              </a:r>
              <a:endParaRPr sz="700" b="0" i="0" u="none" strike="noStrike" cap="none">
                <a:solidFill>
                  <a:srgbClr val="0070C0"/>
                </a:solidFill>
                <a:latin typeface="Arial"/>
                <a:ea typeface="Arial"/>
                <a:cs typeface="Arial"/>
                <a:sym typeface="Arial"/>
              </a:endParaRPr>
            </a:p>
          </p:txBody>
        </p:sp>
        <p:sp>
          <p:nvSpPr>
            <p:cNvPr id="560" name="Google Shape;560;p70"/>
            <p:cNvSpPr/>
            <p:nvPr/>
          </p:nvSpPr>
          <p:spPr>
            <a:xfrm>
              <a:off x="2934050" y="5747950"/>
              <a:ext cx="915300" cy="329100"/>
            </a:xfrm>
            <a:prstGeom prst="homePlate">
              <a:avLst>
                <a:gd name="adj"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70C0"/>
                  </a:solidFill>
                  <a:latin typeface="Arial"/>
                  <a:ea typeface="Arial"/>
                  <a:cs typeface="Arial"/>
                  <a:sym typeface="Arial"/>
                </a:rPr>
                <a:t>NA</a:t>
              </a:r>
              <a:endParaRPr sz="700" b="0" i="0" u="none" strike="noStrike" cap="none">
                <a:solidFill>
                  <a:srgbClr val="0070C0"/>
                </a:solidFill>
                <a:latin typeface="Arial"/>
                <a:ea typeface="Arial"/>
                <a:cs typeface="Arial"/>
                <a:sym typeface="Arial"/>
              </a:endParaRPr>
            </a:p>
          </p:txBody>
        </p:sp>
      </p:grpSp>
      <p:grpSp>
        <p:nvGrpSpPr>
          <p:cNvPr id="561" name="Google Shape;561;p70"/>
          <p:cNvGrpSpPr/>
          <p:nvPr/>
        </p:nvGrpSpPr>
        <p:grpSpPr>
          <a:xfrm>
            <a:off x="2362050" y="2304431"/>
            <a:ext cx="666979" cy="685405"/>
            <a:chOff x="2358075" y="4547275"/>
            <a:chExt cx="915300" cy="658200"/>
          </a:xfrm>
        </p:grpSpPr>
        <p:sp>
          <p:nvSpPr>
            <p:cNvPr id="562" name="Google Shape;562;p70"/>
            <p:cNvSpPr/>
            <p:nvPr/>
          </p:nvSpPr>
          <p:spPr>
            <a:xfrm>
              <a:off x="2358075" y="4547275"/>
              <a:ext cx="915300" cy="329100"/>
            </a:xfrm>
            <a:prstGeom prst="homePlate">
              <a:avLst>
                <a:gd name="adj" fmla="val 32968"/>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rgbClr val="0070C0"/>
                  </a:solidFill>
                  <a:latin typeface="Arial"/>
                  <a:ea typeface="Arial"/>
                  <a:cs typeface="Arial"/>
                  <a:sym typeface="Arial"/>
                </a:rPr>
                <a:t>44 tissues</a:t>
              </a:r>
              <a:endParaRPr sz="700" b="0" i="0" u="none" strike="noStrike" cap="none">
                <a:solidFill>
                  <a:srgbClr val="0070C0"/>
                </a:solidFill>
                <a:latin typeface="Arial"/>
                <a:ea typeface="Arial"/>
                <a:cs typeface="Arial"/>
                <a:sym typeface="Arial"/>
              </a:endParaRPr>
            </a:p>
          </p:txBody>
        </p:sp>
        <p:sp>
          <p:nvSpPr>
            <p:cNvPr id="563" name="Google Shape;563;p70"/>
            <p:cNvSpPr/>
            <p:nvPr/>
          </p:nvSpPr>
          <p:spPr>
            <a:xfrm>
              <a:off x="2358075" y="4876375"/>
              <a:ext cx="915300" cy="329100"/>
            </a:xfrm>
            <a:prstGeom prst="homePlate">
              <a:avLst>
                <a:gd name="adj" fmla="val 33439"/>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0070C0"/>
                  </a:solidFill>
                  <a:latin typeface="Arial"/>
                  <a:ea typeface="Arial"/>
                  <a:cs typeface="Arial"/>
                  <a:sym typeface="Arial"/>
                </a:rPr>
                <a:t>Blood</a:t>
              </a:r>
              <a:endParaRPr sz="700" b="0" i="0" u="none" strike="noStrike" cap="none">
                <a:solidFill>
                  <a:srgbClr val="0070C0"/>
                </a:solidFill>
                <a:latin typeface="Arial"/>
                <a:ea typeface="Arial"/>
                <a:cs typeface="Arial"/>
                <a:sym typeface="Arial"/>
              </a:endParaRPr>
            </a:p>
          </p:txBody>
        </p:sp>
      </p:grpSp>
      <p:sp>
        <p:nvSpPr>
          <p:cNvPr id="564" name="Google Shape;564;p70"/>
          <p:cNvSpPr/>
          <p:nvPr/>
        </p:nvSpPr>
        <p:spPr>
          <a:xfrm>
            <a:off x="1672783" y="3670069"/>
            <a:ext cx="779400" cy="682800"/>
          </a:xfrm>
          <a:prstGeom prst="homePlate">
            <a:avLst>
              <a:gd name="adj" fmla="val 16191"/>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Variant Effect</a:t>
            </a:r>
            <a:endParaRPr sz="80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  Predictor (VEP)</a:t>
            </a:r>
            <a:endParaRPr sz="800" b="0" i="0" u="none" strike="noStrike" cap="none">
              <a:solidFill>
                <a:srgbClr val="0070C0"/>
              </a:solidFill>
              <a:latin typeface="Arial"/>
              <a:ea typeface="Arial"/>
              <a:cs typeface="Arial"/>
              <a:sym typeface="Arial"/>
            </a:endParaRPr>
          </a:p>
        </p:txBody>
      </p:sp>
      <p:grpSp>
        <p:nvGrpSpPr>
          <p:cNvPr id="565" name="Google Shape;565;p70"/>
          <p:cNvGrpSpPr/>
          <p:nvPr/>
        </p:nvGrpSpPr>
        <p:grpSpPr>
          <a:xfrm>
            <a:off x="1675836" y="2987072"/>
            <a:ext cx="779195" cy="682817"/>
            <a:chOff x="2934050" y="5418850"/>
            <a:chExt cx="915300" cy="987300"/>
          </a:xfrm>
        </p:grpSpPr>
        <p:sp>
          <p:nvSpPr>
            <p:cNvPr id="566" name="Google Shape;566;p70"/>
            <p:cNvSpPr/>
            <p:nvPr/>
          </p:nvSpPr>
          <p:spPr>
            <a:xfrm>
              <a:off x="2934050" y="6077050"/>
              <a:ext cx="915300" cy="329100"/>
            </a:xfrm>
            <a:prstGeom prst="homePlate">
              <a:avLst>
                <a:gd name="adj" fmla="val 50000"/>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0070C0"/>
                  </a:solidFill>
                  <a:latin typeface="Arial"/>
                  <a:ea typeface="Arial"/>
                  <a:cs typeface="Arial"/>
                  <a:sym typeface="Arial"/>
                </a:rPr>
                <a:t>DHS-promoter</a:t>
              </a:r>
              <a:endParaRPr sz="600" b="0" i="0" u="none" strike="noStrike" cap="none">
                <a:solidFill>
                  <a:srgbClr val="0070C0"/>
                </a:solidFill>
                <a:latin typeface="Arial"/>
                <a:ea typeface="Arial"/>
                <a:cs typeface="Arial"/>
                <a:sym typeface="Arial"/>
              </a:endParaRPr>
            </a:p>
          </p:txBody>
        </p:sp>
        <p:sp>
          <p:nvSpPr>
            <p:cNvPr id="567" name="Google Shape;567;p70"/>
            <p:cNvSpPr/>
            <p:nvPr/>
          </p:nvSpPr>
          <p:spPr>
            <a:xfrm>
              <a:off x="2934050" y="5418850"/>
              <a:ext cx="915300" cy="329100"/>
            </a:xfrm>
            <a:prstGeom prst="homePlate">
              <a:avLst>
                <a:gd name="adj"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PCHi-C</a:t>
              </a:r>
              <a:endParaRPr sz="800" b="0" i="0" u="none" strike="noStrike" cap="none">
                <a:solidFill>
                  <a:srgbClr val="0070C0"/>
                </a:solidFill>
                <a:latin typeface="Arial"/>
                <a:ea typeface="Arial"/>
                <a:cs typeface="Arial"/>
                <a:sym typeface="Arial"/>
              </a:endParaRPr>
            </a:p>
          </p:txBody>
        </p:sp>
        <p:sp>
          <p:nvSpPr>
            <p:cNvPr id="568" name="Google Shape;568;p70"/>
            <p:cNvSpPr/>
            <p:nvPr/>
          </p:nvSpPr>
          <p:spPr>
            <a:xfrm>
              <a:off x="2934050" y="5747950"/>
              <a:ext cx="915300" cy="329100"/>
            </a:xfrm>
            <a:prstGeom prst="homePlate">
              <a:avLst>
                <a:gd name="adj"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b="0" i="0" u="none" strike="noStrike" cap="none">
                  <a:solidFill>
                    <a:srgbClr val="0070C0"/>
                  </a:solidFill>
                  <a:latin typeface="Arial"/>
                  <a:ea typeface="Arial"/>
                  <a:cs typeface="Arial"/>
                  <a:sym typeface="Arial"/>
                </a:rPr>
                <a:t>  Enhancer-TSS</a:t>
              </a:r>
              <a:endParaRPr sz="600" b="0" i="0" u="none" strike="noStrike" cap="none">
                <a:solidFill>
                  <a:srgbClr val="0070C0"/>
                </a:solidFill>
                <a:latin typeface="Arial"/>
                <a:ea typeface="Arial"/>
                <a:cs typeface="Arial"/>
                <a:sym typeface="Arial"/>
              </a:endParaRPr>
            </a:p>
          </p:txBody>
        </p:sp>
      </p:grpSp>
      <p:grpSp>
        <p:nvGrpSpPr>
          <p:cNvPr id="569" name="Google Shape;569;p70"/>
          <p:cNvGrpSpPr/>
          <p:nvPr/>
        </p:nvGrpSpPr>
        <p:grpSpPr>
          <a:xfrm>
            <a:off x="1675819" y="2304352"/>
            <a:ext cx="779195" cy="685405"/>
            <a:chOff x="2358075" y="4547275"/>
            <a:chExt cx="915300" cy="658200"/>
          </a:xfrm>
        </p:grpSpPr>
        <p:sp>
          <p:nvSpPr>
            <p:cNvPr id="570" name="Google Shape;570;p70"/>
            <p:cNvSpPr/>
            <p:nvPr/>
          </p:nvSpPr>
          <p:spPr>
            <a:xfrm>
              <a:off x="2358075" y="4547275"/>
              <a:ext cx="915300" cy="329100"/>
            </a:xfrm>
            <a:prstGeom prst="homePlate">
              <a:avLst>
                <a:gd name="adj" fmla="val 32968"/>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eQTL</a:t>
              </a:r>
              <a:endParaRPr sz="800" b="0" i="0" u="none" strike="noStrike" cap="none">
                <a:solidFill>
                  <a:srgbClr val="0070C0"/>
                </a:solidFill>
                <a:latin typeface="Arial"/>
                <a:ea typeface="Arial"/>
                <a:cs typeface="Arial"/>
                <a:sym typeface="Arial"/>
              </a:endParaRPr>
            </a:p>
          </p:txBody>
        </p:sp>
        <p:sp>
          <p:nvSpPr>
            <p:cNvPr id="571" name="Google Shape;571;p70"/>
            <p:cNvSpPr/>
            <p:nvPr/>
          </p:nvSpPr>
          <p:spPr>
            <a:xfrm>
              <a:off x="2358075" y="4876375"/>
              <a:ext cx="915300" cy="329100"/>
            </a:xfrm>
            <a:prstGeom prst="homePlate">
              <a:avLst>
                <a:gd name="adj" fmla="val 33439"/>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pQTL</a:t>
              </a:r>
              <a:endParaRPr sz="800" b="0" i="0" u="none" strike="noStrike" cap="none">
                <a:solidFill>
                  <a:srgbClr val="0070C0"/>
                </a:solidFill>
                <a:latin typeface="Arial"/>
                <a:ea typeface="Arial"/>
                <a:cs typeface="Arial"/>
                <a:sym typeface="Arial"/>
              </a:endParaRPr>
            </a:p>
          </p:txBody>
        </p:sp>
      </p:grpSp>
      <p:sp>
        <p:nvSpPr>
          <p:cNvPr id="572" name="Google Shape;572;p70"/>
          <p:cNvSpPr txBox="1"/>
          <p:nvPr/>
        </p:nvSpPr>
        <p:spPr>
          <a:xfrm rot="-3995563">
            <a:off x="1016334" y="1509519"/>
            <a:ext cx="1211283" cy="32757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rgbClr val="0070C0"/>
                </a:solidFill>
                <a:latin typeface="Arial"/>
                <a:ea typeface="Arial"/>
                <a:cs typeface="Arial"/>
                <a:sym typeface="Arial"/>
              </a:rPr>
              <a:t>Data type</a:t>
            </a:r>
            <a:endParaRPr sz="1200" b="1" i="0" u="none" strike="noStrike" cap="none" dirty="0">
              <a:solidFill>
                <a:srgbClr val="0070C0"/>
              </a:solidFill>
              <a:latin typeface="Arial"/>
              <a:ea typeface="Arial"/>
              <a:cs typeface="Arial"/>
              <a:sym typeface="Arial"/>
            </a:endParaRPr>
          </a:p>
        </p:txBody>
      </p:sp>
      <p:grpSp>
        <p:nvGrpSpPr>
          <p:cNvPr id="573" name="Google Shape;573;p70"/>
          <p:cNvGrpSpPr/>
          <p:nvPr/>
        </p:nvGrpSpPr>
        <p:grpSpPr>
          <a:xfrm>
            <a:off x="269812" y="2192867"/>
            <a:ext cx="822148" cy="840827"/>
            <a:chOff x="6908650" y="5184554"/>
            <a:chExt cx="1295130" cy="1030424"/>
          </a:xfrm>
        </p:grpSpPr>
        <p:grpSp>
          <p:nvGrpSpPr>
            <p:cNvPr id="574" name="Google Shape;574;p70"/>
            <p:cNvGrpSpPr/>
            <p:nvPr/>
          </p:nvGrpSpPr>
          <p:grpSpPr>
            <a:xfrm>
              <a:off x="7314767" y="5539995"/>
              <a:ext cx="889013" cy="571674"/>
              <a:chOff x="6274100" y="503934"/>
              <a:chExt cx="712350" cy="377766"/>
            </a:xfrm>
          </p:grpSpPr>
          <p:cxnSp>
            <p:nvCxnSpPr>
              <p:cNvPr id="575" name="Google Shape;575;p70"/>
              <p:cNvCxnSpPr/>
              <p:nvPr/>
            </p:nvCxnSpPr>
            <p:spPr>
              <a:xfrm>
                <a:off x="6274100" y="510925"/>
                <a:ext cx="0" cy="367800"/>
              </a:xfrm>
              <a:prstGeom prst="straightConnector1">
                <a:avLst/>
              </a:prstGeom>
              <a:noFill/>
              <a:ln w="9525" cap="flat" cmpd="sng">
                <a:solidFill>
                  <a:srgbClr val="595959"/>
                </a:solidFill>
                <a:prstDash val="solid"/>
                <a:round/>
                <a:headEnd type="none" w="sm" len="sm"/>
                <a:tailEnd type="none" w="sm" len="sm"/>
              </a:ln>
            </p:spPr>
          </p:cxnSp>
          <p:cxnSp>
            <p:nvCxnSpPr>
              <p:cNvPr id="576" name="Google Shape;576;p70"/>
              <p:cNvCxnSpPr/>
              <p:nvPr/>
            </p:nvCxnSpPr>
            <p:spPr>
              <a:xfrm>
                <a:off x="6274100" y="881700"/>
                <a:ext cx="709500" cy="0"/>
              </a:xfrm>
              <a:prstGeom prst="straightConnector1">
                <a:avLst/>
              </a:prstGeom>
              <a:noFill/>
              <a:ln w="9525" cap="flat" cmpd="sng">
                <a:solidFill>
                  <a:srgbClr val="595959"/>
                </a:solidFill>
                <a:prstDash val="solid"/>
                <a:round/>
                <a:headEnd type="none" w="sm" len="sm"/>
                <a:tailEnd type="none" w="sm" len="sm"/>
              </a:ln>
            </p:spPr>
          </p:cxnSp>
          <p:sp>
            <p:nvSpPr>
              <p:cNvPr id="577" name="Google Shape;577;p70"/>
              <p:cNvSpPr/>
              <p:nvPr/>
            </p:nvSpPr>
            <p:spPr>
              <a:xfrm>
                <a:off x="6303275" y="503934"/>
                <a:ext cx="683175" cy="366100"/>
              </a:xfrm>
              <a:custGeom>
                <a:avLst/>
                <a:gdLst/>
                <a:ahLst/>
                <a:cxnLst/>
                <a:rect l="l" t="t" r="r" b="b"/>
                <a:pathLst>
                  <a:path w="27327" h="14644" extrusionOk="0">
                    <a:moveTo>
                      <a:pt x="0" y="13943"/>
                    </a:moveTo>
                    <a:cubicBezTo>
                      <a:pt x="1129" y="13340"/>
                      <a:pt x="4964" y="12114"/>
                      <a:pt x="6774" y="10323"/>
                    </a:cubicBezTo>
                    <a:cubicBezTo>
                      <a:pt x="8584" y="8532"/>
                      <a:pt x="9460" y="4853"/>
                      <a:pt x="10861" y="3199"/>
                    </a:cubicBezTo>
                    <a:cubicBezTo>
                      <a:pt x="12262" y="1545"/>
                      <a:pt x="13742" y="-946"/>
                      <a:pt x="15182" y="397"/>
                    </a:cubicBezTo>
                    <a:cubicBezTo>
                      <a:pt x="16622" y="1740"/>
                      <a:pt x="17479" y="8883"/>
                      <a:pt x="19503" y="11257"/>
                    </a:cubicBezTo>
                    <a:cubicBezTo>
                      <a:pt x="21527" y="13632"/>
                      <a:pt x="26023" y="14080"/>
                      <a:pt x="27327" y="14644"/>
                    </a:cubicBezTo>
                  </a:path>
                </a:pathLst>
              </a:cu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70C0"/>
                  </a:solidFill>
                </a:endParaRPr>
              </a:p>
            </p:txBody>
          </p:sp>
          <p:cxnSp>
            <p:nvCxnSpPr>
              <p:cNvPr id="578" name="Google Shape;578;p70"/>
              <p:cNvCxnSpPr/>
              <p:nvPr/>
            </p:nvCxnSpPr>
            <p:spPr>
              <a:xfrm rot="10800000">
                <a:off x="6700045" y="560475"/>
                <a:ext cx="0" cy="318300"/>
              </a:xfrm>
              <a:prstGeom prst="straightConnector1">
                <a:avLst/>
              </a:prstGeom>
              <a:noFill/>
              <a:ln w="9525" cap="flat" cmpd="sng">
                <a:solidFill>
                  <a:srgbClr val="595959"/>
                </a:solidFill>
                <a:prstDash val="dot"/>
                <a:round/>
                <a:headEnd type="none" w="sm" len="sm"/>
                <a:tailEnd type="none" w="sm" len="sm"/>
              </a:ln>
            </p:spPr>
          </p:cxnSp>
          <p:cxnSp>
            <p:nvCxnSpPr>
              <p:cNvPr id="579" name="Google Shape;579;p70"/>
              <p:cNvCxnSpPr/>
              <p:nvPr/>
            </p:nvCxnSpPr>
            <p:spPr>
              <a:xfrm rot="10800000">
                <a:off x="6279825" y="557625"/>
                <a:ext cx="417600" cy="0"/>
              </a:xfrm>
              <a:prstGeom prst="straightConnector1">
                <a:avLst/>
              </a:prstGeom>
              <a:noFill/>
              <a:ln w="9525" cap="flat" cmpd="sng">
                <a:solidFill>
                  <a:srgbClr val="595959"/>
                </a:solidFill>
                <a:prstDash val="dot"/>
                <a:round/>
                <a:headEnd type="none" w="sm" len="sm"/>
                <a:tailEnd type="none" w="sm" len="sm"/>
              </a:ln>
            </p:spPr>
          </p:cxnSp>
        </p:grpSp>
        <p:sp>
          <p:nvSpPr>
            <p:cNvPr id="580" name="Google Shape;580;p70"/>
            <p:cNvSpPr txBox="1"/>
            <p:nvPr/>
          </p:nvSpPr>
          <p:spPr>
            <a:xfrm rot="-5400000">
              <a:off x="6488538" y="5604666"/>
              <a:ext cx="1030424" cy="1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70C0"/>
                  </a:solidFill>
                  <a:latin typeface="Arial"/>
                  <a:ea typeface="Arial"/>
                  <a:cs typeface="Arial"/>
                  <a:sym typeface="Arial"/>
                </a:rPr>
                <a:t>Gene expression</a:t>
              </a:r>
              <a:endParaRPr sz="600" b="0" i="0" u="none" strike="noStrike" cap="none">
                <a:solidFill>
                  <a:srgbClr val="0070C0"/>
                </a:solidFill>
                <a:latin typeface="Arial"/>
                <a:ea typeface="Arial"/>
                <a:cs typeface="Arial"/>
                <a:sym typeface="Arial"/>
              </a:endParaRPr>
            </a:p>
          </p:txBody>
        </p:sp>
      </p:grpSp>
      <p:grpSp>
        <p:nvGrpSpPr>
          <p:cNvPr id="581" name="Google Shape;581;p70"/>
          <p:cNvGrpSpPr/>
          <p:nvPr/>
        </p:nvGrpSpPr>
        <p:grpSpPr>
          <a:xfrm>
            <a:off x="1162756" y="2304360"/>
            <a:ext cx="621129" cy="682907"/>
            <a:chOff x="1274900" y="1091825"/>
            <a:chExt cx="795300" cy="655800"/>
          </a:xfrm>
        </p:grpSpPr>
        <p:sp>
          <p:nvSpPr>
            <p:cNvPr id="582" name="Google Shape;582;p70"/>
            <p:cNvSpPr/>
            <p:nvPr/>
          </p:nvSpPr>
          <p:spPr>
            <a:xfrm>
              <a:off x="1274900" y="1091825"/>
              <a:ext cx="795300" cy="655800"/>
            </a:xfrm>
            <a:prstGeom prst="homePlate">
              <a:avLst>
                <a:gd name="adj" fmla="val 18699"/>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70C0"/>
                </a:solidFill>
                <a:latin typeface="Arial"/>
                <a:ea typeface="Arial"/>
                <a:cs typeface="Arial"/>
                <a:sym typeface="Arial"/>
              </a:endParaRPr>
            </a:p>
          </p:txBody>
        </p:sp>
        <p:sp>
          <p:nvSpPr>
            <p:cNvPr id="583" name="Google Shape;583;p70"/>
            <p:cNvSpPr txBox="1"/>
            <p:nvPr/>
          </p:nvSpPr>
          <p:spPr>
            <a:xfrm>
              <a:off x="1368564" y="1166675"/>
              <a:ext cx="595200" cy="50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70C0"/>
                  </a:solidFill>
                  <a:latin typeface="Arial"/>
                  <a:ea typeface="Arial"/>
                  <a:cs typeface="Arial"/>
                  <a:sym typeface="Arial"/>
                </a:rPr>
                <a:t>QTL</a:t>
              </a:r>
              <a:endParaRPr sz="900" b="0" i="0" u="none" strike="noStrike" cap="none">
                <a:solidFill>
                  <a:srgbClr val="0070C0"/>
                </a:solidFill>
                <a:latin typeface="Arial"/>
                <a:ea typeface="Arial"/>
                <a:cs typeface="Arial"/>
                <a:sym typeface="Arial"/>
              </a:endParaRPr>
            </a:p>
          </p:txBody>
        </p:sp>
      </p:grpSp>
      <p:grpSp>
        <p:nvGrpSpPr>
          <p:cNvPr id="584" name="Google Shape;584;p70"/>
          <p:cNvGrpSpPr/>
          <p:nvPr/>
        </p:nvGrpSpPr>
        <p:grpSpPr>
          <a:xfrm>
            <a:off x="1139163" y="2987277"/>
            <a:ext cx="700675" cy="682907"/>
            <a:chOff x="1248541" y="1729987"/>
            <a:chExt cx="897151" cy="655800"/>
          </a:xfrm>
        </p:grpSpPr>
        <p:sp>
          <p:nvSpPr>
            <p:cNvPr id="585" name="Google Shape;585;p70"/>
            <p:cNvSpPr/>
            <p:nvPr/>
          </p:nvSpPr>
          <p:spPr>
            <a:xfrm>
              <a:off x="1278754" y="1729987"/>
              <a:ext cx="795300" cy="655800"/>
            </a:xfrm>
            <a:prstGeom prst="homePlate">
              <a:avLst>
                <a:gd name="adj" fmla="val 18699"/>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70C0"/>
                </a:solidFill>
                <a:latin typeface="Arial"/>
                <a:ea typeface="Arial"/>
                <a:cs typeface="Arial"/>
                <a:sym typeface="Arial"/>
              </a:endParaRPr>
            </a:p>
          </p:txBody>
        </p:sp>
        <p:sp>
          <p:nvSpPr>
            <p:cNvPr id="586" name="Google Shape;586;p70"/>
            <p:cNvSpPr txBox="1"/>
            <p:nvPr/>
          </p:nvSpPr>
          <p:spPr>
            <a:xfrm>
              <a:off x="1248541" y="1833785"/>
              <a:ext cx="897151" cy="44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Interaction</a:t>
              </a:r>
              <a:endParaRPr sz="800" b="0" i="0" u="none" strike="noStrike" cap="none">
                <a:solidFill>
                  <a:srgbClr val="0070C0"/>
                </a:solidFill>
                <a:latin typeface="Arial"/>
                <a:ea typeface="Arial"/>
                <a:cs typeface="Arial"/>
                <a:sym typeface="Arial"/>
              </a:endParaRPr>
            </a:p>
          </p:txBody>
        </p:sp>
      </p:grpSp>
      <p:grpSp>
        <p:nvGrpSpPr>
          <p:cNvPr id="587" name="Google Shape;587;p70"/>
          <p:cNvGrpSpPr/>
          <p:nvPr/>
        </p:nvGrpSpPr>
        <p:grpSpPr>
          <a:xfrm>
            <a:off x="1148925" y="3670179"/>
            <a:ext cx="669864" cy="682907"/>
            <a:chOff x="1265340" y="2530650"/>
            <a:chExt cx="857700" cy="655800"/>
          </a:xfrm>
        </p:grpSpPr>
        <p:sp>
          <p:nvSpPr>
            <p:cNvPr id="588" name="Google Shape;588;p70"/>
            <p:cNvSpPr/>
            <p:nvPr/>
          </p:nvSpPr>
          <p:spPr>
            <a:xfrm>
              <a:off x="1283059" y="2530650"/>
              <a:ext cx="795300" cy="655800"/>
            </a:xfrm>
            <a:prstGeom prst="homePlate">
              <a:avLst>
                <a:gd name="adj" fmla="val 18699"/>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70C0"/>
                </a:solidFill>
                <a:latin typeface="Arial"/>
                <a:ea typeface="Arial"/>
                <a:cs typeface="Arial"/>
                <a:sym typeface="Arial"/>
              </a:endParaRPr>
            </a:p>
          </p:txBody>
        </p:sp>
        <p:sp>
          <p:nvSpPr>
            <p:cNvPr id="589" name="Google Shape;589;p70"/>
            <p:cNvSpPr txBox="1"/>
            <p:nvPr/>
          </p:nvSpPr>
          <p:spPr>
            <a:xfrm>
              <a:off x="1265340" y="2605511"/>
              <a:ext cx="857700" cy="506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rgbClr val="0070C0"/>
                  </a:solidFill>
                  <a:latin typeface="Arial"/>
                  <a:ea typeface="Arial"/>
                  <a:cs typeface="Arial"/>
                  <a:sym typeface="Arial"/>
                </a:rPr>
                <a:t>In Silico</a:t>
              </a:r>
              <a:endParaRPr sz="800" b="0" i="1"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Functional</a:t>
              </a:r>
              <a:endParaRPr sz="80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latin typeface="Arial"/>
                  <a:ea typeface="Arial"/>
                  <a:cs typeface="Arial"/>
                  <a:sym typeface="Arial"/>
                </a:rPr>
                <a:t>Prediction</a:t>
              </a:r>
              <a:endParaRPr sz="800" b="0" i="0" u="none" strike="noStrike" cap="none">
                <a:solidFill>
                  <a:srgbClr val="0070C0"/>
                </a:solidFill>
                <a:latin typeface="Arial"/>
                <a:ea typeface="Arial"/>
                <a:cs typeface="Arial"/>
                <a:sym typeface="Arial"/>
              </a:endParaRPr>
            </a:p>
          </p:txBody>
        </p:sp>
      </p:grpSp>
      <p:grpSp>
        <p:nvGrpSpPr>
          <p:cNvPr id="590" name="Google Shape;590;p70"/>
          <p:cNvGrpSpPr/>
          <p:nvPr/>
        </p:nvGrpSpPr>
        <p:grpSpPr>
          <a:xfrm>
            <a:off x="226849" y="3211957"/>
            <a:ext cx="906038" cy="315134"/>
            <a:chOff x="8522303" y="5699956"/>
            <a:chExt cx="1160100" cy="302625"/>
          </a:xfrm>
        </p:grpSpPr>
        <p:cxnSp>
          <p:nvCxnSpPr>
            <p:cNvPr id="591" name="Google Shape;591;p70"/>
            <p:cNvCxnSpPr/>
            <p:nvPr/>
          </p:nvCxnSpPr>
          <p:spPr>
            <a:xfrm>
              <a:off x="8522303" y="5840979"/>
              <a:ext cx="1160100" cy="0"/>
            </a:xfrm>
            <a:prstGeom prst="straightConnector1">
              <a:avLst/>
            </a:prstGeom>
            <a:noFill/>
            <a:ln w="9525" cap="flat" cmpd="sng">
              <a:solidFill>
                <a:srgbClr val="595959"/>
              </a:solidFill>
              <a:prstDash val="solid"/>
              <a:round/>
              <a:headEnd type="none" w="sm" len="sm"/>
              <a:tailEnd type="none" w="sm" len="sm"/>
            </a:ln>
          </p:spPr>
        </p:cxnSp>
        <p:grpSp>
          <p:nvGrpSpPr>
            <p:cNvPr id="592" name="Google Shape;592;p70"/>
            <p:cNvGrpSpPr/>
            <p:nvPr/>
          </p:nvGrpSpPr>
          <p:grpSpPr>
            <a:xfrm>
              <a:off x="9205089" y="5699956"/>
              <a:ext cx="429597" cy="216476"/>
              <a:chOff x="8295871" y="563500"/>
              <a:chExt cx="442154" cy="183750"/>
            </a:xfrm>
          </p:grpSpPr>
          <p:sp>
            <p:nvSpPr>
              <p:cNvPr id="593" name="Google Shape;593;p70"/>
              <p:cNvSpPr/>
              <p:nvPr/>
            </p:nvSpPr>
            <p:spPr>
              <a:xfrm>
                <a:off x="8297325" y="633550"/>
                <a:ext cx="440700" cy="1137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594" name="Google Shape;594;p70"/>
              <p:cNvCxnSpPr>
                <a:stCxn id="593" idx="1"/>
              </p:cNvCxnSpPr>
              <p:nvPr/>
            </p:nvCxnSpPr>
            <p:spPr>
              <a:xfrm rot="10800000">
                <a:off x="8297325" y="563500"/>
                <a:ext cx="0" cy="126900"/>
              </a:xfrm>
              <a:prstGeom prst="straightConnector1">
                <a:avLst/>
              </a:prstGeom>
              <a:noFill/>
              <a:ln w="9525" cap="flat" cmpd="sng">
                <a:solidFill>
                  <a:srgbClr val="595959"/>
                </a:solidFill>
                <a:prstDash val="solid"/>
                <a:round/>
                <a:headEnd type="none" w="sm" len="sm"/>
                <a:tailEnd type="none" w="sm" len="sm"/>
              </a:ln>
            </p:spPr>
          </p:cxnSp>
          <p:cxnSp>
            <p:nvCxnSpPr>
              <p:cNvPr id="595" name="Google Shape;595;p70"/>
              <p:cNvCxnSpPr/>
              <p:nvPr/>
            </p:nvCxnSpPr>
            <p:spPr>
              <a:xfrm>
                <a:off x="8295871" y="566400"/>
                <a:ext cx="113100" cy="0"/>
              </a:xfrm>
              <a:prstGeom prst="straightConnector1">
                <a:avLst/>
              </a:prstGeom>
              <a:noFill/>
              <a:ln w="9525" cap="flat" cmpd="sng">
                <a:solidFill>
                  <a:srgbClr val="595959"/>
                </a:solidFill>
                <a:prstDash val="solid"/>
                <a:round/>
                <a:headEnd type="none" w="sm" len="sm"/>
                <a:tailEnd type="triangle" w="med" len="med"/>
              </a:ln>
            </p:spPr>
          </p:cxnSp>
        </p:grpSp>
        <p:cxnSp>
          <p:nvCxnSpPr>
            <p:cNvPr id="596" name="Google Shape;596;p70"/>
            <p:cNvCxnSpPr/>
            <p:nvPr/>
          </p:nvCxnSpPr>
          <p:spPr>
            <a:xfrm>
              <a:off x="8549945" y="5856442"/>
              <a:ext cx="114300" cy="0"/>
            </a:xfrm>
            <a:prstGeom prst="straightConnector1">
              <a:avLst/>
            </a:prstGeom>
            <a:noFill/>
            <a:ln w="9525" cap="flat" cmpd="sng">
              <a:solidFill>
                <a:srgbClr val="595959"/>
              </a:solidFill>
              <a:prstDash val="solid"/>
              <a:round/>
              <a:headEnd type="none" w="sm" len="sm"/>
              <a:tailEnd type="none" w="sm" len="sm"/>
            </a:ln>
          </p:spPr>
        </p:cxnSp>
        <p:cxnSp>
          <p:nvCxnSpPr>
            <p:cNvPr id="597" name="Google Shape;597;p70"/>
            <p:cNvCxnSpPr/>
            <p:nvPr/>
          </p:nvCxnSpPr>
          <p:spPr>
            <a:xfrm rot="10800000">
              <a:off x="9075390" y="5856442"/>
              <a:ext cx="105000" cy="0"/>
            </a:xfrm>
            <a:prstGeom prst="straightConnector1">
              <a:avLst/>
            </a:prstGeom>
            <a:noFill/>
            <a:ln w="9525" cap="flat" cmpd="sng">
              <a:solidFill>
                <a:srgbClr val="595959"/>
              </a:solidFill>
              <a:prstDash val="solid"/>
              <a:round/>
              <a:headEnd type="none" w="sm" len="sm"/>
              <a:tailEnd type="none" w="sm" len="sm"/>
            </a:ln>
          </p:spPr>
        </p:cxnSp>
        <p:sp>
          <p:nvSpPr>
            <p:cNvPr id="598" name="Google Shape;598;p70"/>
            <p:cNvSpPr/>
            <p:nvPr/>
          </p:nvSpPr>
          <p:spPr>
            <a:xfrm rot="10800000">
              <a:off x="8595999" y="5732881"/>
              <a:ext cx="531900" cy="269700"/>
            </a:xfrm>
            <a:prstGeom prst="arc">
              <a:avLst>
                <a:gd name="adj1" fmla="val 10896064"/>
                <a:gd name="adj2" fmla="val 0"/>
              </a:avLst>
            </a:prstGeom>
            <a:noFill/>
            <a:ln w="9525" cap="flat" cmpd="sng">
              <a:solidFill>
                <a:srgbClr val="595959"/>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599" name="Google Shape;599;p70"/>
          <p:cNvGrpSpPr/>
          <p:nvPr/>
        </p:nvGrpSpPr>
        <p:grpSpPr>
          <a:xfrm>
            <a:off x="460905" y="3892934"/>
            <a:ext cx="627455" cy="294902"/>
            <a:chOff x="9928981" y="5713792"/>
            <a:chExt cx="803400" cy="283197"/>
          </a:xfrm>
        </p:grpSpPr>
        <p:cxnSp>
          <p:nvCxnSpPr>
            <p:cNvPr id="600" name="Google Shape;600;p70"/>
            <p:cNvCxnSpPr/>
            <p:nvPr/>
          </p:nvCxnSpPr>
          <p:spPr>
            <a:xfrm>
              <a:off x="9928981" y="5840979"/>
              <a:ext cx="803400" cy="0"/>
            </a:xfrm>
            <a:prstGeom prst="straightConnector1">
              <a:avLst/>
            </a:prstGeom>
            <a:noFill/>
            <a:ln w="9525" cap="flat" cmpd="sng">
              <a:solidFill>
                <a:srgbClr val="595959"/>
              </a:solidFill>
              <a:prstDash val="solid"/>
              <a:round/>
              <a:headEnd type="none" w="sm" len="sm"/>
              <a:tailEnd type="none" w="sm" len="sm"/>
            </a:ln>
          </p:spPr>
        </p:cxnSp>
        <p:sp>
          <p:nvSpPr>
            <p:cNvPr id="601" name="Google Shape;601;p70"/>
            <p:cNvSpPr/>
            <p:nvPr/>
          </p:nvSpPr>
          <p:spPr>
            <a:xfrm>
              <a:off x="10031590" y="5782513"/>
              <a:ext cx="627600" cy="133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02" name="Google Shape;602;p70"/>
            <p:cNvSpPr/>
            <p:nvPr/>
          </p:nvSpPr>
          <p:spPr>
            <a:xfrm rot="-3028146">
              <a:off x="10167222" y="5754292"/>
              <a:ext cx="200316" cy="202197"/>
            </a:xfrm>
            <a:prstGeom prst="plus">
              <a:avLst>
                <a:gd name="adj" fmla="val 43868"/>
              </a:avLst>
            </a:prstGeom>
            <a:solidFill>
              <a:srgbClr val="66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sp>
        <p:nvSpPr>
          <p:cNvPr id="603" name="Google Shape;603;p70"/>
          <p:cNvSpPr txBox="1"/>
          <p:nvPr/>
        </p:nvSpPr>
        <p:spPr>
          <a:xfrm rot="-3995548">
            <a:off x="2282408" y="1511216"/>
            <a:ext cx="1242233" cy="32757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Feature</a:t>
            </a: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70C0"/>
                </a:solidFill>
                <a:latin typeface="Arial"/>
                <a:ea typeface="Arial"/>
                <a:cs typeface="Arial"/>
                <a:sym typeface="Arial"/>
              </a:rPr>
              <a:t>(tissue/cell)</a:t>
            </a:r>
            <a:endParaRPr sz="1200" b="0" i="0" u="none" strike="noStrike" cap="none">
              <a:solidFill>
                <a:srgbClr val="0070C0"/>
              </a:solidFill>
              <a:latin typeface="Arial"/>
              <a:ea typeface="Arial"/>
              <a:cs typeface="Arial"/>
              <a:sym typeface="Arial"/>
            </a:endParaRPr>
          </a:p>
        </p:txBody>
      </p:sp>
      <p:sp>
        <p:nvSpPr>
          <p:cNvPr id="604" name="Google Shape;604;p70"/>
          <p:cNvSpPr txBox="1"/>
          <p:nvPr/>
        </p:nvSpPr>
        <p:spPr>
          <a:xfrm rot="-3995613">
            <a:off x="1734689" y="1616931"/>
            <a:ext cx="977216" cy="327568"/>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Source</a:t>
            </a:r>
            <a:endParaRPr sz="1200" b="1" i="0" u="none" strike="noStrike" cap="none">
              <a:solidFill>
                <a:srgbClr val="0070C0"/>
              </a:solidFill>
              <a:latin typeface="Arial"/>
              <a:ea typeface="Arial"/>
              <a:cs typeface="Arial"/>
              <a:sym typeface="Arial"/>
            </a:endParaRPr>
          </a:p>
        </p:txBody>
      </p:sp>
      <p:grpSp>
        <p:nvGrpSpPr>
          <p:cNvPr id="605" name="Google Shape;605;p70"/>
          <p:cNvGrpSpPr/>
          <p:nvPr/>
        </p:nvGrpSpPr>
        <p:grpSpPr>
          <a:xfrm>
            <a:off x="2849600" y="2303736"/>
            <a:ext cx="1128300" cy="2653364"/>
            <a:chOff x="2849600" y="1680177"/>
            <a:chExt cx="1128300" cy="1990023"/>
          </a:xfrm>
        </p:grpSpPr>
        <p:cxnSp>
          <p:nvCxnSpPr>
            <p:cNvPr id="606" name="Google Shape;606;p70"/>
            <p:cNvCxnSpPr>
              <a:stCxn id="562" idx="3"/>
              <a:endCxn id="607" idx="1"/>
            </p:cNvCxnSpPr>
            <p:nvPr/>
          </p:nvCxnSpPr>
          <p:spPr>
            <a:xfrm flipV="1">
              <a:off x="3029029" y="1808339"/>
              <a:ext cx="329799" cy="10398"/>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608" name="Google Shape;608;p70"/>
            <p:cNvCxnSpPr>
              <a:stCxn id="563" idx="3"/>
              <a:endCxn id="609" idx="1"/>
            </p:cNvCxnSpPr>
            <p:nvPr/>
          </p:nvCxnSpPr>
          <p:spPr>
            <a:xfrm flipV="1">
              <a:off x="3029029" y="2064664"/>
              <a:ext cx="329799" cy="11101"/>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610" name="Google Shape;610;p70"/>
            <p:cNvCxnSpPr>
              <a:stCxn id="559" idx="3"/>
              <a:endCxn id="611" idx="1"/>
            </p:cNvCxnSpPr>
            <p:nvPr/>
          </p:nvCxnSpPr>
          <p:spPr>
            <a:xfrm>
              <a:off x="3029075" y="2287616"/>
              <a:ext cx="329753" cy="33372"/>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612" name="Google Shape;612;p70"/>
            <p:cNvCxnSpPr>
              <a:stCxn id="560" idx="3"/>
              <a:endCxn id="613" idx="1"/>
            </p:cNvCxnSpPr>
            <p:nvPr/>
          </p:nvCxnSpPr>
          <p:spPr>
            <a:xfrm>
              <a:off x="3029075" y="2458320"/>
              <a:ext cx="329753" cy="118992"/>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614" name="Google Shape;614;p70"/>
            <p:cNvCxnSpPr>
              <a:stCxn id="558" idx="3"/>
              <a:endCxn id="615" idx="1"/>
            </p:cNvCxnSpPr>
            <p:nvPr/>
          </p:nvCxnSpPr>
          <p:spPr>
            <a:xfrm>
              <a:off x="3029075" y="2629024"/>
              <a:ext cx="329753" cy="204612"/>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616" name="Google Shape;616;p70"/>
            <p:cNvCxnSpPr>
              <a:stCxn id="556" idx="3"/>
              <a:endCxn id="617" idx="1"/>
            </p:cNvCxnSpPr>
            <p:nvPr/>
          </p:nvCxnSpPr>
          <p:spPr>
            <a:xfrm>
              <a:off x="3026224" y="2970561"/>
              <a:ext cx="332604" cy="119399"/>
            </a:xfrm>
            <a:prstGeom prst="curvedConnector3">
              <a:avLst>
                <a:gd name="adj1" fmla="val 50000"/>
              </a:avLst>
            </a:prstGeom>
            <a:noFill/>
            <a:ln w="9525" cap="flat" cmpd="sng">
              <a:solidFill>
                <a:srgbClr val="000000"/>
              </a:solidFill>
              <a:prstDash val="dot"/>
              <a:round/>
              <a:headEnd type="none" w="sm" len="sm"/>
              <a:tailEnd type="stealth" w="med" len="med"/>
            </a:ln>
          </p:spPr>
        </p:cxnSp>
        <p:grpSp>
          <p:nvGrpSpPr>
            <p:cNvPr id="618" name="Google Shape;618;p70"/>
            <p:cNvGrpSpPr/>
            <p:nvPr/>
          </p:nvGrpSpPr>
          <p:grpSpPr>
            <a:xfrm>
              <a:off x="3358828" y="1680177"/>
              <a:ext cx="262718" cy="1537945"/>
              <a:chOff x="4634825" y="2260778"/>
              <a:chExt cx="336386" cy="1969200"/>
            </a:xfrm>
          </p:grpSpPr>
          <p:sp>
            <p:nvSpPr>
              <p:cNvPr id="609" name="Google Shape;609;p70"/>
              <p:cNvSpPr/>
              <p:nvPr/>
            </p:nvSpPr>
            <p:spPr>
              <a:xfrm>
                <a:off x="4634825" y="2588978"/>
                <a:ext cx="328200" cy="3282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13" name="Google Shape;613;p70"/>
              <p:cNvSpPr/>
              <p:nvPr/>
            </p:nvSpPr>
            <p:spPr>
              <a:xfrm>
                <a:off x="4634825" y="3245378"/>
                <a:ext cx="328200" cy="328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15" name="Google Shape;615;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17" name="Google Shape;617;p70"/>
              <p:cNvSpPr/>
              <p:nvPr/>
            </p:nvSpPr>
            <p:spPr>
              <a:xfrm>
                <a:off x="4634825" y="3901778"/>
                <a:ext cx="328200" cy="3282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619" name="Google Shape;619;p70"/>
              <p:cNvGrpSpPr/>
              <p:nvPr/>
            </p:nvGrpSpPr>
            <p:grpSpPr>
              <a:xfrm>
                <a:off x="4634825" y="2260778"/>
                <a:ext cx="336386" cy="328200"/>
                <a:chOff x="4634825" y="1193978"/>
                <a:chExt cx="336386" cy="328200"/>
              </a:xfrm>
            </p:grpSpPr>
            <p:sp>
              <p:nvSpPr>
                <p:cNvPr id="607" name="Google Shape;607;p70"/>
                <p:cNvSpPr/>
                <p:nvPr/>
              </p:nvSpPr>
              <p:spPr>
                <a:xfrm>
                  <a:off x="4634825" y="1193978"/>
                  <a:ext cx="328200" cy="328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20" name="Google Shape;620;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621" name="Google Shape;621;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622" name="Google Shape;622;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623" name="Google Shape;623;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624" name="Google Shape;624;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625" name="Google Shape;625;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626" name="Google Shape;626;p70"/>
              <p:cNvGrpSpPr/>
              <p:nvPr/>
            </p:nvGrpSpPr>
            <p:grpSpPr>
              <a:xfrm>
                <a:off x="4634825" y="2917178"/>
                <a:ext cx="334956" cy="328200"/>
                <a:chOff x="4634825" y="1850378"/>
                <a:chExt cx="334956" cy="328200"/>
              </a:xfrm>
            </p:grpSpPr>
            <p:sp>
              <p:nvSpPr>
                <p:cNvPr id="611" name="Google Shape;611;p70"/>
                <p:cNvSpPr/>
                <p:nvPr/>
              </p:nvSpPr>
              <p:spPr>
                <a:xfrm>
                  <a:off x="4634825" y="1850378"/>
                  <a:ext cx="328200" cy="328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27" name="Google Shape;627;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628" name="Google Shape;628;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629" name="Google Shape;629;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sp>
          <p:nvSpPr>
            <p:cNvPr id="630" name="Google Shape;630;p70"/>
            <p:cNvSpPr txBox="1"/>
            <p:nvPr/>
          </p:nvSpPr>
          <p:spPr>
            <a:xfrm>
              <a:off x="2849600" y="3301500"/>
              <a:ext cx="1128300" cy="368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Quantile</a:t>
              </a: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transformation</a:t>
              </a: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0C0"/>
                  </a:solidFill>
                  <a:latin typeface="Arial"/>
                  <a:ea typeface="Arial"/>
                  <a:cs typeface="Arial"/>
                  <a:sym typeface="Arial"/>
                </a:rPr>
                <a:t>(within tissues)</a:t>
              </a:r>
              <a:endParaRPr sz="1200" b="0" i="0" u="none" strike="noStrike" cap="none">
                <a:solidFill>
                  <a:srgbClr val="0070C0"/>
                </a:solidFill>
                <a:latin typeface="Arial"/>
                <a:ea typeface="Arial"/>
                <a:cs typeface="Arial"/>
                <a:sym typeface="Arial"/>
              </a:endParaRPr>
            </a:p>
          </p:txBody>
        </p:sp>
      </p:grpSp>
      <p:grpSp>
        <p:nvGrpSpPr>
          <p:cNvPr id="631" name="Google Shape;631;p70"/>
          <p:cNvGrpSpPr/>
          <p:nvPr/>
        </p:nvGrpSpPr>
        <p:grpSpPr>
          <a:xfrm>
            <a:off x="3615153" y="1489516"/>
            <a:ext cx="1739296" cy="3467596"/>
            <a:chOff x="3615153" y="1069512"/>
            <a:chExt cx="1739296" cy="2600697"/>
          </a:xfrm>
        </p:grpSpPr>
        <p:grpSp>
          <p:nvGrpSpPr>
            <p:cNvPr id="632" name="Google Shape;632;p70"/>
            <p:cNvGrpSpPr/>
            <p:nvPr/>
          </p:nvGrpSpPr>
          <p:grpSpPr>
            <a:xfrm>
              <a:off x="3901895" y="1679982"/>
              <a:ext cx="1288516" cy="1538140"/>
              <a:chOff x="6473125" y="2260528"/>
              <a:chExt cx="1649828" cy="1969450"/>
            </a:xfrm>
          </p:grpSpPr>
          <p:grpSp>
            <p:nvGrpSpPr>
              <p:cNvPr id="633" name="Google Shape;633;p70"/>
              <p:cNvGrpSpPr/>
              <p:nvPr/>
            </p:nvGrpSpPr>
            <p:grpSpPr>
              <a:xfrm>
                <a:off x="6473125" y="2260528"/>
                <a:ext cx="336386" cy="1969200"/>
                <a:chOff x="4634825" y="2260778"/>
                <a:chExt cx="336386" cy="1969200"/>
              </a:xfrm>
            </p:grpSpPr>
            <p:sp>
              <p:nvSpPr>
                <p:cNvPr id="634" name="Google Shape;634;p70"/>
                <p:cNvSpPr/>
                <p:nvPr/>
              </p:nvSpPr>
              <p:spPr>
                <a:xfrm>
                  <a:off x="4634825" y="2588978"/>
                  <a:ext cx="328200" cy="3282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35" name="Google Shape;635;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36" name="Google Shape;636;p70"/>
                <p:cNvSpPr/>
                <p:nvPr/>
              </p:nvSpPr>
              <p:spPr>
                <a:xfrm>
                  <a:off x="4634825" y="3573578"/>
                  <a:ext cx="328200" cy="3282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37" name="Google Shape;637;p70"/>
                <p:cNvSpPr/>
                <p:nvPr/>
              </p:nvSpPr>
              <p:spPr>
                <a:xfrm>
                  <a:off x="4634825" y="3901778"/>
                  <a:ext cx="328200" cy="328200"/>
                </a:xfrm>
                <a:prstGeom prst="rect">
                  <a:avLst/>
                </a:prstGeom>
                <a:solidFill>
                  <a:srgbClr val="F48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638" name="Google Shape;638;p70"/>
                <p:cNvGrpSpPr/>
                <p:nvPr/>
              </p:nvGrpSpPr>
              <p:grpSpPr>
                <a:xfrm>
                  <a:off x="4634825" y="2260778"/>
                  <a:ext cx="336386" cy="328200"/>
                  <a:chOff x="4634825" y="1193978"/>
                  <a:chExt cx="336386" cy="328200"/>
                </a:xfrm>
              </p:grpSpPr>
              <p:sp>
                <p:nvSpPr>
                  <p:cNvPr id="639" name="Google Shape;639;p70"/>
                  <p:cNvSpPr/>
                  <p:nvPr/>
                </p:nvSpPr>
                <p:spPr>
                  <a:xfrm>
                    <a:off x="4634825" y="1193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40" name="Google Shape;640;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641" name="Google Shape;641;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642" name="Google Shape;642;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643" name="Google Shape;643;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644" name="Google Shape;644;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645" name="Google Shape;645;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646" name="Google Shape;646;p70"/>
                <p:cNvGrpSpPr/>
                <p:nvPr/>
              </p:nvGrpSpPr>
              <p:grpSpPr>
                <a:xfrm>
                  <a:off x="4634825" y="2917178"/>
                  <a:ext cx="334956" cy="328200"/>
                  <a:chOff x="4634825" y="1850378"/>
                  <a:chExt cx="334956" cy="328200"/>
                </a:xfrm>
              </p:grpSpPr>
              <p:sp>
                <p:nvSpPr>
                  <p:cNvPr id="647" name="Google Shape;647;p70"/>
                  <p:cNvSpPr/>
                  <p:nvPr/>
                </p:nvSpPr>
                <p:spPr>
                  <a:xfrm>
                    <a:off x="4634825" y="1850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48" name="Google Shape;648;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649" name="Google Shape;649;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650" name="Google Shape;650;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grpSp>
            <p:nvGrpSpPr>
              <p:cNvPr id="651" name="Google Shape;651;p70"/>
              <p:cNvGrpSpPr/>
              <p:nvPr/>
            </p:nvGrpSpPr>
            <p:grpSpPr>
              <a:xfrm>
                <a:off x="6801777" y="2260528"/>
                <a:ext cx="336386" cy="1969200"/>
                <a:chOff x="4634825" y="2260778"/>
                <a:chExt cx="336386" cy="1969200"/>
              </a:xfrm>
            </p:grpSpPr>
            <p:sp>
              <p:nvSpPr>
                <p:cNvPr id="652" name="Google Shape;652;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53" name="Google Shape;653;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54" name="Google Shape;654;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55" name="Google Shape;655;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656" name="Google Shape;656;p70"/>
                <p:cNvGrpSpPr/>
                <p:nvPr/>
              </p:nvGrpSpPr>
              <p:grpSpPr>
                <a:xfrm>
                  <a:off x="4634825" y="2260778"/>
                  <a:ext cx="336386" cy="328200"/>
                  <a:chOff x="4634825" y="1193978"/>
                  <a:chExt cx="336386" cy="328200"/>
                </a:xfrm>
              </p:grpSpPr>
              <p:sp>
                <p:nvSpPr>
                  <p:cNvPr id="657" name="Google Shape;657;p70"/>
                  <p:cNvSpPr/>
                  <p:nvPr/>
                </p:nvSpPr>
                <p:spPr>
                  <a:xfrm>
                    <a:off x="4634825" y="1193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58" name="Google Shape;658;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659" name="Google Shape;659;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660" name="Google Shape;660;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661" name="Google Shape;661;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662" name="Google Shape;662;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663" name="Google Shape;663;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664" name="Google Shape;664;p70"/>
                <p:cNvGrpSpPr/>
                <p:nvPr/>
              </p:nvGrpSpPr>
              <p:grpSpPr>
                <a:xfrm>
                  <a:off x="4634825" y="2917178"/>
                  <a:ext cx="334956" cy="328200"/>
                  <a:chOff x="4634825" y="1850378"/>
                  <a:chExt cx="334956" cy="328200"/>
                </a:xfrm>
              </p:grpSpPr>
              <p:sp>
                <p:nvSpPr>
                  <p:cNvPr id="665" name="Google Shape;665;p70"/>
                  <p:cNvSpPr/>
                  <p:nvPr/>
                </p:nvSpPr>
                <p:spPr>
                  <a:xfrm>
                    <a:off x="4634825" y="1850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66" name="Google Shape;666;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667" name="Google Shape;667;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668" name="Google Shape;668;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grpSp>
            <p:nvGrpSpPr>
              <p:cNvPr id="669" name="Google Shape;669;p70"/>
              <p:cNvGrpSpPr/>
              <p:nvPr/>
            </p:nvGrpSpPr>
            <p:grpSpPr>
              <a:xfrm>
                <a:off x="7129840" y="2260778"/>
                <a:ext cx="336386" cy="1969200"/>
                <a:chOff x="4634825" y="2260778"/>
                <a:chExt cx="336386" cy="1969200"/>
              </a:xfrm>
            </p:grpSpPr>
            <p:sp>
              <p:nvSpPr>
                <p:cNvPr id="670" name="Google Shape;670;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71" name="Google Shape;671;p70"/>
                <p:cNvSpPr/>
                <p:nvPr/>
              </p:nvSpPr>
              <p:spPr>
                <a:xfrm>
                  <a:off x="4634825" y="3245378"/>
                  <a:ext cx="328200" cy="328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72" name="Google Shape;672;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73" name="Google Shape;673;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674" name="Google Shape;674;p70"/>
                <p:cNvGrpSpPr/>
                <p:nvPr/>
              </p:nvGrpSpPr>
              <p:grpSpPr>
                <a:xfrm>
                  <a:off x="4634825" y="2260778"/>
                  <a:ext cx="336386" cy="328200"/>
                  <a:chOff x="4634825" y="1193978"/>
                  <a:chExt cx="336386" cy="328200"/>
                </a:xfrm>
              </p:grpSpPr>
              <p:sp>
                <p:nvSpPr>
                  <p:cNvPr id="675" name="Google Shape;675;p70"/>
                  <p:cNvSpPr/>
                  <p:nvPr/>
                </p:nvSpPr>
                <p:spPr>
                  <a:xfrm>
                    <a:off x="4634825" y="1193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76" name="Google Shape;676;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677" name="Google Shape;677;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678" name="Google Shape;678;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679" name="Google Shape;679;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680" name="Google Shape;680;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681" name="Google Shape;681;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682" name="Google Shape;682;p70"/>
                <p:cNvGrpSpPr/>
                <p:nvPr/>
              </p:nvGrpSpPr>
              <p:grpSpPr>
                <a:xfrm>
                  <a:off x="4634825" y="2917178"/>
                  <a:ext cx="334956" cy="328200"/>
                  <a:chOff x="4634825" y="1850378"/>
                  <a:chExt cx="334956" cy="328200"/>
                </a:xfrm>
              </p:grpSpPr>
              <p:sp>
                <p:nvSpPr>
                  <p:cNvPr id="683" name="Google Shape;683;p70"/>
                  <p:cNvSpPr/>
                  <p:nvPr/>
                </p:nvSpPr>
                <p:spPr>
                  <a:xfrm>
                    <a:off x="4634825" y="1850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84" name="Google Shape;684;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685" name="Google Shape;685;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686" name="Google Shape;686;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grpSp>
            <p:nvGrpSpPr>
              <p:cNvPr id="687" name="Google Shape;687;p70"/>
              <p:cNvGrpSpPr/>
              <p:nvPr/>
            </p:nvGrpSpPr>
            <p:grpSpPr>
              <a:xfrm>
                <a:off x="7458492" y="2260778"/>
                <a:ext cx="336386" cy="1969200"/>
                <a:chOff x="4634825" y="2260778"/>
                <a:chExt cx="336386" cy="1969200"/>
              </a:xfrm>
            </p:grpSpPr>
            <p:sp>
              <p:nvSpPr>
                <p:cNvPr id="688" name="Google Shape;688;p70"/>
                <p:cNvSpPr/>
                <p:nvPr/>
              </p:nvSpPr>
              <p:spPr>
                <a:xfrm>
                  <a:off x="4634825" y="2588978"/>
                  <a:ext cx="328200" cy="328200"/>
                </a:xfrm>
                <a:prstGeom prst="rect">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89" name="Google Shape;689;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90" name="Google Shape;690;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691" name="Google Shape;691;p70"/>
                <p:cNvSpPr/>
                <p:nvPr/>
              </p:nvSpPr>
              <p:spPr>
                <a:xfrm>
                  <a:off x="4634825" y="3901778"/>
                  <a:ext cx="328200" cy="3282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692" name="Google Shape;692;p70"/>
                <p:cNvGrpSpPr/>
                <p:nvPr/>
              </p:nvGrpSpPr>
              <p:grpSpPr>
                <a:xfrm>
                  <a:off x="4634825" y="2260778"/>
                  <a:ext cx="336386" cy="328200"/>
                  <a:chOff x="4634825" y="1193978"/>
                  <a:chExt cx="336386" cy="328200"/>
                </a:xfrm>
              </p:grpSpPr>
              <p:sp>
                <p:nvSpPr>
                  <p:cNvPr id="693" name="Google Shape;693;p70"/>
                  <p:cNvSpPr/>
                  <p:nvPr/>
                </p:nvSpPr>
                <p:spPr>
                  <a:xfrm>
                    <a:off x="4634825" y="1193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694" name="Google Shape;694;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695" name="Google Shape;695;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696" name="Google Shape;696;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697" name="Google Shape;697;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698" name="Google Shape;698;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699" name="Google Shape;699;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700" name="Google Shape;700;p70"/>
                <p:cNvGrpSpPr/>
                <p:nvPr/>
              </p:nvGrpSpPr>
              <p:grpSpPr>
                <a:xfrm>
                  <a:off x="4634825" y="2917178"/>
                  <a:ext cx="334956" cy="328200"/>
                  <a:chOff x="4634825" y="1850378"/>
                  <a:chExt cx="334956" cy="328200"/>
                </a:xfrm>
              </p:grpSpPr>
              <p:sp>
                <p:nvSpPr>
                  <p:cNvPr id="701" name="Google Shape;701;p70"/>
                  <p:cNvSpPr/>
                  <p:nvPr/>
                </p:nvSpPr>
                <p:spPr>
                  <a:xfrm>
                    <a:off x="4634825" y="1850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702" name="Google Shape;702;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703" name="Google Shape;703;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704" name="Google Shape;704;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grpSp>
            <p:nvGrpSpPr>
              <p:cNvPr id="705" name="Google Shape;705;p70"/>
              <p:cNvGrpSpPr/>
              <p:nvPr/>
            </p:nvGrpSpPr>
            <p:grpSpPr>
              <a:xfrm>
                <a:off x="7786567" y="2260528"/>
                <a:ext cx="336386" cy="1969200"/>
                <a:chOff x="4634825" y="2260778"/>
                <a:chExt cx="336386" cy="1969200"/>
              </a:xfrm>
            </p:grpSpPr>
            <p:sp>
              <p:nvSpPr>
                <p:cNvPr id="706" name="Google Shape;706;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07" name="Google Shape;707;p70"/>
                <p:cNvSpPr/>
                <p:nvPr/>
              </p:nvSpPr>
              <p:spPr>
                <a:xfrm>
                  <a:off x="4634825" y="3245378"/>
                  <a:ext cx="328200" cy="328200"/>
                </a:xfrm>
                <a:prstGeom prst="rect">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08" name="Google Shape;708;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09" name="Google Shape;709;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710" name="Google Shape;710;p70"/>
                <p:cNvGrpSpPr/>
                <p:nvPr/>
              </p:nvGrpSpPr>
              <p:grpSpPr>
                <a:xfrm>
                  <a:off x="4634825" y="2260778"/>
                  <a:ext cx="336386" cy="328200"/>
                  <a:chOff x="4634825" y="1193978"/>
                  <a:chExt cx="336386" cy="328200"/>
                </a:xfrm>
              </p:grpSpPr>
              <p:sp>
                <p:nvSpPr>
                  <p:cNvPr id="711" name="Google Shape;711;p70"/>
                  <p:cNvSpPr/>
                  <p:nvPr/>
                </p:nvSpPr>
                <p:spPr>
                  <a:xfrm>
                    <a:off x="4634825" y="1193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712" name="Google Shape;712;p70"/>
                  <p:cNvCxnSpPr/>
                  <p:nvPr/>
                </p:nvCxnSpPr>
                <p:spPr>
                  <a:xfrm>
                    <a:off x="4646911" y="1238775"/>
                    <a:ext cx="324300" cy="0"/>
                  </a:xfrm>
                  <a:prstGeom prst="straightConnector1">
                    <a:avLst/>
                  </a:prstGeom>
                  <a:noFill/>
                  <a:ln w="9525" cap="flat" cmpd="sng">
                    <a:solidFill>
                      <a:srgbClr val="000000"/>
                    </a:solidFill>
                    <a:prstDash val="dash"/>
                    <a:round/>
                    <a:headEnd type="none" w="sm" len="sm"/>
                    <a:tailEnd type="none" w="sm" len="sm"/>
                  </a:ln>
                </p:spPr>
              </p:cxnSp>
              <p:cxnSp>
                <p:nvCxnSpPr>
                  <p:cNvPr id="713" name="Google Shape;713;p70"/>
                  <p:cNvCxnSpPr/>
                  <p:nvPr/>
                </p:nvCxnSpPr>
                <p:spPr>
                  <a:xfrm>
                    <a:off x="4646036" y="1287926"/>
                    <a:ext cx="324300" cy="0"/>
                  </a:xfrm>
                  <a:prstGeom prst="straightConnector1">
                    <a:avLst/>
                  </a:prstGeom>
                  <a:noFill/>
                  <a:ln w="9525" cap="flat" cmpd="sng">
                    <a:solidFill>
                      <a:srgbClr val="000000"/>
                    </a:solidFill>
                    <a:prstDash val="dash"/>
                    <a:round/>
                    <a:headEnd type="none" w="sm" len="sm"/>
                    <a:tailEnd type="none" w="sm" len="sm"/>
                  </a:ln>
                </p:spPr>
              </p:cxnSp>
              <p:cxnSp>
                <p:nvCxnSpPr>
                  <p:cNvPr id="714" name="Google Shape;714;p70"/>
                  <p:cNvCxnSpPr/>
                  <p:nvPr/>
                </p:nvCxnSpPr>
                <p:spPr>
                  <a:xfrm>
                    <a:off x="4643936" y="1337078"/>
                    <a:ext cx="324300" cy="0"/>
                  </a:xfrm>
                  <a:prstGeom prst="straightConnector1">
                    <a:avLst/>
                  </a:prstGeom>
                  <a:noFill/>
                  <a:ln w="9525" cap="flat" cmpd="sng">
                    <a:solidFill>
                      <a:srgbClr val="000000"/>
                    </a:solidFill>
                    <a:prstDash val="dash"/>
                    <a:round/>
                    <a:headEnd type="none" w="sm" len="sm"/>
                    <a:tailEnd type="none" w="sm" len="sm"/>
                  </a:ln>
                </p:spPr>
              </p:cxnSp>
              <p:cxnSp>
                <p:nvCxnSpPr>
                  <p:cNvPr id="715" name="Google Shape;715;p70"/>
                  <p:cNvCxnSpPr/>
                  <p:nvPr/>
                </p:nvCxnSpPr>
                <p:spPr>
                  <a:xfrm>
                    <a:off x="4643936" y="1386229"/>
                    <a:ext cx="324300" cy="0"/>
                  </a:xfrm>
                  <a:prstGeom prst="straightConnector1">
                    <a:avLst/>
                  </a:prstGeom>
                  <a:noFill/>
                  <a:ln w="9525" cap="flat" cmpd="sng">
                    <a:solidFill>
                      <a:srgbClr val="000000"/>
                    </a:solidFill>
                    <a:prstDash val="dash"/>
                    <a:round/>
                    <a:headEnd type="none" w="sm" len="sm"/>
                    <a:tailEnd type="none" w="sm" len="sm"/>
                  </a:ln>
                </p:spPr>
              </p:cxnSp>
              <p:cxnSp>
                <p:nvCxnSpPr>
                  <p:cNvPr id="716" name="Google Shape;716;p70"/>
                  <p:cNvCxnSpPr/>
                  <p:nvPr/>
                </p:nvCxnSpPr>
                <p:spPr>
                  <a:xfrm>
                    <a:off x="4646911" y="1484532"/>
                    <a:ext cx="324300" cy="0"/>
                  </a:xfrm>
                  <a:prstGeom prst="straightConnector1">
                    <a:avLst/>
                  </a:prstGeom>
                  <a:noFill/>
                  <a:ln w="9525" cap="flat" cmpd="sng">
                    <a:solidFill>
                      <a:srgbClr val="000000"/>
                    </a:solidFill>
                    <a:prstDash val="dash"/>
                    <a:round/>
                    <a:headEnd type="none" w="sm" len="sm"/>
                    <a:tailEnd type="none" w="sm" len="sm"/>
                  </a:ln>
                </p:spPr>
              </p:cxnSp>
              <p:cxnSp>
                <p:nvCxnSpPr>
                  <p:cNvPr id="717" name="Google Shape;717;p70"/>
                  <p:cNvCxnSpPr/>
                  <p:nvPr/>
                </p:nvCxnSpPr>
                <p:spPr>
                  <a:xfrm>
                    <a:off x="4646911" y="1435381"/>
                    <a:ext cx="324300" cy="0"/>
                  </a:xfrm>
                  <a:prstGeom prst="straightConnector1">
                    <a:avLst/>
                  </a:prstGeom>
                  <a:noFill/>
                  <a:ln w="9525" cap="flat" cmpd="sng">
                    <a:solidFill>
                      <a:srgbClr val="000000"/>
                    </a:solidFill>
                    <a:prstDash val="dash"/>
                    <a:round/>
                    <a:headEnd type="none" w="sm" len="sm"/>
                    <a:tailEnd type="none" w="sm" len="sm"/>
                  </a:ln>
                </p:spPr>
              </p:cxnSp>
            </p:grpSp>
            <p:grpSp>
              <p:nvGrpSpPr>
                <p:cNvPr id="718" name="Google Shape;718;p70"/>
                <p:cNvGrpSpPr/>
                <p:nvPr/>
              </p:nvGrpSpPr>
              <p:grpSpPr>
                <a:xfrm>
                  <a:off x="4634825" y="2917178"/>
                  <a:ext cx="334956" cy="328200"/>
                  <a:chOff x="4634825" y="1850378"/>
                  <a:chExt cx="334956" cy="328200"/>
                </a:xfrm>
              </p:grpSpPr>
              <p:sp>
                <p:nvSpPr>
                  <p:cNvPr id="719" name="Google Shape;719;p70"/>
                  <p:cNvSpPr/>
                  <p:nvPr/>
                </p:nvSpPr>
                <p:spPr>
                  <a:xfrm>
                    <a:off x="4634825" y="1850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cxnSp>
                <p:nvCxnSpPr>
                  <p:cNvPr id="720" name="Google Shape;720;p70"/>
                  <p:cNvCxnSpPr/>
                  <p:nvPr/>
                </p:nvCxnSpPr>
                <p:spPr>
                  <a:xfrm>
                    <a:off x="4644051" y="1933598"/>
                    <a:ext cx="324300" cy="0"/>
                  </a:xfrm>
                  <a:prstGeom prst="straightConnector1">
                    <a:avLst/>
                  </a:prstGeom>
                  <a:noFill/>
                  <a:ln w="9525" cap="flat" cmpd="sng">
                    <a:solidFill>
                      <a:srgbClr val="000000"/>
                    </a:solidFill>
                    <a:prstDash val="dash"/>
                    <a:round/>
                    <a:headEnd type="none" w="sm" len="sm"/>
                    <a:tailEnd type="none" w="sm" len="sm"/>
                  </a:ln>
                </p:spPr>
              </p:cxnSp>
              <p:cxnSp>
                <p:nvCxnSpPr>
                  <p:cNvPr id="721" name="Google Shape;721;p70"/>
                  <p:cNvCxnSpPr/>
                  <p:nvPr/>
                </p:nvCxnSpPr>
                <p:spPr>
                  <a:xfrm>
                    <a:off x="4643936" y="2097289"/>
                    <a:ext cx="324300" cy="0"/>
                  </a:xfrm>
                  <a:prstGeom prst="straightConnector1">
                    <a:avLst/>
                  </a:prstGeom>
                  <a:noFill/>
                  <a:ln w="9525" cap="flat" cmpd="sng">
                    <a:solidFill>
                      <a:srgbClr val="000000"/>
                    </a:solidFill>
                    <a:prstDash val="dash"/>
                    <a:round/>
                    <a:headEnd type="none" w="sm" len="sm"/>
                    <a:tailEnd type="none" w="sm" len="sm"/>
                  </a:ln>
                </p:spPr>
              </p:cxnSp>
              <p:cxnSp>
                <p:nvCxnSpPr>
                  <p:cNvPr id="722" name="Google Shape;722;p70"/>
                  <p:cNvCxnSpPr/>
                  <p:nvPr/>
                </p:nvCxnSpPr>
                <p:spPr>
                  <a:xfrm>
                    <a:off x="4645481" y="2014156"/>
                    <a:ext cx="324300" cy="0"/>
                  </a:xfrm>
                  <a:prstGeom prst="straightConnector1">
                    <a:avLst/>
                  </a:prstGeom>
                  <a:noFill/>
                  <a:ln w="9525" cap="flat" cmpd="sng">
                    <a:solidFill>
                      <a:srgbClr val="000000"/>
                    </a:solidFill>
                    <a:prstDash val="dash"/>
                    <a:round/>
                    <a:headEnd type="none" w="sm" len="sm"/>
                    <a:tailEnd type="none" w="sm" len="sm"/>
                  </a:ln>
                </p:spPr>
              </p:cxnSp>
            </p:grpSp>
          </p:grpSp>
        </p:grpSp>
        <p:grpSp>
          <p:nvGrpSpPr>
            <p:cNvPr id="723" name="Google Shape;723;p70"/>
            <p:cNvGrpSpPr/>
            <p:nvPr/>
          </p:nvGrpSpPr>
          <p:grpSpPr>
            <a:xfrm>
              <a:off x="3747621" y="1069512"/>
              <a:ext cx="1606828" cy="325673"/>
              <a:chOff x="6313431" y="1489234"/>
              <a:chExt cx="1658917" cy="328200"/>
            </a:xfrm>
          </p:grpSpPr>
          <p:grpSp>
            <p:nvGrpSpPr>
              <p:cNvPr id="724" name="Google Shape;724;p70"/>
              <p:cNvGrpSpPr/>
              <p:nvPr/>
            </p:nvGrpSpPr>
            <p:grpSpPr>
              <a:xfrm rot="5400000">
                <a:off x="6969831" y="832834"/>
                <a:ext cx="328200" cy="1641000"/>
                <a:chOff x="4634825" y="2588978"/>
                <a:chExt cx="328200" cy="1641000"/>
              </a:xfrm>
            </p:grpSpPr>
            <p:sp>
              <p:nvSpPr>
                <p:cNvPr id="725" name="Google Shape;725;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26" name="Google Shape;726;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27" name="Google Shape;727;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28" name="Google Shape;728;p70"/>
                <p:cNvSpPr/>
                <p:nvPr/>
              </p:nvSpPr>
              <p:spPr>
                <a:xfrm>
                  <a:off x="4634825" y="39017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29" name="Google Shape;729;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sp>
            <p:nvSpPr>
              <p:cNvPr id="730" name="Google Shape;730;p70"/>
              <p:cNvSpPr txBox="1"/>
              <p:nvPr/>
            </p:nvSpPr>
            <p:spPr>
              <a:xfrm>
                <a:off x="6331348" y="1552107"/>
                <a:ext cx="1641000" cy="254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0070C0"/>
                    </a:solidFill>
                    <a:latin typeface="Arial"/>
                    <a:ea typeface="Arial"/>
                    <a:cs typeface="Arial"/>
                    <a:sym typeface="Arial"/>
                  </a:rPr>
                  <a:t>V</a:t>
                </a:r>
                <a:r>
                  <a:rPr lang="en-US" sz="1000" b="0" i="1" u="none" strike="noStrike" cap="none" baseline="-25000">
                    <a:solidFill>
                      <a:srgbClr val="0070C0"/>
                    </a:solidFill>
                    <a:latin typeface="Arial"/>
                    <a:ea typeface="Arial"/>
                    <a:cs typeface="Arial"/>
                    <a:sym typeface="Arial"/>
                  </a:rPr>
                  <a:t>1</a:t>
                </a:r>
                <a:r>
                  <a:rPr lang="en-US" sz="1000" b="0" i="1" u="none" strike="noStrike" cap="none">
                    <a:solidFill>
                      <a:srgbClr val="0070C0"/>
                    </a:solidFill>
                    <a:latin typeface="Arial"/>
                    <a:ea typeface="Arial"/>
                    <a:cs typeface="Arial"/>
                    <a:sym typeface="Arial"/>
                  </a:rPr>
                  <a:t>G</a:t>
                </a:r>
                <a:r>
                  <a:rPr lang="en-US" sz="1000" b="0" i="1" u="none" strike="noStrike" cap="none" baseline="-25000">
                    <a:solidFill>
                      <a:srgbClr val="0070C0"/>
                    </a:solidFill>
                    <a:latin typeface="Arial"/>
                    <a:ea typeface="Arial"/>
                    <a:cs typeface="Arial"/>
                    <a:sym typeface="Arial"/>
                  </a:rPr>
                  <a:t>1</a:t>
                </a:r>
                <a:r>
                  <a:rPr lang="en-US" sz="1000" b="0" i="0" u="none" strike="noStrike" cap="none">
                    <a:solidFill>
                      <a:srgbClr val="0070C0"/>
                    </a:solidFill>
                    <a:latin typeface="Arial"/>
                    <a:ea typeface="Arial"/>
                    <a:cs typeface="Arial"/>
                    <a:sym typeface="Arial"/>
                  </a:rPr>
                  <a:t>   …     …      …   </a:t>
                </a:r>
                <a:r>
                  <a:rPr lang="en-US" sz="1000" b="0" i="1" u="none" strike="noStrike" cap="none">
                    <a:solidFill>
                      <a:srgbClr val="0070C0"/>
                    </a:solidFill>
                    <a:latin typeface="Arial"/>
                    <a:ea typeface="Arial"/>
                    <a:cs typeface="Arial"/>
                    <a:sym typeface="Arial"/>
                  </a:rPr>
                  <a:t>V</a:t>
                </a:r>
                <a:r>
                  <a:rPr lang="en-US" sz="1000" b="0" i="1" u="none" strike="noStrike" cap="none" baseline="-25000">
                    <a:solidFill>
                      <a:srgbClr val="0070C0"/>
                    </a:solidFill>
                    <a:latin typeface="Arial"/>
                    <a:ea typeface="Arial"/>
                    <a:cs typeface="Arial"/>
                    <a:sym typeface="Arial"/>
                  </a:rPr>
                  <a:t>M</a:t>
                </a:r>
                <a:r>
                  <a:rPr lang="en-US" sz="1000" b="0" i="1" u="none" strike="noStrike" cap="none">
                    <a:solidFill>
                      <a:srgbClr val="0070C0"/>
                    </a:solidFill>
                    <a:latin typeface="Arial"/>
                    <a:ea typeface="Arial"/>
                    <a:cs typeface="Arial"/>
                    <a:sym typeface="Arial"/>
                  </a:rPr>
                  <a:t>G</a:t>
                </a:r>
                <a:r>
                  <a:rPr lang="en-US" sz="1000" b="0" i="1" u="none" strike="noStrike" cap="none" baseline="-25000">
                    <a:solidFill>
                      <a:srgbClr val="0070C0"/>
                    </a:solidFill>
                    <a:latin typeface="Arial"/>
                    <a:ea typeface="Arial"/>
                    <a:cs typeface="Arial"/>
                    <a:sym typeface="Arial"/>
                  </a:rPr>
                  <a:t>N</a:t>
                </a:r>
                <a:endParaRPr sz="1000" b="0" i="1" u="none" strike="noStrike" cap="none" baseline="-25000">
                  <a:solidFill>
                    <a:srgbClr val="0070C0"/>
                  </a:solidFill>
                  <a:latin typeface="Arial"/>
                  <a:ea typeface="Arial"/>
                  <a:cs typeface="Arial"/>
                  <a:sym typeface="Arial"/>
                </a:endParaRPr>
              </a:p>
            </p:txBody>
          </p:sp>
        </p:grpSp>
        <p:cxnSp>
          <p:nvCxnSpPr>
            <p:cNvPr id="731" name="Google Shape;731;p70"/>
            <p:cNvCxnSpPr>
              <a:stCxn id="728" idx="3"/>
              <a:endCxn id="732" idx="0"/>
            </p:cNvCxnSpPr>
            <p:nvPr/>
          </p:nvCxnSpPr>
          <p:spPr>
            <a:xfrm rot="-5400000" flipH="1">
              <a:off x="3824068" y="1477685"/>
              <a:ext cx="288600" cy="123600"/>
            </a:xfrm>
            <a:prstGeom prst="curvedConnector3">
              <a:avLst>
                <a:gd name="adj1" fmla="val 96245"/>
              </a:avLst>
            </a:prstGeom>
            <a:noFill/>
            <a:ln w="9525" cap="flat" cmpd="sng">
              <a:solidFill>
                <a:srgbClr val="000000"/>
              </a:solidFill>
              <a:prstDash val="dot"/>
              <a:round/>
              <a:headEnd type="none" w="sm" len="sm"/>
              <a:tailEnd type="stealth" w="med" len="med"/>
            </a:ln>
          </p:spPr>
        </p:cxnSp>
        <p:cxnSp>
          <p:nvCxnSpPr>
            <p:cNvPr id="733" name="Google Shape;733;p70"/>
            <p:cNvCxnSpPr>
              <a:stCxn id="727" idx="3"/>
              <a:endCxn id="657" idx="0"/>
            </p:cNvCxnSpPr>
            <p:nvPr/>
          </p:nvCxnSpPr>
          <p:spPr>
            <a:xfrm rot="-5400000" flipH="1">
              <a:off x="4113313" y="1506335"/>
              <a:ext cx="284700" cy="62400"/>
            </a:xfrm>
            <a:prstGeom prst="curvedConnector3">
              <a:avLst>
                <a:gd name="adj1" fmla="val 96851"/>
              </a:avLst>
            </a:prstGeom>
            <a:noFill/>
            <a:ln w="9525" cap="flat" cmpd="sng">
              <a:solidFill>
                <a:srgbClr val="000000"/>
              </a:solidFill>
              <a:prstDash val="dot"/>
              <a:round/>
              <a:headEnd type="none" w="sm" len="sm"/>
              <a:tailEnd type="stealth" w="med" len="med"/>
            </a:ln>
          </p:spPr>
        </p:cxnSp>
        <p:cxnSp>
          <p:nvCxnSpPr>
            <p:cNvPr id="734" name="Google Shape;734;p70"/>
            <p:cNvCxnSpPr>
              <a:stCxn id="726" idx="3"/>
              <a:endCxn id="675" idx="0"/>
            </p:cNvCxnSpPr>
            <p:nvPr/>
          </p:nvCxnSpPr>
          <p:spPr>
            <a:xfrm rot="-5400000" flipH="1">
              <a:off x="4400158" y="1537385"/>
              <a:ext cx="285000" cy="600"/>
            </a:xfrm>
            <a:prstGeom prst="curvedConnector3">
              <a:avLst>
                <a:gd name="adj1" fmla="val 96794"/>
              </a:avLst>
            </a:prstGeom>
            <a:noFill/>
            <a:ln w="9525" cap="flat" cmpd="sng">
              <a:solidFill>
                <a:srgbClr val="000000"/>
              </a:solidFill>
              <a:prstDash val="dot"/>
              <a:round/>
              <a:headEnd type="none" w="sm" len="sm"/>
              <a:tailEnd type="stealth" w="med" len="med"/>
            </a:ln>
          </p:spPr>
        </p:cxnSp>
        <p:cxnSp>
          <p:nvCxnSpPr>
            <p:cNvPr id="735" name="Google Shape;735;p70"/>
            <p:cNvCxnSpPr>
              <a:stCxn id="729" idx="3"/>
              <a:endCxn id="693" idx="0"/>
            </p:cNvCxnSpPr>
            <p:nvPr/>
          </p:nvCxnSpPr>
          <p:spPr>
            <a:xfrm rot="5400000">
              <a:off x="4687453" y="1507385"/>
              <a:ext cx="285000" cy="60600"/>
            </a:xfrm>
            <a:prstGeom prst="curvedConnector3">
              <a:avLst>
                <a:gd name="adj1" fmla="val 96794"/>
              </a:avLst>
            </a:prstGeom>
            <a:noFill/>
            <a:ln w="9525" cap="flat" cmpd="sng">
              <a:solidFill>
                <a:srgbClr val="000000"/>
              </a:solidFill>
              <a:prstDash val="dot"/>
              <a:round/>
              <a:headEnd type="none" w="sm" len="sm"/>
              <a:tailEnd type="stealth" w="med" len="med"/>
            </a:ln>
          </p:spPr>
        </p:cxnSp>
        <p:cxnSp>
          <p:nvCxnSpPr>
            <p:cNvPr id="736" name="Google Shape;736;p70"/>
            <p:cNvCxnSpPr>
              <a:stCxn id="725" idx="3"/>
              <a:endCxn id="711" idx="0"/>
            </p:cNvCxnSpPr>
            <p:nvPr/>
          </p:nvCxnSpPr>
          <p:spPr>
            <a:xfrm rot="5400000">
              <a:off x="4974597" y="1476335"/>
              <a:ext cx="284700" cy="122400"/>
            </a:xfrm>
            <a:prstGeom prst="curvedConnector3">
              <a:avLst>
                <a:gd name="adj1" fmla="val 96851"/>
              </a:avLst>
            </a:prstGeom>
            <a:noFill/>
            <a:ln w="9525" cap="flat" cmpd="sng">
              <a:solidFill>
                <a:srgbClr val="000000"/>
              </a:solidFill>
              <a:prstDash val="dot"/>
              <a:round/>
              <a:headEnd type="none" w="sm" len="sm"/>
              <a:tailEnd type="stealth" w="med" len="med"/>
            </a:ln>
          </p:spPr>
        </p:cxnSp>
        <p:cxnSp>
          <p:nvCxnSpPr>
            <p:cNvPr id="737" name="Google Shape;737;p70"/>
            <p:cNvCxnSpPr>
              <a:stCxn id="607" idx="3"/>
              <a:endCxn id="639" idx="1"/>
            </p:cNvCxnSpPr>
            <p:nvPr/>
          </p:nvCxnSpPr>
          <p:spPr>
            <a:xfrm flipV="1">
              <a:off x="3615153" y="1808144"/>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38" name="Google Shape;738;p70"/>
            <p:cNvCxnSpPr>
              <a:stCxn id="609" idx="3"/>
              <a:endCxn id="634" idx="1"/>
            </p:cNvCxnSpPr>
            <p:nvPr/>
          </p:nvCxnSpPr>
          <p:spPr>
            <a:xfrm flipV="1">
              <a:off x="3615153" y="2064469"/>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39" name="Google Shape;739;p70"/>
            <p:cNvCxnSpPr>
              <a:stCxn id="611" idx="3"/>
              <a:endCxn id="647" idx="1"/>
            </p:cNvCxnSpPr>
            <p:nvPr/>
          </p:nvCxnSpPr>
          <p:spPr>
            <a:xfrm flipV="1">
              <a:off x="3615153" y="2320793"/>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40" name="Google Shape;740;p70"/>
            <p:cNvCxnSpPr>
              <a:stCxn id="613" idx="3"/>
              <a:endCxn id="635" idx="1"/>
            </p:cNvCxnSpPr>
            <p:nvPr/>
          </p:nvCxnSpPr>
          <p:spPr>
            <a:xfrm flipV="1">
              <a:off x="3615153" y="2577117"/>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41" name="Google Shape;741;p70"/>
            <p:cNvCxnSpPr>
              <a:stCxn id="615" idx="3"/>
              <a:endCxn id="636" idx="1"/>
            </p:cNvCxnSpPr>
            <p:nvPr/>
          </p:nvCxnSpPr>
          <p:spPr>
            <a:xfrm flipV="1">
              <a:off x="3615153" y="2833441"/>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42" name="Google Shape;742;p70"/>
            <p:cNvCxnSpPr>
              <a:stCxn id="617" idx="3"/>
              <a:endCxn id="637" idx="1"/>
            </p:cNvCxnSpPr>
            <p:nvPr/>
          </p:nvCxnSpPr>
          <p:spPr>
            <a:xfrm flipV="1">
              <a:off x="3615153" y="3089765"/>
              <a:ext cx="286742" cy="9720"/>
            </a:xfrm>
            <a:prstGeom prst="curvedConnector3">
              <a:avLst>
                <a:gd name="adj1" fmla="val 50000"/>
              </a:avLst>
            </a:prstGeom>
            <a:noFill/>
            <a:ln w="9525" cap="flat" cmpd="sng">
              <a:solidFill>
                <a:srgbClr val="000000"/>
              </a:solidFill>
              <a:prstDash val="dot"/>
              <a:round/>
              <a:headEnd type="none" w="sm" len="sm"/>
              <a:tailEnd type="stealth" w="med" len="med"/>
            </a:ln>
          </p:spPr>
        </p:cxnSp>
        <p:sp>
          <p:nvSpPr>
            <p:cNvPr id="743" name="Google Shape;743;p70"/>
            <p:cNvSpPr txBox="1"/>
            <p:nvPr/>
          </p:nvSpPr>
          <p:spPr>
            <a:xfrm>
              <a:off x="4103971" y="3301509"/>
              <a:ext cx="1018200" cy="368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Variant-Gene</a:t>
              </a: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annotation</a:t>
              </a:r>
              <a:endParaRPr sz="1200" b="1" i="0" u="none" strike="noStrike" cap="none">
                <a:solidFill>
                  <a:srgbClr val="0070C0"/>
                </a:solidFill>
                <a:latin typeface="Arial"/>
                <a:ea typeface="Arial"/>
                <a:cs typeface="Arial"/>
                <a:sym typeface="Arial"/>
              </a:endParaRPr>
            </a:p>
          </p:txBody>
        </p:sp>
        <p:sp>
          <p:nvSpPr>
            <p:cNvPr id="732" name="Google Shape;732;p70"/>
            <p:cNvSpPr/>
            <p:nvPr/>
          </p:nvSpPr>
          <p:spPr>
            <a:xfrm>
              <a:off x="3906565" y="1683538"/>
              <a:ext cx="247500" cy="276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4" name="Google Shape;744;p70"/>
            <p:cNvSpPr/>
            <p:nvPr/>
          </p:nvSpPr>
          <p:spPr>
            <a:xfrm>
              <a:off x="3906565" y="1795002"/>
              <a:ext cx="245700" cy="30900"/>
            </a:xfrm>
            <a:prstGeom prst="rect">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5" name="Google Shape;745;p70"/>
            <p:cNvSpPr/>
            <p:nvPr/>
          </p:nvSpPr>
          <p:spPr>
            <a:xfrm>
              <a:off x="3905139" y="1910214"/>
              <a:ext cx="247500" cy="222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6" name="Google Shape;746;p70"/>
            <p:cNvSpPr/>
            <p:nvPr/>
          </p:nvSpPr>
          <p:spPr>
            <a:xfrm>
              <a:off x="4163190" y="1872650"/>
              <a:ext cx="245700" cy="30900"/>
            </a:xfrm>
            <a:prstGeom prst="rect">
              <a:avLst/>
            </a:prstGeom>
            <a:solidFill>
              <a:srgbClr val="9FC5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7" name="Google Shape;747;p70"/>
            <p:cNvSpPr/>
            <p:nvPr/>
          </p:nvSpPr>
          <p:spPr>
            <a:xfrm>
              <a:off x="4419641" y="1683538"/>
              <a:ext cx="247500" cy="276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8" name="Google Shape;748;p70"/>
            <p:cNvSpPr/>
            <p:nvPr/>
          </p:nvSpPr>
          <p:spPr>
            <a:xfrm>
              <a:off x="4417766" y="1756988"/>
              <a:ext cx="249300" cy="309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49" name="Google Shape;749;p70"/>
            <p:cNvSpPr/>
            <p:nvPr/>
          </p:nvSpPr>
          <p:spPr>
            <a:xfrm>
              <a:off x="4932385" y="1795002"/>
              <a:ext cx="245700" cy="30900"/>
            </a:xfrm>
            <a:prstGeom prst="rect">
              <a:avLst/>
            </a:prstGeom>
            <a:solidFill>
              <a:srgbClr val="9FC5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0" name="Google Shape;750;p70"/>
            <p:cNvSpPr/>
            <p:nvPr/>
          </p:nvSpPr>
          <p:spPr>
            <a:xfrm rot="10800000" flipH="1">
              <a:off x="3905139" y="2323039"/>
              <a:ext cx="249300" cy="597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1" name="Google Shape;751;p70"/>
            <p:cNvSpPr/>
            <p:nvPr/>
          </p:nvSpPr>
          <p:spPr>
            <a:xfrm rot="10800000" flipH="1">
              <a:off x="4163444" y="2261416"/>
              <a:ext cx="248100" cy="55800"/>
            </a:xfrm>
            <a:prstGeom prst="rect">
              <a:avLst/>
            </a:prstGeom>
            <a:solidFill>
              <a:srgbClr val="FFE5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2" name="Google Shape;752;p70"/>
            <p:cNvSpPr/>
            <p:nvPr/>
          </p:nvSpPr>
          <p:spPr>
            <a:xfrm rot="10800000" flipH="1">
              <a:off x="4932970" y="2389241"/>
              <a:ext cx="248100" cy="558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3" name="Google Shape;753;p70"/>
            <p:cNvSpPr/>
            <p:nvPr/>
          </p:nvSpPr>
          <p:spPr>
            <a:xfrm rot="10800000" flipH="1">
              <a:off x="4931252" y="2194559"/>
              <a:ext cx="247800" cy="58500"/>
            </a:xfrm>
            <a:prstGeom prst="rect">
              <a:avLst/>
            </a:prstGeom>
            <a:solidFill>
              <a:srgbClr val="F1C2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754" name="Google Shape;754;p70"/>
          <p:cNvGrpSpPr/>
          <p:nvPr/>
        </p:nvGrpSpPr>
        <p:grpSpPr>
          <a:xfrm>
            <a:off x="6972750" y="4354185"/>
            <a:ext cx="1720200" cy="1378848"/>
            <a:chOff x="6972750" y="3218014"/>
            <a:chExt cx="1720200" cy="1034136"/>
          </a:xfrm>
        </p:grpSpPr>
        <p:cxnSp>
          <p:nvCxnSpPr>
            <p:cNvPr id="755" name="Google Shape;755;p70"/>
            <p:cNvCxnSpPr>
              <a:stCxn id="756" idx="2"/>
              <a:endCxn id="757" idx="1"/>
            </p:cNvCxnSpPr>
            <p:nvPr/>
          </p:nvCxnSpPr>
          <p:spPr>
            <a:xfrm rot="16200000" flipH="1">
              <a:off x="7141718" y="3396472"/>
              <a:ext cx="357247" cy="332"/>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58" name="Google Shape;758;p70"/>
            <p:cNvCxnSpPr>
              <a:stCxn id="759" idx="2"/>
              <a:endCxn id="760" idx="1"/>
            </p:cNvCxnSpPr>
            <p:nvPr/>
          </p:nvCxnSpPr>
          <p:spPr>
            <a:xfrm rot="5400000">
              <a:off x="7398219" y="3396628"/>
              <a:ext cx="357247" cy="21"/>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61" name="Google Shape;761;p70"/>
            <p:cNvCxnSpPr>
              <a:stCxn id="762" idx="2"/>
              <a:endCxn id="763" idx="1"/>
            </p:cNvCxnSpPr>
            <p:nvPr/>
          </p:nvCxnSpPr>
          <p:spPr>
            <a:xfrm rot="16200000" flipH="1">
              <a:off x="7654587" y="3396693"/>
              <a:ext cx="357052" cy="86"/>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64" name="Google Shape;764;p70"/>
            <p:cNvCxnSpPr>
              <a:stCxn id="765" idx="2"/>
              <a:endCxn id="766" idx="1"/>
            </p:cNvCxnSpPr>
            <p:nvPr/>
          </p:nvCxnSpPr>
          <p:spPr>
            <a:xfrm rot="5400000">
              <a:off x="7911088" y="3396603"/>
              <a:ext cx="357052" cy="267"/>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767" name="Google Shape;767;p70"/>
            <p:cNvCxnSpPr>
              <a:stCxn id="768" idx="2"/>
              <a:endCxn id="769" idx="1"/>
            </p:cNvCxnSpPr>
            <p:nvPr/>
          </p:nvCxnSpPr>
          <p:spPr>
            <a:xfrm rot="5400000">
              <a:off x="8167265" y="3396554"/>
              <a:ext cx="357247" cy="170"/>
            </a:xfrm>
            <a:prstGeom prst="curvedConnector3">
              <a:avLst>
                <a:gd name="adj1" fmla="val 50000"/>
              </a:avLst>
            </a:prstGeom>
            <a:noFill/>
            <a:ln w="9525" cap="flat" cmpd="sng">
              <a:solidFill>
                <a:srgbClr val="000000"/>
              </a:solidFill>
              <a:prstDash val="dot"/>
              <a:round/>
              <a:headEnd type="none" w="sm" len="sm"/>
              <a:tailEnd type="stealth" w="med" len="med"/>
            </a:ln>
          </p:spPr>
        </p:cxnSp>
        <p:grpSp>
          <p:nvGrpSpPr>
            <p:cNvPr id="770" name="Google Shape;770;p70"/>
            <p:cNvGrpSpPr/>
            <p:nvPr/>
          </p:nvGrpSpPr>
          <p:grpSpPr>
            <a:xfrm>
              <a:off x="7192344" y="3575262"/>
              <a:ext cx="1281621" cy="256324"/>
              <a:chOff x="9000392" y="3544309"/>
              <a:chExt cx="1641000" cy="328200"/>
            </a:xfrm>
          </p:grpSpPr>
          <p:grpSp>
            <p:nvGrpSpPr>
              <p:cNvPr id="771" name="Google Shape;771;p70"/>
              <p:cNvGrpSpPr/>
              <p:nvPr/>
            </p:nvGrpSpPr>
            <p:grpSpPr>
              <a:xfrm rot="5400000">
                <a:off x="9656792" y="2887909"/>
                <a:ext cx="328200" cy="1641000"/>
                <a:chOff x="4634825" y="2588978"/>
                <a:chExt cx="328200" cy="1641000"/>
              </a:xfrm>
            </p:grpSpPr>
            <p:sp>
              <p:nvSpPr>
                <p:cNvPr id="769" name="Google Shape;769;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3" name="Google Shape;763;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0" name="Google Shape;760;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7" name="Google Shape;757;p70"/>
                <p:cNvSpPr/>
                <p:nvPr/>
              </p:nvSpPr>
              <p:spPr>
                <a:xfrm>
                  <a:off x="4634825" y="39017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6" name="Google Shape;766;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sp>
            <p:nvSpPr>
              <p:cNvPr id="772" name="Google Shape;772;p70"/>
              <p:cNvSpPr/>
              <p:nvPr/>
            </p:nvSpPr>
            <p:spPr>
              <a:xfrm>
                <a:off x="10011850" y="3571875"/>
                <a:ext cx="273900" cy="2739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73" name="Google Shape;773;p70"/>
              <p:cNvSpPr/>
              <p:nvPr/>
            </p:nvSpPr>
            <p:spPr>
              <a:xfrm>
                <a:off x="9066625" y="3605175"/>
                <a:ext cx="204600" cy="207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74" name="Google Shape;774;p70"/>
              <p:cNvSpPr/>
              <p:nvPr/>
            </p:nvSpPr>
            <p:spPr>
              <a:xfrm>
                <a:off x="10394150" y="3626325"/>
                <a:ext cx="167700" cy="1650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75" name="Google Shape;775;p70"/>
              <p:cNvSpPr/>
              <p:nvPr/>
            </p:nvSpPr>
            <p:spPr>
              <a:xfrm>
                <a:off x="9426475" y="3643236"/>
                <a:ext cx="133500" cy="1314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76" name="Google Shape;776;p70"/>
              <p:cNvSpPr/>
              <p:nvPr/>
            </p:nvSpPr>
            <p:spPr>
              <a:xfrm>
                <a:off x="9793175" y="3681637"/>
                <a:ext cx="55500" cy="546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sp>
          <p:nvSpPr>
            <p:cNvPr id="777" name="Google Shape;777;p70"/>
            <p:cNvSpPr txBox="1"/>
            <p:nvPr/>
          </p:nvSpPr>
          <p:spPr>
            <a:xfrm>
              <a:off x="6972750" y="3926350"/>
              <a:ext cx="1720200" cy="325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Aggregate across functional genomics studies</a:t>
              </a:r>
              <a:endParaRPr sz="120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0C0"/>
                  </a:solidFill>
                  <a:latin typeface="Arial"/>
                  <a:ea typeface="Arial"/>
                  <a:cs typeface="Arial"/>
                  <a:sym typeface="Arial"/>
                </a:rPr>
                <a:t>(mean weighted-score -&gt; overall V2G score)</a:t>
              </a:r>
              <a:endParaRPr sz="1200" b="0" i="0" u="none" strike="noStrike" cap="none">
                <a:solidFill>
                  <a:srgbClr val="0070C0"/>
                </a:solidFill>
                <a:latin typeface="Arial"/>
                <a:ea typeface="Arial"/>
                <a:cs typeface="Arial"/>
                <a:sym typeface="Arial"/>
              </a:endParaRPr>
            </a:p>
          </p:txBody>
        </p:sp>
      </p:grpSp>
      <p:sp>
        <p:nvSpPr>
          <p:cNvPr id="778" name="Google Shape;778;p70"/>
          <p:cNvSpPr/>
          <p:nvPr/>
        </p:nvSpPr>
        <p:spPr>
          <a:xfrm>
            <a:off x="4162577" y="2296535"/>
            <a:ext cx="1029253" cy="2094592"/>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sp>
        <p:nvSpPr>
          <p:cNvPr id="779" name="Google Shape;779;p70"/>
          <p:cNvSpPr/>
          <p:nvPr/>
        </p:nvSpPr>
        <p:spPr>
          <a:xfrm>
            <a:off x="4070675" y="1287087"/>
            <a:ext cx="1277424" cy="1006611"/>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grpSp>
        <p:nvGrpSpPr>
          <p:cNvPr id="780" name="Google Shape;780;p70"/>
          <p:cNvGrpSpPr/>
          <p:nvPr/>
        </p:nvGrpSpPr>
        <p:grpSpPr>
          <a:xfrm>
            <a:off x="5184018" y="2303605"/>
            <a:ext cx="1762722" cy="2653507"/>
            <a:chOff x="5184018" y="1680079"/>
            <a:chExt cx="1762722" cy="1990130"/>
          </a:xfrm>
        </p:grpSpPr>
        <p:sp>
          <p:nvSpPr>
            <p:cNvPr id="781" name="Google Shape;781;p70"/>
            <p:cNvSpPr/>
            <p:nvPr/>
          </p:nvSpPr>
          <p:spPr>
            <a:xfrm>
              <a:off x="6108990" y="1872747"/>
              <a:ext cx="245700" cy="309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82" name="Google Shape;782;p70"/>
            <p:cNvSpPr/>
            <p:nvPr/>
          </p:nvSpPr>
          <p:spPr>
            <a:xfrm rot="10800000" flipH="1">
              <a:off x="5850939" y="2323137"/>
              <a:ext cx="249300" cy="597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83" name="Google Shape;783;p70"/>
            <p:cNvSpPr/>
            <p:nvPr/>
          </p:nvSpPr>
          <p:spPr>
            <a:xfrm rot="10800000" flipH="1">
              <a:off x="6109244" y="2261513"/>
              <a:ext cx="248100" cy="558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84" name="Google Shape;784;p70"/>
            <p:cNvSpPr/>
            <p:nvPr/>
          </p:nvSpPr>
          <p:spPr>
            <a:xfrm rot="10800000" flipH="1">
              <a:off x="6521712" y="2389338"/>
              <a:ext cx="248100" cy="558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85" name="Google Shape;785;p70"/>
            <p:cNvSpPr/>
            <p:nvPr/>
          </p:nvSpPr>
          <p:spPr>
            <a:xfrm rot="10800000" flipH="1">
              <a:off x="6519994" y="2194657"/>
              <a:ext cx="247800" cy="585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786" name="Google Shape;786;p70"/>
            <p:cNvGrpSpPr/>
            <p:nvPr/>
          </p:nvGrpSpPr>
          <p:grpSpPr>
            <a:xfrm>
              <a:off x="5490636" y="1680079"/>
              <a:ext cx="1282122" cy="1538140"/>
              <a:chOff x="6473125" y="2260528"/>
              <a:chExt cx="1641642" cy="1969450"/>
            </a:xfrm>
          </p:grpSpPr>
          <p:grpSp>
            <p:nvGrpSpPr>
              <p:cNvPr id="787" name="Google Shape;787;p70"/>
              <p:cNvGrpSpPr/>
              <p:nvPr/>
            </p:nvGrpSpPr>
            <p:grpSpPr>
              <a:xfrm>
                <a:off x="6473125" y="2260528"/>
                <a:ext cx="328200" cy="1969200"/>
                <a:chOff x="4634825" y="2260778"/>
                <a:chExt cx="328200" cy="1969200"/>
              </a:xfrm>
            </p:grpSpPr>
            <p:sp>
              <p:nvSpPr>
                <p:cNvPr id="788" name="Google Shape;788;p70"/>
                <p:cNvSpPr/>
                <p:nvPr/>
              </p:nvSpPr>
              <p:spPr>
                <a:xfrm>
                  <a:off x="4634825" y="2588978"/>
                  <a:ext cx="328200" cy="3282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89" name="Google Shape;789;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0" name="Google Shape;790;p70"/>
                <p:cNvSpPr/>
                <p:nvPr/>
              </p:nvSpPr>
              <p:spPr>
                <a:xfrm>
                  <a:off x="4634825" y="3573578"/>
                  <a:ext cx="328200" cy="3282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1" name="Google Shape;791;p70"/>
                <p:cNvSpPr/>
                <p:nvPr/>
              </p:nvSpPr>
              <p:spPr>
                <a:xfrm>
                  <a:off x="4634825" y="3901778"/>
                  <a:ext cx="328200" cy="328200"/>
                </a:xfrm>
                <a:prstGeom prst="rect">
                  <a:avLst/>
                </a:prstGeom>
                <a:solidFill>
                  <a:srgbClr val="F48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2" name="Google Shape;792;p70"/>
                <p:cNvSpPr/>
                <p:nvPr/>
              </p:nvSpPr>
              <p:spPr>
                <a:xfrm>
                  <a:off x="4634825" y="2260778"/>
                  <a:ext cx="328200" cy="328200"/>
                </a:xfrm>
                <a:prstGeom prst="rect">
                  <a:avLst/>
                </a:prstGeom>
                <a:solidFill>
                  <a:srgbClr val="3D85C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3" name="Google Shape;793;p70"/>
                <p:cNvSpPr/>
                <p:nvPr/>
              </p:nvSpPr>
              <p:spPr>
                <a:xfrm>
                  <a:off x="4634825" y="2917178"/>
                  <a:ext cx="328200" cy="328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794" name="Google Shape;794;p70"/>
              <p:cNvGrpSpPr/>
              <p:nvPr/>
            </p:nvGrpSpPr>
            <p:grpSpPr>
              <a:xfrm>
                <a:off x="6801777" y="2260528"/>
                <a:ext cx="328200" cy="1969200"/>
                <a:chOff x="4634825" y="2260778"/>
                <a:chExt cx="328200" cy="1969200"/>
              </a:xfrm>
            </p:grpSpPr>
            <p:sp>
              <p:nvSpPr>
                <p:cNvPr id="795" name="Google Shape;795;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6" name="Google Shape;796;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7" name="Google Shape;797;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8" name="Google Shape;798;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99" name="Google Shape;799;p70"/>
                <p:cNvSpPr/>
                <p:nvPr/>
              </p:nvSpPr>
              <p:spPr>
                <a:xfrm>
                  <a:off x="4634825" y="2260778"/>
                  <a:ext cx="328200" cy="3282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0" name="Google Shape;800;p70"/>
                <p:cNvSpPr/>
                <p:nvPr/>
              </p:nvSpPr>
              <p:spPr>
                <a:xfrm>
                  <a:off x="4634825" y="2917178"/>
                  <a:ext cx="328200" cy="3282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01" name="Google Shape;801;p70"/>
              <p:cNvGrpSpPr/>
              <p:nvPr/>
            </p:nvGrpSpPr>
            <p:grpSpPr>
              <a:xfrm>
                <a:off x="7129840" y="2260778"/>
                <a:ext cx="328200" cy="1969200"/>
                <a:chOff x="4634825" y="2260778"/>
                <a:chExt cx="328200" cy="1969200"/>
              </a:xfrm>
            </p:grpSpPr>
            <p:sp>
              <p:nvSpPr>
                <p:cNvPr id="802" name="Google Shape;802;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3" name="Google Shape;803;p70"/>
                <p:cNvSpPr/>
                <p:nvPr/>
              </p:nvSpPr>
              <p:spPr>
                <a:xfrm>
                  <a:off x="4634825" y="3245378"/>
                  <a:ext cx="328200" cy="328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4" name="Google Shape;804;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5" name="Google Shape;805;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6" name="Google Shape;806;p70"/>
                <p:cNvSpPr/>
                <p:nvPr/>
              </p:nvSpPr>
              <p:spPr>
                <a:xfrm>
                  <a:off x="4634825" y="2260778"/>
                  <a:ext cx="328200" cy="328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07" name="Google Shape;807;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08" name="Google Shape;808;p70"/>
              <p:cNvGrpSpPr/>
              <p:nvPr/>
            </p:nvGrpSpPr>
            <p:grpSpPr>
              <a:xfrm>
                <a:off x="7458492" y="2260778"/>
                <a:ext cx="328200" cy="1969200"/>
                <a:chOff x="4634825" y="2260778"/>
                <a:chExt cx="328200" cy="1969200"/>
              </a:xfrm>
            </p:grpSpPr>
            <p:sp>
              <p:nvSpPr>
                <p:cNvPr id="809" name="Google Shape;809;p70"/>
                <p:cNvSpPr/>
                <p:nvPr/>
              </p:nvSpPr>
              <p:spPr>
                <a:xfrm>
                  <a:off x="4634825" y="2588978"/>
                  <a:ext cx="328200" cy="328200"/>
                </a:xfrm>
                <a:prstGeom prst="rect">
                  <a:avLst/>
                </a:prstGeom>
                <a:solidFill>
                  <a:srgbClr val="8E7CC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0" name="Google Shape;810;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1" name="Google Shape;811;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2" name="Google Shape;812;p70"/>
                <p:cNvSpPr/>
                <p:nvPr/>
              </p:nvSpPr>
              <p:spPr>
                <a:xfrm>
                  <a:off x="4634825" y="3901778"/>
                  <a:ext cx="328200" cy="3282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3" name="Google Shape;813;p70"/>
                <p:cNvSpPr/>
                <p:nvPr/>
              </p:nvSpPr>
              <p:spPr>
                <a:xfrm>
                  <a:off x="4634825" y="22607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4" name="Google Shape;814;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15" name="Google Shape;815;p70"/>
              <p:cNvGrpSpPr/>
              <p:nvPr/>
            </p:nvGrpSpPr>
            <p:grpSpPr>
              <a:xfrm>
                <a:off x="7786567" y="2260528"/>
                <a:ext cx="328200" cy="1969200"/>
                <a:chOff x="4634825" y="2260778"/>
                <a:chExt cx="328200" cy="1969200"/>
              </a:xfrm>
            </p:grpSpPr>
            <p:sp>
              <p:nvSpPr>
                <p:cNvPr id="816" name="Google Shape;816;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7" name="Google Shape;817;p70"/>
                <p:cNvSpPr/>
                <p:nvPr/>
              </p:nvSpPr>
              <p:spPr>
                <a:xfrm>
                  <a:off x="4634825" y="3245378"/>
                  <a:ext cx="328200" cy="328200"/>
                </a:xfrm>
                <a:prstGeom prst="rect">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8" name="Google Shape;818;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19" name="Google Shape;819;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20" name="Google Shape;820;p70"/>
                <p:cNvSpPr/>
                <p:nvPr/>
              </p:nvSpPr>
              <p:spPr>
                <a:xfrm>
                  <a:off x="4634825" y="2260778"/>
                  <a:ext cx="328200" cy="3282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21" name="Google Shape;821;p70"/>
                <p:cNvSpPr/>
                <p:nvPr/>
              </p:nvSpPr>
              <p:spPr>
                <a:xfrm>
                  <a:off x="4634825" y="2917178"/>
                  <a:ext cx="328200" cy="3282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cxnSp>
          <p:nvCxnSpPr>
            <p:cNvPr id="822" name="Google Shape;822;p70"/>
            <p:cNvCxnSpPr>
              <a:stCxn id="792" idx="1"/>
              <a:endCxn id="711" idx="3"/>
            </p:cNvCxnSpPr>
            <p:nvPr/>
          </p:nvCxnSpPr>
          <p:spPr>
            <a:xfrm rot="10800000" flipV="1">
              <a:off x="5184018" y="1808240"/>
              <a:ext cx="306618" cy="9428"/>
            </a:xfrm>
            <a:prstGeom prst="curvedConnector3">
              <a:avLst>
                <a:gd name="adj1" fmla="val 50000"/>
              </a:avLst>
            </a:prstGeom>
            <a:noFill/>
            <a:ln w="9525" cap="flat" cmpd="sng">
              <a:solidFill>
                <a:srgbClr val="000000"/>
              </a:solidFill>
              <a:prstDash val="dot"/>
              <a:round/>
              <a:headEnd type="stealth" w="med" len="med"/>
              <a:tailEnd type="none" w="sm" len="sm"/>
            </a:ln>
          </p:spPr>
        </p:cxnSp>
        <p:cxnSp>
          <p:nvCxnSpPr>
            <p:cNvPr id="823" name="Google Shape;823;p70"/>
            <p:cNvCxnSpPr>
              <a:stCxn id="706" idx="3"/>
              <a:endCxn id="788" idx="1"/>
            </p:cNvCxnSpPr>
            <p:nvPr/>
          </p:nvCxnSpPr>
          <p:spPr>
            <a:xfrm flipV="1">
              <a:off x="5184018" y="2064566"/>
              <a:ext cx="306618" cy="9428"/>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24" name="Google Shape;824;p70"/>
            <p:cNvCxnSpPr>
              <a:stCxn id="719" idx="3"/>
              <a:endCxn id="793" idx="1"/>
            </p:cNvCxnSpPr>
            <p:nvPr/>
          </p:nvCxnSpPr>
          <p:spPr>
            <a:xfrm flipV="1">
              <a:off x="5184018" y="2320889"/>
              <a:ext cx="306618" cy="9428"/>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25" name="Google Shape;825;p70"/>
            <p:cNvCxnSpPr>
              <a:stCxn id="707" idx="3"/>
              <a:endCxn id="789" idx="1"/>
            </p:cNvCxnSpPr>
            <p:nvPr/>
          </p:nvCxnSpPr>
          <p:spPr>
            <a:xfrm flipV="1">
              <a:off x="5184018" y="2577214"/>
              <a:ext cx="306618" cy="9428"/>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26" name="Google Shape;826;p70"/>
            <p:cNvCxnSpPr>
              <a:stCxn id="708" idx="3"/>
              <a:endCxn id="790" idx="1"/>
            </p:cNvCxnSpPr>
            <p:nvPr/>
          </p:nvCxnSpPr>
          <p:spPr>
            <a:xfrm flipV="1">
              <a:off x="5184018" y="2833538"/>
              <a:ext cx="306618" cy="9427"/>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27" name="Google Shape;827;p70"/>
            <p:cNvCxnSpPr>
              <a:stCxn id="709" idx="3"/>
              <a:endCxn id="791" idx="1"/>
            </p:cNvCxnSpPr>
            <p:nvPr/>
          </p:nvCxnSpPr>
          <p:spPr>
            <a:xfrm flipV="1">
              <a:off x="5184018" y="3089862"/>
              <a:ext cx="306618" cy="9427"/>
            </a:xfrm>
            <a:prstGeom prst="curvedConnector3">
              <a:avLst>
                <a:gd name="adj1" fmla="val 50000"/>
              </a:avLst>
            </a:prstGeom>
            <a:noFill/>
            <a:ln w="9525" cap="flat" cmpd="sng">
              <a:solidFill>
                <a:srgbClr val="000000"/>
              </a:solidFill>
              <a:prstDash val="dot"/>
              <a:round/>
              <a:headEnd type="none" w="sm" len="sm"/>
              <a:tailEnd type="stealth" w="med" len="med"/>
            </a:ln>
          </p:spPr>
        </p:cxnSp>
        <p:sp>
          <p:nvSpPr>
            <p:cNvPr id="828" name="Google Shape;828;p70"/>
            <p:cNvSpPr txBox="1"/>
            <p:nvPr/>
          </p:nvSpPr>
          <p:spPr>
            <a:xfrm>
              <a:off x="5316240" y="3301509"/>
              <a:ext cx="1630500" cy="368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Aggregate across tissues</a:t>
              </a:r>
              <a:endParaRPr sz="120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0C0"/>
                  </a:solidFill>
                  <a:latin typeface="Arial"/>
                  <a:ea typeface="Arial"/>
                  <a:cs typeface="Arial"/>
                  <a:sym typeface="Arial"/>
                </a:rPr>
                <a:t>(max score across tissues  -&gt; per-source V2G score)</a:t>
              </a:r>
              <a:endParaRPr sz="1200" b="1" i="0" u="none" strike="noStrike" cap="none">
                <a:solidFill>
                  <a:srgbClr val="0070C0"/>
                </a:solidFill>
                <a:latin typeface="Arial"/>
                <a:ea typeface="Arial"/>
                <a:cs typeface="Arial"/>
                <a:sym typeface="Arial"/>
              </a:endParaRPr>
            </a:p>
          </p:txBody>
        </p:sp>
      </p:grpSp>
      <p:sp>
        <p:nvSpPr>
          <p:cNvPr id="829" name="Google Shape;829;p70"/>
          <p:cNvSpPr/>
          <p:nvPr/>
        </p:nvSpPr>
        <p:spPr>
          <a:xfrm>
            <a:off x="5750915" y="2283637"/>
            <a:ext cx="1029253" cy="2094592"/>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grpSp>
        <p:nvGrpSpPr>
          <p:cNvPr id="830" name="Google Shape;830;p70"/>
          <p:cNvGrpSpPr/>
          <p:nvPr/>
        </p:nvGrpSpPr>
        <p:grpSpPr>
          <a:xfrm>
            <a:off x="6772758" y="2032823"/>
            <a:ext cx="1796838" cy="2321624"/>
            <a:chOff x="6772758" y="1476992"/>
            <a:chExt cx="1796838" cy="1741218"/>
          </a:xfrm>
        </p:grpSpPr>
        <p:sp>
          <p:nvSpPr>
            <p:cNvPr id="831" name="Google Shape;831;p70"/>
            <p:cNvSpPr/>
            <p:nvPr/>
          </p:nvSpPr>
          <p:spPr>
            <a:xfrm rot="10800000" flipH="1">
              <a:off x="7472852" y="2353428"/>
              <a:ext cx="249300" cy="597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32" name="Google Shape;832;p70"/>
            <p:cNvSpPr/>
            <p:nvPr/>
          </p:nvSpPr>
          <p:spPr>
            <a:xfrm rot="10800000" flipH="1">
              <a:off x="7731157" y="2291805"/>
              <a:ext cx="248100" cy="558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33" name="Google Shape;833;p70"/>
            <p:cNvSpPr/>
            <p:nvPr/>
          </p:nvSpPr>
          <p:spPr>
            <a:xfrm rot="10800000" flipH="1">
              <a:off x="8143625" y="2419630"/>
              <a:ext cx="248100" cy="558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34" name="Google Shape;834;p70"/>
            <p:cNvSpPr/>
            <p:nvPr/>
          </p:nvSpPr>
          <p:spPr>
            <a:xfrm rot="10800000" flipH="1">
              <a:off x="8141907" y="2224949"/>
              <a:ext cx="247800" cy="58500"/>
            </a:xfrm>
            <a:prstGeom prst="rect">
              <a:avLst/>
            </a:prstGeom>
            <a:solidFill>
              <a:srgbClr val="FFF2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nvGrpSpPr>
            <p:cNvPr id="835" name="Google Shape;835;p70"/>
            <p:cNvGrpSpPr/>
            <p:nvPr/>
          </p:nvGrpSpPr>
          <p:grpSpPr>
            <a:xfrm>
              <a:off x="7192013" y="1680070"/>
              <a:ext cx="1282122" cy="1538140"/>
              <a:chOff x="6473125" y="2260528"/>
              <a:chExt cx="1641642" cy="1969450"/>
            </a:xfrm>
          </p:grpSpPr>
          <p:grpSp>
            <p:nvGrpSpPr>
              <p:cNvPr id="836" name="Google Shape;836;p70"/>
              <p:cNvGrpSpPr/>
              <p:nvPr/>
            </p:nvGrpSpPr>
            <p:grpSpPr>
              <a:xfrm>
                <a:off x="6473125" y="2260528"/>
                <a:ext cx="328200" cy="1969200"/>
                <a:chOff x="4634825" y="2260778"/>
                <a:chExt cx="328200" cy="1969200"/>
              </a:xfrm>
            </p:grpSpPr>
            <p:sp>
              <p:nvSpPr>
                <p:cNvPr id="837" name="Google Shape;837;p70"/>
                <p:cNvSpPr/>
                <p:nvPr/>
              </p:nvSpPr>
              <p:spPr>
                <a:xfrm>
                  <a:off x="4634825" y="2588978"/>
                  <a:ext cx="328200" cy="328200"/>
                </a:xfrm>
                <a:prstGeom prst="rect">
                  <a:avLst/>
                </a:prstGeom>
                <a:solidFill>
                  <a:srgbClr val="F0ED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38" name="Google Shape;838;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39" name="Google Shape;839;p70"/>
                <p:cNvSpPr/>
                <p:nvPr/>
              </p:nvSpPr>
              <p:spPr>
                <a:xfrm>
                  <a:off x="4634825" y="3573578"/>
                  <a:ext cx="328200" cy="3282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6" name="Google Shape;756;p70"/>
                <p:cNvSpPr/>
                <p:nvPr/>
              </p:nvSpPr>
              <p:spPr>
                <a:xfrm>
                  <a:off x="4634825" y="3901778"/>
                  <a:ext cx="328200" cy="328200"/>
                </a:xfrm>
                <a:prstGeom prst="rect">
                  <a:avLst/>
                </a:prstGeom>
                <a:solidFill>
                  <a:srgbClr val="F4807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0" name="Google Shape;840;p70"/>
                <p:cNvSpPr/>
                <p:nvPr/>
              </p:nvSpPr>
              <p:spPr>
                <a:xfrm>
                  <a:off x="4634825" y="2260778"/>
                  <a:ext cx="328200" cy="3282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1" name="Google Shape;841;p70"/>
                <p:cNvSpPr/>
                <p:nvPr/>
              </p:nvSpPr>
              <p:spPr>
                <a:xfrm>
                  <a:off x="4634825" y="2917178"/>
                  <a:ext cx="328200" cy="328200"/>
                </a:xfrm>
                <a:prstGeom prst="rect">
                  <a:avLst/>
                </a:prstGeom>
                <a:solidFill>
                  <a:srgbClr val="FFFDE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42" name="Google Shape;842;p70"/>
              <p:cNvGrpSpPr/>
              <p:nvPr/>
            </p:nvGrpSpPr>
            <p:grpSpPr>
              <a:xfrm>
                <a:off x="6801777" y="2260528"/>
                <a:ext cx="328200" cy="1969200"/>
                <a:chOff x="4634825" y="2260778"/>
                <a:chExt cx="328200" cy="1969200"/>
              </a:xfrm>
            </p:grpSpPr>
            <p:sp>
              <p:nvSpPr>
                <p:cNvPr id="843" name="Google Shape;843;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4" name="Google Shape;844;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5" name="Google Shape;845;p70"/>
                <p:cNvSpPr/>
                <p:nvPr/>
              </p:nvSpPr>
              <p:spPr>
                <a:xfrm>
                  <a:off x="4634825" y="3573578"/>
                  <a:ext cx="328200" cy="328200"/>
                </a:xfrm>
                <a:prstGeom prst="rect">
                  <a:avLst/>
                </a:prstGeom>
                <a:solidFill>
                  <a:srgbClr val="FFF1D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59" name="Google Shape;759;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6" name="Google Shape;846;p70"/>
                <p:cNvSpPr/>
                <p:nvPr/>
              </p:nvSpPr>
              <p:spPr>
                <a:xfrm>
                  <a:off x="4634825" y="2260778"/>
                  <a:ext cx="328200" cy="328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47" name="Google Shape;847;p70"/>
                <p:cNvSpPr/>
                <p:nvPr/>
              </p:nvSpPr>
              <p:spPr>
                <a:xfrm>
                  <a:off x="4634825" y="2917178"/>
                  <a:ext cx="328200" cy="328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48" name="Google Shape;848;p70"/>
              <p:cNvGrpSpPr/>
              <p:nvPr/>
            </p:nvGrpSpPr>
            <p:grpSpPr>
              <a:xfrm>
                <a:off x="7129840" y="2260546"/>
                <a:ext cx="328200" cy="1969432"/>
                <a:chOff x="4634825" y="2260546"/>
                <a:chExt cx="328200" cy="1969432"/>
              </a:xfrm>
            </p:grpSpPr>
            <p:sp>
              <p:nvSpPr>
                <p:cNvPr id="849" name="Google Shape;849;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0" name="Google Shape;850;p70"/>
                <p:cNvSpPr/>
                <p:nvPr/>
              </p:nvSpPr>
              <p:spPr>
                <a:xfrm>
                  <a:off x="4634825" y="3245378"/>
                  <a:ext cx="328200" cy="328200"/>
                </a:xfrm>
                <a:prstGeom prst="rect">
                  <a:avLst/>
                </a:prstGeom>
                <a:solidFill>
                  <a:srgbClr val="ECFFE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1" name="Google Shape;851;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2" name="Google Shape;762;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2" name="Google Shape;852;p70"/>
                <p:cNvSpPr/>
                <p:nvPr/>
              </p:nvSpPr>
              <p:spPr>
                <a:xfrm>
                  <a:off x="4634825" y="2260546"/>
                  <a:ext cx="328200" cy="328200"/>
                </a:xfrm>
                <a:prstGeom prst="rect">
                  <a:avLst/>
                </a:prstGeom>
                <a:solidFill>
                  <a:srgbClr val="D9ED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3" name="Google Shape;853;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54" name="Google Shape;854;p70"/>
              <p:cNvGrpSpPr/>
              <p:nvPr/>
            </p:nvGrpSpPr>
            <p:grpSpPr>
              <a:xfrm>
                <a:off x="7458492" y="2260778"/>
                <a:ext cx="328200" cy="1969200"/>
                <a:chOff x="4634825" y="2260778"/>
                <a:chExt cx="328200" cy="1969200"/>
              </a:xfrm>
            </p:grpSpPr>
            <p:sp>
              <p:nvSpPr>
                <p:cNvPr id="855" name="Google Shape;855;p70"/>
                <p:cNvSpPr/>
                <p:nvPr/>
              </p:nvSpPr>
              <p:spPr>
                <a:xfrm>
                  <a:off x="4634825" y="2588978"/>
                  <a:ext cx="328200" cy="328200"/>
                </a:xfrm>
                <a:prstGeom prst="rect">
                  <a:avLst/>
                </a:prstGeom>
                <a:solidFill>
                  <a:srgbClr val="B4A7D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6" name="Google Shape;856;p70"/>
                <p:cNvSpPr/>
                <p:nvPr/>
              </p:nvSpPr>
              <p:spPr>
                <a:xfrm>
                  <a:off x="4634825" y="32453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7" name="Google Shape;857;p70"/>
                <p:cNvSpPr/>
                <p:nvPr/>
              </p:nvSpPr>
              <p:spPr>
                <a:xfrm>
                  <a:off x="4634825" y="35735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5" name="Google Shape;765;p70"/>
                <p:cNvSpPr/>
                <p:nvPr/>
              </p:nvSpPr>
              <p:spPr>
                <a:xfrm>
                  <a:off x="4634825" y="3901778"/>
                  <a:ext cx="328200" cy="3282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8" name="Google Shape;858;p70"/>
                <p:cNvSpPr/>
                <p:nvPr/>
              </p:nvSpPr>
              <p:spPr>
                <a:xfrm>
                  <a:off x="4634825" y="22607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59" name="Google Shape;859;p70"/>
                <p:cNvSpPr/>
                <p:nvPr/>
              </p:nvSpPr>
              <p:spPr>
                <a:xfrm>
                  <a:off x="4634825" y="29171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nvGrpSpPr>
              <p:cNvPr id="860" name="Google Shape;860;p70"/>
              <p:cNvGrpSpPr/>
              <p:nvPr/>
            </p:nvGrpSpPr>
            <p:grpSpPr>
              <a:xfrm>
                <a:off x="7786567" y="2260528"/>
                <a:ext cx="328200" cy="1969200"/>
                <a:chOff x="4634825" y="2260778"/>
                <a:chExt cx="328200" cy="1969200"/>
              </a:xfrm>
            </p:grpSpPr>
            <p:sp>
              <p:nvSpPr>
                <p:cNvPr id="861" name="Google Shape;861;p70"/>
                <p:cNvSpPr/>
                <p:nvPr/>
              </p:nvSpPr>
              <p:spPr>
                <a:xfrm>
                  <a:off x="4634825" y="2588978"/>
                  <a:ext cx="328200" cy="3282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62" name="Google Shape;862;p70"/>
                <p:cNvSpPr/>
                <p:nvPr/>
              </p:nvSpPr>
              <p:spPr>
                <a:xfrm>
                  <a:off x="4634825" y="3245378"/>
                  <a:ext cx="328200" cy="3282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63" name="Google Shape;863;p70"/>
                <p:cNvSpPr/>
                <p:nvPr/>
              </p:nvSpPr>
              <p:spPr>
                <a:xfrm>
                  <a:off x="4634825" y="3573578"/>
                  <a:ext cx="328200" cy="328200"/>
                </a:xfrm>
                <a:prstGeom prst="rect">
                  <a:avLst/>
                </a:prstGeom>
                <a:solidFill>
                  <a:srgbClr val="FFF0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768" name="Google Shape;768;p70"/>
                <p:cNvSpPr/>
                <p:nvPr/>
              </p:nvSpPr>
              <p:spPr>
                <a:xfrm>
                  <a:off x="4634825" y="3901778"/>
                  <a:ext cx="328200" cy="32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64" name="Google Shape;864;p70"/>
                <p:cNvSpPr/>
                <p:nvPr/>
              </p:nvSpPr>
              <p:spPr>
                <a:xfrm>
                  <a:off x="4634825" y="2260778"/>
                  <a:ext cx="328200" cy="328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sp>
              <p:nvSpPr>
                <p:cNvPr id="865" name="Google Shape;865;p70"/>
                <p:cNvSpPr/>
                <p:nvPr/>
              </p:nvSpPr>
              <p:spPr>
                <a:xfrm>
                  <a:off x="4634825" y="2917178"/>
                  <a:ext cx="328200" cy="3282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70C0"/>
                    </a:solidFill>
                    <a:latin typeface="Arial"/>
                    <a:ea typeface="Arial"/>
                    <a:cs typeface="Arial"/>
                    <a:sym typeface="Arial"/>
                  </a:endParaRPr>
                </a:p>
              </p:txBody>
            </p:sp>
          </p:grpSp>
        </p:grpSp>
        <p:cxnSp>
          <p:nvCxnSpPr>
            <p:cNvPr id="866" name="Google Shape;866;p70"/>
            <p:cNvCxnSpPr>
              <a:stCxn id="820" idx="3"/>
              <a:endCxn id="840" idx="1"/>
            </p:cNvCxnSpPr>
            <p:nvPr/>
          </p:nvCxnSpPr>
          <p:spPr>
            <a:xfrm flipV="1">
              <a:off x="6772758" y="1808233"/>
              <a:ext cx="419255" cy="9533"/>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67" name="Google Shape;867;p70"/>
            <p:cNvCxnSpPr>
              <a:stCxn id="816" idx="3"/>
              <a:endCxn id="837" idx="1"/>
            </p:cNvCxnSpPr>
            <p:nvPr/>
          </p:nvCxnSpPr>
          <p:spPr>
            <a:xfrm flipV="1">
              <a:off x="6772758" y="2064557"/>
              <a:ext cx="419255" cy="9533"/>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68" name="Google Shape;868;p70"/>
            <p:cNvCxnSpPr>
              <a:stCxn id="821" idx="3"/>
              <a:endCxn id="841" idx="1"/>
            </p:cNvCxnSpPr>
            <p:nvPr/>
          </p:nvCxnSpPr>
          <p:spPr>
            <a:xfrm flipV="1">
              <a:off x="6772758" y="2320881"/>
              <a:ext cx="419255" cy="9533"/>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69" name="Google Shape;869;p70"/>
            <p:cNvCxnSpPr>
              <a:stCxn id="817" idx="3"/>
              <a:endCxn id="838" idx="1"/>
            </p:cNvCxnSpPr>
            <p:nvPr/>
          </p:nvCxnSpPr>
          <p:spPr>
            <a:xfrm flipV="1">
              <a:off x="6772758" y="2577205"/>
              <a:ext cx="419255" cy="9533"/>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70" name="Google Shape;870;p70"/>
            <p:cNvCxnSpPr>
              <a:stCxn id="818" idx="3"/>
              <a:endCxn id="839" idx="1"/>
            </p:cNvCxnSpPr>
            <p:nvPr/>
          </p:nvCxnSpPr>
          <p:spPr>
            <a:xfrm flipV="1">
              <a:off x="6772758" y="2833529"/>
              <a:ext cx="419255" cy="9534"/>
            </a:xfrm>
            <a:prstGeom prst="curvedConnector3">
              <a:avLst>
                <a:gd name="adj1" fmla="val 50000"/>
              </a:avLst>
            </a:prstGeom>
            <a:noFill/>
            <a:ln w="9525" cap="flat" cmpd="sng">
              <a:solidFill>
                <a:srgbClr val="000000"/>
              </a:solidFill>
              <a:prstDash val="dot"/>
              <a:round/>
              <a:headEnd type="none" w="sm" len="sm"/>
              <a:tailEnd type="stealth" w="med" len="med"/>
            </a:ln>
          </p:spPr>
        </p:cxnSp>
        <p:cxnSp>
          <p:nvCxnSpPr>
            <p:cNvPr id="871" name="Google Shape;871;p70"/>
            <p:cNvCxnSpPr>
              <a:stCxn id="819" idx="3"/>
              <a:endCxn id="756" idx="1"/>
            </p:cNvCxnSpPr>
            <p:nvPr/>
          </p:nvCxnSpPr>
          <p:spPr>
            <a:xfrm flipV="1">
              <a:off x="6772758" y="3089853"/>
              <a:ext cx="419255" cy="9534"/>
            </a:xfrm>
            <a:prstGeom prst="curvedConnector3">
              <a:avLst>
                <a:gd name="adj1" fmla="val 50000"/>
              </a:avLst>
            </a:prstGeom>
            <a:noFill/>
            <a:ln w="9525" cap="flat" cmpd="sng">
              <a:solidFill>
                <a:srgbClr val="000000"/>
              </a:solidFill>
              <a:prstDash val="dot"/>
              <a:round/>
              <a:headEnd type="none" w="sm" len="sm"/>
              <a:tailEnd type="stealth" w="med" len="med"/>
            </a:ln>
          </p:spPr>
        </p:cxnSp>
        <p:sp>
          <p:nvSpPr>
            <p:cNvPr id="872" name="Google Shape;872;p70"/>
            <p:cNvSpPr txBox="1"/>
            <p:nvPr/>
          </p:nvSpPr>
          <p:spPr>
            <a:xfrm>
              <a:off x="6863301" y="1651655"/>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a:t>
              </a:r>
              <a:r>
                <a:rPr lang="en-US" sz="800" b="0" i="0" u="none" strike="noStrike" cap="none">
                  <a:solidFill>
                    <a:srgbClr val="0070C0"/>
                  </a:solidFill>
                  <a:latin typeface="Arial"/>
                  <a:ea typeface="Arial"/>
                  <a:cs typeface="Arial"/>
                  <a:sym typeface="Arial"/>
                </a:rPr>
                <a:t>0.6</a:t>
              </a:r>
              <a:endParaRPr sz="800" b="0" i="1" u="none" strike="noStrike" cap="none" baseline="-25000">
                <a:solidFill>
                  <a:srgbClr val="0070C0"/>
                </a:solidFill>
                <a:latin typeface="Arial"/>
                <a:ea typeface="Arial"/>
                <a:cs typeface="Arial"/>
                <a:sym typeface="Arial"/>
              </a:endParaRPr>
            </a:p>
          </p:txBody>
        </p:sp>
        <p:sp>
          <p:nvSpPr>
            <p:cNvPr id="873" name="Google Shape;873;p70"/>
            <p:cNvSpPr txBox="1"/>
            <p:nvPr/>
          </p:nvSpPr>
          <p:spPr>
            <a:xfrm>
              <a:off x="7095996" y="1476992"/>
              <a:ext cx="1473600" cy="16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70C0"/>
                  </a:solidFill>
                  <a:latin typeface="Arial"/>
                  <a:ea typeface="Arial"/>
                  <a:cs typeface="Arial"/>
                  <a:sym typeface="Arial"/>
                </a:rPr>
                <a:t>Weighted by source</a:t>
              </a:r>
              <a:endParaRPr sz="1200" b="1" i="0" u="none" strike="noStrike" cap="none">
                <a:solidFill>
                  <a:srgbClr val="0070C0"/>
                </a:solidFill>
                <a:latin typeface="Arial"/>
                <a:ea typeface="Arial"/>
                <a:cs typeface="Arial"/>
                <a:sym typeface="Arial"/>
              </a:endParaRPr>
            </a:p>
          </p:txBody>
        </p:sp>
        <p:sp>
          <p:nvSpPr>
            <p:cNvPr id="874" name="Google Shape;874;p70"/>
            <p:cNvSpPr txBox="1"/>
            <p:nvPr/>
          </p:nvSpPr>
          <p:spPr>
            <a:xfrm>
              <a:off x="6863301" y="1908438"/>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×0.6</a:t>
              </a:r>
              <a:endParaRPr sz="800" b="0" i="1" u="none" strike="noStrike" cap="none" baseline="-25000">
                <a:solidFill>
                  <a:srgbClr val="0070C0"/>
                </a:solidFill>
                <a:latin typeface="Arial"/>
                <a:ea typeface="Arial"/>
                <a:cs typeface="Arial"/>
                <a:sym typeface="Arial"/>
              </a:endParaRPr>
            </a:p>
          </p:txBody>
        </p:sp>
        <p:sp>
          <p:nvSpPr>
            <p:cNvPr id="875" name="Google Shape;875;p70"/>
            <p:cNvSpPr txBox="1"/>
            <p:nvPr/>
          </p:nvSpPr>
          <p:spPr>
            <a:xfrm>
              <a:off x="6863301" y="2164751"/>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×0.3</a:t>
              </a:r>
              <a:endParaRPr sz="800" b="0" i="1" u="none" strike="noStrike" cap="none" baseline="-25000">
                <a:solidFill>
                  <a:srgbClr val="0070C0"/>
                </a:solidFill>
                <a:latin typeface="Arial"/>
                <a:ea typeface="Arial"/>
                <a:cs typeface="Arial"/>
                <a:sym typeface="Arial"/>
              </a:endParaRPr>
            </a:p>
          </p:txBody>
        </p:sp>
        <p:sp>
          <p:nvSpPr>
            <p:cNvPr id="876" name="Google Shape;876;p70"/>
            <p:cNvSpPr txBox="1"/>
            <p:nvPr/>
          </p:nvSpPr>
          <p:spPr>
            <a:xfrm>
              <a:off x="6863301" y="2421065"/>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×0.3</a:t>
              </a:r>
              <a:endParaRPr sz="800" b="0" i="1" u="none" strike="noStrike" cap="none" baseline="-25000">
                <a:solidFill>
                  <a:srgbClr val="0070C0"/>
                </a:solidFill>
                <a:latin typeface="Arial"/>
                <a:ea typeface="Arial"/>
                <a:cs typeface="Arial"/>
                <a:sym typeface="Arial"/>
              </a:endParaRPr>
            </a:p>
          </p:txBody>
        </p:sp>
        <p:sp>
          <p:nvSpPr>
            <p:cNvPr id="877" name="Google Shape;877;p70"/>
            <p:cNvSpPr txBox="1"/>
            <p:nvPr/>
          </p:nvSpPr>
          <p:spPr>
            <a:xfrm>
              <a:off x="6863301" y="2677008"/>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×0.3</a:t>
              </a:r>
              <a:endParaRPr sz="800" b="0" i="1" u="none" strike="noStrike" cap="none" baseline="-25000">
                <a:solidFill>
                  <a:srgbClr val="0070C0"/>
                </a:solidFill>
                <a:latin typeface="Arial"/>
                <a:ea typeface="Arial"/>
                <a:cs typeface="Arial"/>
                <a:sym typeface="Arial"/>
              </a:endParaRPr>
            </a:p>
          </p:txBody>
        </p:sp>
        <p:sp>
          <p:nvSpPr>
            <p:cNvPr id="878" name="Google Shape;878;p70"/>
            <p:cNvSpPr txBox="1"/>
            <p:nvPr/>
          </p:nvSpPr>
          <p:spPr>
            <a:xfrm>
              <a:off x="6863301" y="2932950"/>
              <a:ext cx="229500" cy="156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70C0"/>
                  </a:solidFill>
                  <a:highlight>
                    <a:srgbClr val="FFFFFF"/>
                  </a:highlight>
                  <a:latin typeface="Arial"/>
                  <a:ea typeface="Arial"/>
                  <a:cs typeface="Arial"/>
                  <a:sym typeface="Arial"/>
                </a:rPr>
                <a:t>×</a:t>
              </a:r>
              <a:r>
                <a:rPr lang="en-US" sz="800" b="0" i="0" u="none" strike="noStrike" cap="none">
                  <a:solidFill>
                    <a:srgbClr val="0070C0"/>
                  </a:solidFill>
                  <a:latin typeface="Arial"/>
                  <a:ea typeface="Arial"/>
                  <a:cs typeface="Arial"/>
                  <a:sym typeface="Arial"/>
                </a:rPr>
                <a:t>1.0</a:t>
              </a:r>
              <a:endParaRPr sz="800" b="0" i="1" u="none" strike="noStrike" cap="none" baseline="-25000">
                <a:solidFill>
                  <a:srgbClr val="0070C0"/>
                </a:solidFill>
                <a:latin typeface="Arial"/>
                <a:ea typeface="Arial"/>
                <a:cs typeface="Arial"/>
                <a:sym typeface="Arial"/>
              </a:endParaRPr>
            </a:p>
          </p:txBody>
        </p:sp>
      </p:grpSp>
      <p:sp>
        <p:nvSpPr>
          <p:cNvPr id="879" name="Google Shape;879;p70"/>
          <p:cNvSpPr/>
          <p:nvPr/>
        </p:nvSpPr>
        <p:spPr>
          <a:xfrm>
            <a:off x="7454665" y="2280801"/>
            <a:ext cx="1029253" cy="2094592"/>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sp>
        <p:nvSpPr>
          <p:cNvPr id="880" name="Google Shape;880;p70"/>
          <p:cNvSpPr/>
          <p:nvPr/>
        </p:nvSpPr>
        <p:spPr>
          <a:xfrm>
            <a:off x="7454746" y="4388636"/>
            <a:ext cx="1115363" cy="841893"/>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sp>
        <p:nvSpPr>
          <p:cNvPr id="2" name="Rectangle 1">
            <a:extLst>
              <a:ext uri="{FF2B5EF4-FFF2-40B4-BE49-F238E27FC236}">
                <a16:creationId xmlns:a16="http://schemas.microsoft.com/office/drawing/2014/main" id="{9FFC5669-584F-2748-8149-CAE040DA0DB5}"/>
              </a:ext>
            </a:extLst>
          </p:cNvPr>
          <p:cNvSpPr/>
          <p:nvPr/>
        </p:nvSpPr>
        <p:spPr>
          <a:xfrm>
            <a:off x="1460393" y="6458012"/>
            <a:ext cx="6223215" cy="307777"/>
          </a:xfrm>
          <a:prstGeom prst="rect">
            <a:avLst/>
          </a:prstGeom>
        </p:spPr>
        <p:txBody>
          <a:bodyPr wrap="square">
            <a:spAutoFit/>
          </a:bodyPr>
          <a:lstStyle/>
          <a:p>
            <a:pPr algn="ctr"/>
            <a:r>
              <a:rPr lang="en-US" dirty="0">
                <a:latin typeface="Helvetica" pitchFamily="2" charset="0"/>
                <a:hlinkClick r:id="rId3"/>
              </a:rPr>
              <a:t>https://genetics-docs.opentargets.org/our-approach/data-pipeline</a:t>
            </a:r>
            <a:endParaRPr lang="en-US" dirty="0">
              <a:latin typeface="Helvetica" pitchFamily="2" charset="0"/>
            </a:endParaRPr>
          </a:p>
        </p:txBody>
      </p:sp>
    </p:spTree>
    <p:extLst>
      <p:ext uri="{BB962C8B-B14F-4D97-AF65-F5344CB8AC3E}">
        <p14:creationId xmlns:p14="http://schemas.microsoft.com/office/powerpoint/2010/main" val="44953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77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77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8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87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1"/>
                                          </p:stCondLst>
                                        </p:cTn>
                                        <p:tgtEl>
                                          <p:spTgt spid="8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TTV_key_messages_slides-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TTV_key_messages_slides-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14659</TotalTime>
  <Words>3818</Words>
  <Application>Microsoft Macintosh PowerPoint</Application>
  <PresentationFormat>On-screen Show (4:3)</PresentationFormat>
  <Paragraphs>819</Paragraphs>
  <Slides>95</Slides>
  <Notes>81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95</vt:i4>
      </vt:variant>
    </vt:vector>
  </HeadingPairs>
  <TitlesOfParts>
    <vt:vector size="108" baseType="lpstr">
      <vt:lpstr>Helvetica</vt:lpstr>
      <vt:lpstr>Cambria</vt:lpstr>
      <vt:lpstr>Times</vt:lpstr>
      <vt:lpstr>Roboto Black</vt:lpstr>
      <vt:lpstr>Gill Sans</vt:lpstr>
      <vt:lpstr>Calibri</vt:lpstr>
      <vt:lpstr>Arial</vt:lpstr>
      <vt:lpstr>Helvetica Neue</vt:lpstr>
      <vt:lpstr>Helvetica Neue Light</vt:lpstr>
      <vt:lpstr>Roboto</vt:lpstr>
      <vt:lpstr>CTTV_key_messages_slides-1</vt:lpstr>
      <vt:lpstr>1_Office Theme</vt:lpstr>
      <vt:lpstr>CTTV_key_messages_slides-1</vt:lpstr>
      <vt:lpstr>Open Targets Platform and Genetics, web resources for drug discovery</vt:lpstr>
      <vt:lpstr>PowerPoint Presentation</vt:lpstr>
      <vt:lpstr>PowerPoint Presentation</vt:lpstr>
      <vt:lpstr>PowerPoint Presentation</vt:lpstr>
      <vt:lpstr>PowerPoint Presentation</vt:lpstr>
      <vt:lpstr>PowerPoint Presentation</vt:lpstr>
      <vt:lpstr>Open Targets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Association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Target-Disease Association Score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vt:lpstr>
      <vt:lpstr>Addressing text mining shortcomings</vt:lpstr>
      <vt:lpstr>DoRothEA</vt:lpstr>
      <vt:lpstr>Example: Rapamycin</vt:lpstr>
      <vt:lpstr>CELLector</vt:lpstr>
      <vt:lpstr>Variant-to-Gene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Targets Platform and Genetics, web resources for drug discovery</dc:title>
  <cp:lastModifiedBy>Denise Carvalho-Silva</cp:lastModifiedBy>
  <cp:revision>50</cp:revision>
  <cp:lastPrinted>2019-04-30T08:50:49Z</cp:lastPrinted>
  <dcterms:modified xsi:type="dcterms:W3CDTF">2019-04-30T09:27:42Z</dcterms:modified>
</cp:coreProperties>
</file>